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399" r:id="rId2"/>
    <p:sldId id="265" r:id="rId3"/>
    <p:sldId id="369" r:id="rId4"/>
    <p:sldId id="390" r:id="rId5"/>
    <p:sldId id="371" r:id="rId6"/>
    <p:sldId id="311" r:id="rId7"/>
    <p:sldId id="285" r:id="rId8"/>
    <p:sldId id="342" r:id="rId9"/>
    <p:sldId id="350" r:id="rId10"/>
    <p:sldId id="323" r:id="rId11"/>
    <p:sldId id="398" r:id="rId12"/>
    <p:sldId id="363" r:id="rId13"/>
    <p:sldId id="332" r:id="rId14"/>
    <p:sldId id="345" r:id="rId15"/>
    <p:sldId id="357" r:id="rId16"/>
    <p:sldId id="358" r:id="rId17"/>
    <p:sldId id="364" r:id="rId18"/>
    <p:sldId id="393" r:id="rId19"/>
    <p:sldId id="375" r:id="rId20"/>
    <p:sldId id="370" r:id="rId21"/>
    <p:sldId id="374" r:id="rId22"/>
    <p:sldId id="296" r:id="rId23"/>
    <p:sldId id="297" r:id="rId24"/>
  </p:sldIdLst>
  <p:sldSz cx="128016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878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756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7634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351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939110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526932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114754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702576" algn="l" defTabSz="11756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03EFB7-6442-4194-992C-84CACE78B0BB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6425" y="685800"/>
            <a:ext cx="5645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55504E-D3E5-44E8-8884-FC5036C11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3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87822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175644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763466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35128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939110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6425" y="685800"/>
            <a:ext cx="5645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5504E-D3E5-44E8-8884-FC5036C11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4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828488" y="5782290"/>
            <a:ext cx="2145342" cy="1811919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56762" y="879794"/>
            <a:ext cx="11288077" cy="1666028"/>
          </a:xfrm>
        </p:spPr>
        <p:txBody>
          <a:bodyPr anchor="b">
            <a:normAutofit/>
          </a:bodyPr>
          <a:lstStyle>
            <a:lvl1pPr algn="r">
              <a:defRPr sz="57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56762" y="2550317"/>
            <a:ext cx="11288077" cy="1986280"/>
          </a:xfrm>
        </p:spPr>
        <p:txBody>
          <a:bodyPr/>
          <a:lstStyle>
            <a:lvl1pPr marL="0" marR="4702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</a:lvl2pPr>
            <a:lvl3pPr marL="1175644" indent="0" algn="ctr">
              <a:buNone/>
            </a:lvl3pPr>
            <a:lvl4pPr marL="1763466" indent="0" algn="ctr">
              <a:buNone/>
            </a:lvl4pPr>
            <a:lvl5pPr marL="2351288" indent="0" algn="ctr">
              <a:buNone/>
            </a:lvl5pPr>
            <a:lvl6pPr marL="2939110" indent="0" algn="ctr">
              <a:buNone/>
            </a:lvl6pPr>
            <a:lvl7pPr marL="3526932" indent="0" algn="ctr">
              <a:buNone/>
            </a:lvl7pPr>
            <a:lvl8pPr marL="4114754" indent="0" algn="ctr">
              <a:buNone/>
            </a:lvl8pPr>
            <a:lvl9pPr marL="470257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920240" y="6814344"/>
            <a:ext cx="8107680" cy="413808"/>
          </a:xfrm>
        </p:spPr>
        <p:txBody>
          <a:bodyPr tIns="0" bIns="0" anchor="t"/>
          <a:lstStyle>
            <a:lvl1pPr algn="r">
              <a:defRPr sz="1300"/>
            </a:lvl1pPr>
          </a:lstStyle>
          <a:p>
            <a:pPr>
              <a:defRPr/>
            </a:pPr>
            <a:fld id="{45B7658A-61F2-41FA-8CAF-BD0149E5BFBD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920240" y="6404132"/>
            <a:ext cx="8107680" cy="413808"/>
          </a:xfrm>
        </p:spPr>
        <p:txBody>
          <a:bodyPr tIns="0" bIns="0" anchor="b"/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749146" y="6519282"/>
            <a:ext cx="704088" cy="413808"/>
          </a:xfrm>
        </p:spPr>
        <p:txBody>
          <a:bodyPr anchor="ctr"/>
          <a:lstStyle>
            <a:lvl1pPr algn="ctr">
              <a:defRPr sz="17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26FD49-F9DA-4B0A-830C-61C450DC0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D97D0-187E-4474-B161-0FAF727C3F4F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99A13-0DA5-42A6-A9F6-03FF051B89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20" y="431800"/>
            <a:ext cx="2667000" cy="62179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431800"/>
            <a:ext cx="8747760" cy="62179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E4479-5629-4FBA-B5C5-86BDCCADAF50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03AC2-0DC4-47B9-B455-D0DF575CC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03160"/>
            <a:ext cx="11521440" cy="158557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133849"/>
            <a:ext cx="11521440" cy="5181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8038" y="7344054"/>
            <a:ext cx="2987040" cy="341986"/>
          </a:xfrm>
        </p:spPr>
        <p:txBody>
          <a:bodyPr/>
          <a:lstStyle/>
          <a:p>
            <a:pPr>
              <a:defRPr/>
            </a:pPr>
            <a:fld id="{02E1F5A3-DCB1-4A24-A6A4-BFD2F9874B67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7345099"/>
            <a:ext cx="5964078" cy="34094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EF591-5B78-46C0-AA93-6F3D08619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848" y="7972"/>
            <a:ext cx="12781905" cy="774848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marL="0" algn="ctr" defTabSz="1175644" rtl="0" eaLnBrk="1" latinLnBrk="0" hangingPunct="1"/>
            <a:endParaRPr kumimoji="0" lang="en-US" sz="23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828488" y="178192"/>
            <a:ext cx="2145342" cy="1811919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7885" y="7340600"/>
            <a:ext cx="2987040" cy="345440"/>
          </a:xfrm>
        </p:spPr>
        <p:txBody>
          <a:bodyPr/>
          <a:lstStyle/>
          <a:p>
            <a:pPr>
              <a:defRPr/>
            </a:pPr>
            <a:fld id="{F0523092-C2ED-4BBC-8FCD-E191648D36F4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127" y="7345099"/>
            <a:ext cx="5964078" cy="34094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31478" y="917574"/>
            <a:ext cx="704088" cy="340942"/>
          </a:xfrm>
        </p:spPr>
        <p:txBody>
          <a:bodyPr/>
          <a:lstStyle/>
          <a:p>
            <a:pPr>
              <a:defRPr/>
            </a:pPr>
            <a:fld id="{64CBC44F-27B0-433B-A39D-A1D1DD5BB3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9056313" y="10632"/>
            <a:ext cx="3742005" cy="215357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973"/>
            <a:ext cx="12791752" cy="7756457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7660"/>
            <a:ext cx="10134600" cy="1543685"/>
          </a:xfrm>
        </p:spPr>
        <p:txBody>
          <a:bodyPr anchor="ctr"/>
          <a:lstStyle>
            <a:lvl1pPr marL="0" algn="l">
              <a:buNone/>
              <a:defRPr sz="4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51341"/>
            <a:ext cx="5440680" cy="2590800"/>
          </a:xfrm>
        </p:spPr>
        <p:txBody>
          <a:bodyPr anchor="t"/>
          <a:lstStyle>
            <a:lvl1pPr marL="70539" indent="0" algn="l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952096"/>
            <a:ext cx="5654040" cy="5129425"/>
          </a:xfrm>
        </p:spPr>
        <p:txBody>
          <a:bodyPr/>
          <a:lstStyle>
            <a:lvl1pPr>
              <a:defRPr sz="33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952096"/>
            <a:ext cx="5654040" cy="5129425"/>
          </a:xfrm>
        </p:spPr>
        <p:txBody>
          <a:bodyPr/>
          <a:lstStyle>
            <a:lvl1pPr>
              <a:defRPr sz="33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8038" y="7345098"/>
            <a:ext cx="2987040" cy="341986"/>
          </a:xfrm>
        </p:spPr>
        <p:txBody>
          <a:bodyPr/>
          <a:lstStyle/>
          <a:p>
            <a:pPr>
              <a:defRPr/>
            </a:pPr>
            <a:fld id="{97E0E8AB-08EA-4C1C-90E9-85D3A3CD390F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7345098"/>
            <a:ext cx="5964078" cy="34198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25328" y="7345098"/>
            <a:ext cx="704088" cy="341986"/>
          </a:xfrm>
        </p:spPr>
        <p:txBody>
          <a:bodyPr/>
          <a:lstStyle/>
          <a:p>
            <a:pPr>
              <a:defRPr/>
            </a:pPr>
            <a:fld id="{007B4E81-EE88-4A35-B8DD-3FF1E0FD1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7" y="329496"/>
            <a:ext cx="1493520" cy="6974434"/>
          </a:xfrm>
        </p:spPr>
        <p:txBody>
          <a:bodyPr vert="vert270" anchor="b"/>
          <a:lstStyle>
            <a:lvl1pPr marL="0" algn="ctr">
              <a:defRPr sz="42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1008" y="329496"/>
            <a:ext cx="813434" cy="341985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911008" y="3884074"/>
            <a:ext cx="813434" cy="341985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31122" y="329496"/>
            <a:ext cx="9601200" cy="3419856"/>
          </a:xfrm>
        </p:spPr>
        <p:txBody>
          <a:bodyPr/>
          <a:lstStyle>
            <a:lvl1pPr algn="l">
              <a:defRPr sz="3100"/>
            </a:lvl1pPr>
            <a:lvl2pPr algn="l">
              <a:defRPr sz="2600"/>
            </a:lvl2pPr>
            <a:lvl3pPr algn="l">
              <a:defRPr sz="2300"/>
            </a:lvl3pPr>
            <a:lvl4pPr algn="l">
              <a:defRPr sz="2100"/>
            </a:lvl4pPr>
            <a:lvl5pPr algn="l"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31122" y="3884074"/>
            <a:ext cx="9601200" cy="341985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08038" y="7345098"/>
            <a:ext cx="2982773" cy="341986"/>
          </a:xfrm>
        </p:spPr>
        <p:txBody>
          <a:bodyPr/>
          <a:lstStyle/>
          <a:p>
            <a:pPr>
              <a:defRPr/>
            </a:pPr>
            <a:fld id="{F94E86C8-B4A8-4FDD-A2AD-CB9518E4F339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7345098"/>
            <a:ext cx="5965546" cy="341986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25328" y="7347509"/>
            <a:ext cx="704088" cy="341986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36935CE-2300-41AE-AE68-7D3E52AAB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79110-E85D-4B45-A0B6-F93D9506EEF7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9EBE7-9240-4BD3-B159-FCD61F31C7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08038" y="7345098"/>
            <a:ext cx="2987040" cy="341986"/>
          </a:xfrm>
        </p:spPr>
        <p:txBody>
          <a:bodyPr/>
          <a:lstStyle/>
          <a:p>
            <a:pPr>
              <a:defRPr/>
            </a:pPr>
            <a:fld id="{5A8307F9-16EB-4B77-B0E5-6890338F890D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7346142"/>
            <a:ext cx="5964078" cy="34094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25328" y="7345098"/>
            <a:ext cx="704088" cy="341986"/>
          </a:xfrm>
        </p:spPr>
        <p:txBody>
          <a:bodyPr/>
          <a:lstStyle/>
          <a:p>
            <a:pPr>
              <a:defRPr/>
            </a:pPr>
            <a:fld id="{DF2C00AE-AACA-4103-A5CB-E8DA64B2A9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38" y="416686"/>
            <a:ext cx="1280160" cy="6736080"/>
          </a:xfrm>
        </p:spPr>
        <p:txBody>
          <a:bodyPr vert="vert270" anchor="b"/>
          <a:lstStyle>
            <a:lvl1pPr marL="0" marR="23513" algn="r">
              <a:spcBef>
                <a:spcPts val="0"/>
              </a:spcBef>
              <a:buNone/>
              <a:defRPr sz="37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90198" y="416686"/>
            <a:ext cx="3413760" cy="673608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800"/>
            </a:lvl1pPr>
            <a:lvl2pPr>
              <a:buNone/>
              <a:defRPr sz="15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111750" y="362712"/>
            <a:ext cx="7386523" cy="6787896"/>
          </a:xfrm>
        </p:spPr>
        <p:txBody>
          <a:bodyPr/>
          <a:lstStyle>
            <a:lvl1pPr>
              <a:spcBef>
                <a:spcPts val="0"/>
              </a:spcBef>
              <a:defRPr sz="3900"/>
            </a:lvl1pPr>
            <a:lvl2pPr>
              <a:defRPr sz="33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90566" y="7430414"/>
            <a:ext cx="2987040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DC0C849-3476-47C9-8966-234958850477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90198" y="7430414"/>
            <a:ext cx="7200368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74806" y="7430414"/>
            <a:ext cx="704088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A73E2799-ECFA-4EE0-97E5-F5C60327A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238" y="171015"/>
            <a:ext cx="1280160" cy="7254240"/>
          </a:xfrm>
        </p:spPr>
        <p:txBody>
          <a:bodyPr vert="vert270" anchor="b"/>
          <a:lstStyle>
            <a:lvl1pPr marL="0" algn="l">
              <a:buNone/>
              <a:defRPr sz="3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532" y="423828"/>
            <a:ext cx="10266883" cy="621792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41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6649720"/>
            <a:ext cx="10266883" cy="77724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51469" y="7430414"/>
            <a:ext cx="2944368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12DAD9C-AB96-4F54-8CAD-C6DAFE3DB59D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38605" y="7431458"/>
            <a:ext cx="6927301" cy="341986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04069" y="7430414"/>
            <a:ext cx="512064" cy="341986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F9B15348-025F-43FC-8BB6-F78A3570BB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848" y="15944"/>
            <a:ext cx="12781905" cy="7748486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973"/>
            <a:ext cx="12791752" cy="7756457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9056313" y="5608198"/>
            <a:ext cx="3742005" cy="215357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40080" y="303160"/>
            <a:ext cx="11521440" cy="1585570"/>
          </a:xfrm>
          <a:prstGeom prst="rect">
            <a:avLst/>
          </a:prstGeom>
        </p:spPr>
        <p:txBody>
          <a:bodyPr vert="horz" lIns="117564" tIns="58782" rIns="117564" bIns="58782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40080" y="2133849"/>
            <a:ext cx="11521440" cy="5181600"/>
          </a:xfrm>
          <a:prstGeom prst="rect">
            <a:avLst/>
          </a:prstGeom>
        </p:spPr>
        <p:txBody>
          <a:bodyPr vert="horz" lIns="117564" tIns="58782" rIns="117564" bIns="58782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08038" y="7345098"/>
            <a:ext cx="2987040" cy="341986"/>
          </a:xfrm>
          <a:prstGeom prst="rect">
            <a:avLst/>
          </a:prstGeom>
        </p:spPr>
        <p:txBody>
          <a:bodyPr vert="horz" lIns="117564" tIns="58782" rIns="117564" bIns="58782" anchor="b"/>
          <a:lstStyle>
            <a:lvl1pPr algn="l" eaLnBrk="1" latinLnBrk="0" hangingPunct="1">
              <a:defRPr kumimoji="0"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45E3CE-1ABF-43C8-95EC-4FEA9D9ACBEB}" type="datetimeFigureOut">
              <a:rPr lang="en-US" smtClean="0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" y="7346142"/>
            <a:ext cx="5964078" cy="340942"/>
          </a:xfrm>
          <a:prstGeom prst="rect">
            <a:avLst/>
          </a:prstGeom>
        </p:spPr>
        <p:txBody>
          <a:bodyPr vert="horz" lIns="117564" tIns="58782" rIns="117564" bIns="58782" anchor="b"/>
          <a:lstStyle>
            <a:lvl1pPr algn="r" eaLnBrk="1" latinLnBrk="0" hangingPunct="1">
              <a:defRPr kumimoji="0"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625328" y="7345098"/>
            <a:ext cx="704088" cy="341986"/>
          </a:xfrm>
          <a:prstGeom prst="rect">
            <a:avLst/>
          </a:prstGeom>
        </p:spPr>
        <p:txBody>
          <a:bodyPr vert="horz" lIns="117564" tIns="58782" rIns="117564" bIns="58782" anchor="b"/>
          <a:lstStyle>
            <a:lvl1pPr algn="ctr" eaLnBrk="1" latinLnBrk="0" hangingPunct="1">
              <a:defRPr kumimoji="0" sz="15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F98EEF-0D6B-453F-A97D-74393A719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623091" algn="l" rtl="0" eaLnBrk="1" latinLnBrk="0" hangingPunct="1">
        <a:spcBef>
          <a:spcPct val="0"/>
        </a:spcBef>
        <a:buNone/>
        <a:defRPr kumimoji="0" sz="54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76066" indent="-49377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1058080" indent="-367389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529" indent="-293911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indent="-270398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7" indent="-270398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351288" indent="-270398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680469" indent="-270398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939110" indent="-23512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233021" indent="-235129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85800" y="2485942"/>
            <a:ext cx="11414760" cy="142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564" tIns="58782" rIns="117564" bIns="5878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200" b="1" spc="50" dirty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</a:t>
            </a:r>
            <a:r>
              <a:rPr lang="bn-BD" sz="8500" b="1" spc="50" dirty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স্বাগতম</a:t>
            </a:r>
            <a:endParaRPr lang="en-US" sz="8500" b="1" spc="50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88675" y="4650376"/>
            <a:ext cx="3403554" cy="215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675" y="4650376"/>
            <a:ext cx="3403554" cy="215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867400" y="431800"/>
            <a:ext cx="6187440" cy="6578600"/>
            <a:chOff x="5867400" y="431800"/>
            <a:chExt cx="6187440" cy="6578600"/>
          </a:xfrm>
        </p:grpSpPr>
        <p:sp>
          <p:nvSpPr>
            <p:cNvPr id="8" name="Round Diagonal Corner Rectangle 2"/>
            <p:cNvSpPr>
              <a:spLocks noChangeArrowheads="1"/>
            </p:cNvSpPr>
            <p:nvPr/>
          </p:nvSpPr>
          <p:spPr bwMode="auto">
            <a:xfrm>
              <a:off x="5867400" y="431800"/>
              <a:ext cx="6187440" cy="863600"/>
            </a:xfrm>
            <a:custGeom>
              <a:avLst/>
              <a:gdLst>
                <a:gd name="T0" fmla="*/ 331600 w 7972023"/>
                <a:gd name="T1" fmla="*/ 1223070 h 5492839"/>
                <a:gd name="T2" fmla="*/ 165800 w 7972023"/>
                <a:gd name="T3" fmla="*/ 2446137 h 5492839"/>
                <a:gd name="T4" fmla="*/ 0 w 7972023"/>
                <a:gd name="T5" fmla="*/ 1223070 h 5492839"/>
                <a:gd name="T6" fmla="*/ 165800 w 7972023"/>
                <a:gd name="T7" fmla="*/ 0 h 549283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68139 w 7972023"/>
                <a:gd name="T13" fmla="*/ 268140 h 5492839"/>
                <a:gd name="T14" fmla="*/ 7703922 w 7972023"/>
                <a:gd name="T15" fmla="*/ 5224703 h 54928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72023" h="5492839">
                  <a:moveTo>
                    <a:pt x="915492" y="0"/>
                  </a:moveTo>
                  <a:lnTo>
                    <a:pt x="7874580" y="0"/>
                  </a:lnTo>
                  <a:lnTo>
                    <a:pt x="7874579" y="0"/>
                  </a:lnTo>
                  <a:cubicBezTo>
                    <a:pt x="7928396" y="0"/>
                    <a:pt x="7972023" y="43626"/>
                    <a:pt x="7972023" y="97443"/>
                  </a:cubicBezTo>
                  <a:lnTo>
                    <a:pt x="7972023" y="4577347"/>
                  </a:lnTo>
                  <a:cubicBezTo>
                    <a:pt x="7972023" y="5082959"/>
                    <a:pt x="7562143" y="5492839"/>
                    <a:pt x="7056531" y="5492839"/>
                  </a:cubicBezTo>
                  <a:cubicBezTo>
                    <a:pt x="7056530" y="5492839"/>
                    <a:pt x="7056530" y="5492838"/>
                    <a:pt x="7056530" y="5492838"/>
                  </a:cubicBezTo>
                  <a:lnTo>
                    <a:pt x="97443" y="5492839"/>
                  </a:lnTo>
                  <a:cubicBezTo>
                    <a:pt x="43626" y="5492839"/>
                    <a:pt x="0" y="5449212"/>
                    <a:pt x="0" y="5395396"/>
                  </a:cubicBezTo>
                  <a:lnTo>
                    <a:pt x="0" y="915492"/>
                  </a:lnTo>
                  <a:cubicBezTo>
                    <a:pt x="0" y="409880"/>
                    <a:pt x="409880" y="0"/>
                    <a:pt x="915492" y="1"/>
                  </a:cubicBezTo>
                  <a:cubicBezTo>
                    <a:pt x="915492" y="1"/>
                    <a:pt x="915493" y="1"/>
                    <a:pt x="915493" y="1"/>
                  </a:cubicBezTo>
                  <a:close/>
                </a:path>
              </a:pathLst>
            </a:custGeom>
            <a:noFill/>
            <a:ln w="38100" algn="ctr">
              <a:noFill/>
              <a:miter lim="800000"/>
              <a:headEnd/>
              <a:tailEnd/>
            </a:ln>
          </p:spPr>
          <p:txBody>
            <a:bodyPr lIns="117564" tIns="58782" rIns="117564" bIns="58782" anchor="ctr"/>
            <a:lstStyle/>
            <a:p>
              <a:endParaRPr lang="en-US" sz="7700" b="1" dirty="0">
                <a:latin typeface="NikoshBAN" pitchFamily="2" charset="0"/>
                <a:cs typeface="NikoshBAN" pitchFamily="2" charset="0"/>
              </a:endParaRPr>
            </a:p>
            <a:p>
              <a:endParaRPr lang="en-US" sz="77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6000" b="1" dirty="0">
                  <a:latin typeface="NikoshBAN" pitchFamily="2" charset="0"/>
                  <a:cs typeface="NikoshBAN" pitchFamily="2" charset="0"/>
                </a:rPr>
                <a:t>কপোতাক্ষ নদ</a:t>
              </a:r>
            </a:p>
            <a:p>
              <a:pPr algn="ctr"/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-    </a:t>
              </a:r>
              <a:r>
                <a:rPr lang="bn-BD" sz="2800" b="1" dirty="0">
                  <a:latin typeface="NikoshBAN" pitchFamily="2" charset="0"/>
                  <a:cs typeface="NikoshBAN" pitchFamily="2" charset="0"/>
                </a:rPr>
                <a:t>মাইকেল মধুসূদন দত্ত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6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6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36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36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67400" y="1721042"/>
              <a:ext cx="5257800" cy="5289358"/>
            </a:xfrm>
            <a:prstGeom prst="rect">
              <a:avLst/>
            </a:prstGeom>
          </p:spPr>
          <p:txBody>
            <a:bodyPr wrap="square" lIns="117564" tIns="58782" rIns="117564" bIns="58782">
              <a:prstTxWarp prst="textPlain">
                <a:avLst/>
              </a:prstTxWarp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সতত, হে নদ তুমি পড় মোর মনে!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সতত তোমারি কথা ভাবি এ বিরলে;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সতত (যেমতি লোক নিশার স্বপনে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শোনে মায়া-মন্ত্রধনী) তব কলক’লে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 জুড়াই এ কান আমি ভ্রান্তির ছলনে!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বহু দেশে দেখিয়াছি বহু  নদ-দলে,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কিন্তু এ স্নেহের তৃষ্ণা মিটে কার জলে?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দুগ্ধ-স্রোতোরূপী তুমি জন্মভূমি-স্তনে।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আর কি হবে দেখা?- যত দিন যাবে,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প্রজারূপে রাজরূপে সাগরেরে দিতে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বারি-রূপ কর তুমি; এ মিনতি, গাবে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বঙ্গজ জনের কানে, সখে, সখা-রীতে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নাম তার, এ প্রবাসে মজি প্রেম-ভাবে</a:t>
              </a:r>
            </a:p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লইছে যে তব নাম বঙ্গের সংগীতে।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28" y="1024018"/>
            <a:ext cx="4292762" cy="28462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28" y="4013751"/>
            <a:ext cx="4428239" cy="247981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 descr="index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960120" y="753728"/>
            <a:ext cx="3764280" cy="24569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Flowchart: Alternate Process 13"/>
          <p:cNvSpPr/>
          <p:nvPr/>
        </p:nvSpPr>
        <p:spPr>
          <a:xfrm>
            <a:off x="1371600" y="3396827"/>
            <a:ext cx="3627120" cy="794173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8534400" y="6172200"/>
            <a:ext cx="3596640" cy="69469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6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6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104" y="2993352"/>
            <a:ext cx="3310103" cy="247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77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 descr="Bouquet"/>
          <p:cNvSpPr>
            <a:spLocks noChangeArrowheads="1"/>
          </p:cNvSpPr>
          <p:nvPr/>
        </p:nvSpPr>
        <p:spPr bwMode="auto">
          <a:xfrm>
            <a:off x="4267200" y="457200"/>
            <a:ext cx="2971800" cy="620568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981200" y="5614976"/>
            <a:ext cx="9829800" cy="16764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>
              <a:buFontTx/>
              <a:buAutoNum type="arabicPeriod"/>
            </a:pP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/>
            <a:r>
              <a:rPr lang="bn-BD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চতুর্দশপদী কবিতা </a:t>
            </a: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ভাবি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সবসময় সর্বদা </a:t>
            </a: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মাতৃভূমির প্রতি ভালোবাসা</a:t>
            </a:r>
          </a:p>
          <a:p>
            <a:pPr marL="440867" indent="-440867"/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>
              <a:buClr>
                <a:schemeClr val="tx1"/>
              </a:buClr>
              <a:buSzPts val="4800"/>
            </a:pPr>
            <a:endParaRPr lang="en-US" sz="32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609600" y="3938576"/>
            <a:ext cx="6705600" cy="16764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marL="440867" indent="-440867">
              <a:buFontTx/>
              <a:buAutoNum type="arabicPeriod"/>
            </a:pP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/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ভাবি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বিরলে-কার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৩।কপোতাক্ষ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440867" indent="-440867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40867" indent="-440867">
              <a:buClr>
                <a:schemeClr val="tx1"/>
              </a:buClr>
              <a:buSzPts val="4800"/>
            </a:pP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3440" y="4922521"/>
            <a:ext cx="4955112" cy="1226708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</p:txBody>
      </p:sp>
      <p:pic>
        <p:nvPicPr>
          <p:cNvPr id="6" name="Picture 2" descr="F:\কাজী\Mickel Modhusudhon\kopotakkho-no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6280"/>
            <a:ext cx="5334000" cy="276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5445d4f99f0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1" y="2677160"/>
            <a:ext cx="5146312" cy="276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467600" y="5613401"/>
            <a:ext cx="4583099" cy="1226708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সতত তোমার কথা ভাবি এ বিরলে;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60120" y="4732132"/>
            <a:ext cx="5822950" cy="178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সতত (যেমতি লোক নিশার স্বপনে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শোনে মায়া-মন্ত্রধনী) তব কলক’লে </a:t>
            </a:r>
          </a:p>
          <a:p>
            <a:endParaRPr lang="en-US" sz="36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7480" y="5941173"/>
            <a:ext cx="5867400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জুড়াই এ কান আমি ভ্রান্তির ছলনে!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720840" y="6545692"/>
            <a:ext cx="5389563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বহু দেশে দেখিয়াছি বহু  নদ-দলে,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Calibri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4663440"/>
            <a:ext cx="6400800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কিন্তু এ স্নেহের তৃষ্ণা মিটে কার জলে?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দুগ্ধ-স্রোতোরূপী তুমি জন্মভূমি-স্তনে।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720841" y="6477001"/>
            <a:ext cx="6707505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আর কি হবে দেখা?- যত দিন যাবে,</a:t>
            </a:r>
          </a:p>
        </p:txBody>
      </p:sp>
      <p:sp>
        <p:nvSpPr>
          <p:cNvPr id="10" name="Flowchart: Alternate Process 9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6761" y="4679632"/>
            <a:ext cx="4871706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প্রজারূপে রাজরূপে সাগরেরে দিতে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3400" y="5284153"/>
            <a:ext cx="5867400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বারি-রূপ কর তুমি; এ মিনতি, গাবে</a:t>
            </a:r>
          </a:p>
        </p:txBody>
      </p:sp>
      <p:pic>
        <p:nvPicPr>
          <p:cNvPr id="7" name="Picture 6" descr="fira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480" y="2936240"/>
            <a:ext cx="5867400" cy="2728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94120" y="5750137"/>
            <a:ext cx="6240780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বঙ্গজ জনের কানে, সখে, সখা-রীতে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400800" y="6268297"/>
            <a:ext cx="6400800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নাম তার, এ প্রবাসে মজি প্রেম-ভাবে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লইছে যে তব নাম বঙ্গের সংগীতে।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447800" y="381000"/>
            <a:ext cx="9829800" cy="143764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চরণের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9" y="1818640"/>
            <a:ext cx="3778833" cy="28304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 descr="Bouquet"/>
          <p:cNvSpPr>
            <a:spLocks noChangeArrowheads="1"/>
          </p:cNvSpPr>
          <p:nvPr/>
        </p:nvSpPr>
        <p:spPr bwMode="auto">
          <a:xfrm>
            <a:off x="3962400" y="401732"/>
            <a:ext cx="3368040" cy="651882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1540" y="4118939"/>
            <a:ext cx="11125199" cy="44295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just"/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as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তোমারি কথা ভাবি এ বিরলে'- এখানে 'সতত' শব্দের অর্থ কী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8189" y="4840990"/>
            <a:ext cx="11391899" cy="87655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lvl="0" eaLnBrk="0" hangingPunct="0"/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 কথা ভাবি এ বিরলে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কোন বিরলে 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eaLnBrk="0" hangingPunct="0"/>
            <a:r>
              <a:rPr lang="bn-IN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বসে কপোতাক্ষ নদের কথা ভাবেন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357" y="1216883"/>
            <a:ext cx="4903302" cy="2430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410361"/>
            <a:ext cx="11125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তোমারি কথা ভাবি এ বিরলে'- এখানে 'সতত' শব্দের অর্থ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as-IN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as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সবসময় সর্বদা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733800"/>
            <a:ext cx="1043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সতত তোমার কথা ভাবি এ বিরলে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সুদূর ফ্রান্সের ভার্সাই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eaLnBrk="0" hangingPunct="0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নগরীতে বসে কপোতাক্ষ নদের কথা ভাবেন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24840" y="1596186"/>
            <a:ext cx="4114800" cy="565453"/>
          </a:xfrm>
          <a:prstGeom prst="wedgeRectCallout">
            <a:avLst>
              <a:gd name="adj1" fmla="val 8826"/>
              <a:gd name="adj2" fmla="val 32164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6" name="TextBox 1" descr="Bouquet"/>
          <p:cNvSpPr>
            <a:spLocks noChangeArrowheads="1"/>
          </p:cNvSpPr>
          <p:nvPr/>
        </p:nvSpPr>
        <p:spPr bwMode="auto">
          <a:xfrm>
            <a:off x="4419600" y="551576"/>
            <a:ext cx="3368040" cy="651882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6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 descr="Purple mesh"/>
          <p:cNvSpPr>
            <a:spLocks noChangeArrowheads="1"/>
          </p:cNvSpPr>
          <p:nvPr/>
        </p:nvSpPr>
        <p:spPr bwMode="auto">
          <a:xfrm>
            <a:off x="4267200" y="304800"/>
            <a:ext cx="3489960" cy="91453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 numCol="1">
            <a:prstTxWarp prst="textPlain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58782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7564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634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3512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939110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526932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4114754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702576" algn="l" defTabSz="1175644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6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8546" y="4861014"/>
            <a:ext cx="11174854" cy="449269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lvl="0" eaLnBrk="0" hangingPunct="0"/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কপোতাক্ষ নদ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কবিতায় কবি মায়ের দুধের সাথে তুলনা করেছেন 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3600" b="1" dirty="0" err="1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3" name="Rectangle 2"/>
          <p:cNvSpPr/>
          <p:nvPr/>
        </p:nvSpPr>
        <p:spPr>
          <a:xfrm>
            <a:off x="693051" y="5341669"/>
            <a:ext cx="6433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'সনেট'- শব্দের পারিভাষিক শব্দ কোনটি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051" y="5965323"/>
            <a:ext cx="10051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বাংলা সাহিত্যের চতুর্দশপদী কবিতা বা সনেটের প্রবর্তন কে করেন</a:t>
            </a:r>
            <a:r>
              <a:rPr lang="en-US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672212" y="6581031"/>
            <a:ext cx="6474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'দুগ্ধ স্রোতোরূপী'-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 বলা হয়েছে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35" y="1560875"/>
            <a:ext cx="6332559" cy="2626812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34949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4419600" y="625227"/>
            <a:ext cx="2971800" cy="81788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numCol="1" rtlCol="0" anchor="ctr">
            <a:prstTxWarp prst="textPlain">
              <a:avLst/>
            </a:prstTxWarp>
          </a:bodyPr>
          <a:lstStyle>
            <a:defPPr>
              <a:defRPr lang="en-US"/>
            </a:defPPr>
            <a:lvl1pPr marL="0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7822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5644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63466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51288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9110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26932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14754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702576" algn="l" defTabSz="1175644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600" b="1" dirty="0" err="1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600" b="1" dirty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665" y="4927209"/>
            <a:ext cx="3167529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আরমান আলী সরকার </a:t>
            </a:r>
          </a:p>
          <a:p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পাকশাইল আইডিয়াল হাই স্কুল  বড়লেখা, মৌলভীবাজার</a:t>
            </a:r>
          </a:p>
          <a:p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মোবাইল০১৭৬৩৭৯৬৮৬৭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arman10001978@gmail.com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95458" y="4142379"/>
            <a:ext cx="4004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বিষয়ঃ বাংলা সাহিত্য </a:t>
            </a:r>
          </a:p>
          <a:p>
            <a:r>
              <a:rPr lang="bn-IN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IN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</a:rPr>
              <a:t>অধ্যায়ঃনবম</a:t>
            </a:r>
            <a:endParaRPr lang="en-US" sz="4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234" y="1720378"/>
            <a:ext cx="1463040" cy="19019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0" y="2954430"/>
            <a:ext cx="9448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কপোতাক্ষ নদ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কবিতায় কবি মায়ের দুধের সাথে তুলনা করেছেন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lvl="0" eaLnBrk="0" hangingPunct="0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স্বদেশের প্রেমরসকে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3666" y="4014340"/>
            <a:ext cx="8740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'সনেট'- শব্দের পারিভাষিক শব্দ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চতুর্দশপদী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4146" y="4763136"/>
            <a:ext cx="90914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সাহিত্যের চতুর্দশপদী কবিতা বা সনেটের প্রবর্তন  করেন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4146" y="5931609"/>
            <a:ext cx="64008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'দুগ্ধ স্রোতোরূপী‘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 হয়েছে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বঙ্গদেশকে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" descr="Bouquet"/>
          <p:cNvSpPr>
            <a:spLocks noChangeArrowheads="1"/>
          </p:cNvSpPr>
          <p:nvPr/>
        </p:nvSpPr>
        <p:spPr bwMode="auto">
          <a:xfrm>
            <a:off x="5257800" y="533400"/>
            <a:ext cx="2971800" cy="812379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40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4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685800" y="2083119"/>
            <a:ext cx="4114800" cy="565453"/>
          </a:xfrm>
          <a:prstGeom prst="wedgeRectCallout">
            <a:avLst>
              <a:gd name="adj1" fmla="val 8826"/>
              <a:gd name="adj2" fmla="val 32164"/>
            </a:avLst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algn="ctr"/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1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10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9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 descr="Purple mesh"/>
          <p:cNvSpPr>
            <a:spLocks noChangeArrowheads="1"/>
          </p:cNvSpPr>
          <p:nvPr/>
        </p:nvSpPr>
        <p:spPr bwMode="auto">
          <a:xfrm>
            <a:off x="4343400" y="1119809"/>
            <a:ext cx="2971800" cy="79384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1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1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7936" y="3711351"/>
            <a:ext cx="6400800" cy="432375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marL="514350" lvl="0" indent="-514350" eaLnBrk="0" hangingPunct="0">
              <a:buFont typeface="+mj-lt"/>
              <a:buAutoNum type="arabicPeriod"/>
            </a:pPr>
            <a:r>
              <a:rPr lang="bn-IN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চতুর্দশপদী কবিতার প্রবর্তক কে</a:t>
            </a:r>
            <a:r>
              <a:rPr lang="en-US" sz="32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4928" y="4275173"/>
            <a:ext cx="11073865" cy="507742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just"/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'কপোতাক্ষ নদ' কবিতার বিষয়বস্তুতে প্রাধান্য লাভ করেছে কোনটি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4928" y="5201022"/>
            <a:ext cx="10047943" cy="528464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just"/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'কপোতাক্ষ নদ' কবিতাটি কোন ধরনের চতুর্দশপদী কবিতা</a:t>
            </a:r>
            <a:r>
              <a:rPr lang="en-US" sz="40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3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>
            <a:spLocks noChangeArrowheads="1"/>
          </p:cNvSpPr>
          <p:nvPr/>
        </p:nvSpPr>
        <p:spPr bwMode="auto">
          <a:xfrm>
            <a:off x="3963511" y="1185619"/>
            <a:ext cx="4264977" cy="832024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17564" tIns="58782" rIns="117564" bIns="58782">
            <a:prstTxWarp prst="textPlai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1" descr="Purple mesh"/>
          <p:cNvSpPr>
            <a:spLocks noChangeArrowheads="1"/>
          </p:cNvSpPr>
          <p:nvPr/>
        </p:nvSpPr>
        <p:spPr bwMode="auto">
          <a:xfrm>
            <a:off x="1078395" y="3466981"/>
            <a:ext cx="11201400" cy="1629624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bn-IN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“এ নদ যেন মায়ের স্নেহডোরে বেঁধেছে”-কথাটি দ্বারা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 algn="ctr"/>
            <a:r>
              <a:rPr lang="bn-IN" sz="4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কবি কী বুঝিয়েছেন? </a:t>
            </a:r>
            <a:endParaRPr lang="en-US" sz="4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Rectangle 4"/>
          <p:cNvSpPr/>
          <p:nvPr/>
        </p:nvSpPr>
        <p:spPr>
          <a:xfrm>
            <a:off x="1371600" y="2895451"/>
            <a:ext cx="10439400" cy="886460"/>
          </a:xfrm>
          <a:prstGeom prst="flowChartAlternateProcess">
            <a:avLst/>
          </a:prstGeom>
          <a:noFill/>
          <a:ln w="38100"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17564" tIns="58782" rIns="117564" bIns="58782" anchor="ctr">
            <a:prstTxWarp prst="textPlain">
              <a:avLst/>
            </a:prstTxWarp>
          </a:bodyPr>
          <a:lstStyle/>
          <a:p>
            <a:pPr algn="ctr">
              <a:defRPr/>
            </a:pPr>
            <a:r>
              <a:rPr lang="en-US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4" y="4323124"/>
            <a:ext cx="5094515" cy="28353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58089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ছবি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তে আমরা কী দেখতে পাচ্ছি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59446" y="6154003"/>
            <a:ext cx="9712485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as-IN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 কত তারিখে জন্মগ্রহণ করেন</a:t>
            </a:r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33596" y="4751923"/>
            <a:ext cx="8164186" cy="830997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২৫ জানুয়ারি, ১৮২৪ সালে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41" y="1433552"/>
            <a:ext cx="4393398" cy="28999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433552"/>
            <a:ext cx="5285340" cy="289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0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58089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ছবি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তে আমরা কী দেখতে পাচ্ছি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715" y="6022644"/>
            <a:ext cx="10790069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marL="571500" lvl="0" indent="-571500" algn="ctr" eaLnBrk="0" hangingPunct="0">
              <a:buFont typeface="Wingdings" panose="05000000000000000000" pitchFamily="2" charset="2"/>
              <a:buChar char="Ø"/>
            </a:pPr>
            <a:r>
              <a:rPr lang="bn-IN" sz="4400" dirty="0">
                <a:ln w="0"/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প্রথম সার্থক মহাকাব্য কে রচনা করেন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89614" y="4807570"/>
            <a:ext cx="5801986" cy="830997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685800" lvl="0" indent="-685800" algn="ctr" eaLnBrk="0" hangingPunct="0">
              <a:buFont typeface="Wingdings" panose="05000000000000000000" pitchFamily="2" charset="2"/>
              <a:buChar char="ü"/>
            </a:pPr>
            <a:r>
              <a:rPr lang="en-US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</a:t>
            </a:r>
            <a:endParaRPr lang="en-US" sz="4800" b="1" dirty="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-11636" y="0"/>
            <a:ext cx="12813236" cy="77724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9277" y="133350"/>
            <a:ext cx="861323" cy="10518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221" y="6631492"/>
            <a:ext cx="861323" cy="10518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5347" y="6513115"/>
            <a:ext cx="861323" cy="10518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616677" y="130364"/>
            <a:ext cx="861323" cy="10518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31" y="1527994"/>
            <a:ext cx="3762582" cy="2818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539" y="1527994"/>
            <a:ext cx="3907753" cy="26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4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58089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নিচের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ছবি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তে আমরা কী দেখতে পাচ্ছি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BAN" pitchFamily="2" charset="0"/>
              </a:rPr>
              <a:t>?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715" y="6022644"/>
            <a:ext cx="9788685" cy="6911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>
            <a:prstTxWarp prst="textPlain">
              <a:avLst/>
            </a:prstTxWarp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as-IN" sz="4400" dirty="0">
                <a:solidFill>
                  <a:srgbClr val="3333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মাইকেল মধুসূদন দত্ত কত তারিখে মৃত্যুবরণ করেন</a:t>
            </a:r>
            <a:r>
              <a:rPr lang="en-US" sz="4400" dirty="0">
                <a:solidFill>
                  <a:srgbClr val="3333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33333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68556" y="4736885"/>
            <a:ext cx="6716386" cy="830997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২৯ জুন, ১৮৭৩ সালে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089" y="1400623"/>
            <a:ext cx="7440068" cy="306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667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71600" y="4343400"/>
            <a:ext cx="9829800" cy="2375978"/>
            <a:chOff x="1143000" y="2514600"/>
            <a:chExt cx="9829800" cy="2375978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3540760"/>
              <a:ext cx="9829800" cy="134981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117564" tIns="58782" rIns="117564" bIns="58782" rtlCol="0">
              <a:spAutoFit/>
            </a:bodyPr>
            <a:lstStyle/>
            <a:p>
              <a:r>
                <a:rPr lang="bn-BD" sz="8000" dirty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কপোতাক্ষ নদ</a:t>
              </a:r>
              <a:r>
                <a:rPr lang="en-US" sz="8000" dirty="0">
                  <a:ln w="18415" cmpd="sng">
                    <a:solidFill>
                      <a:srgbClr val="FFFF00"/>
                    </a:solidFill>
                    <a:prstDash val="solid"/>
                  </a:ln>
                  <a:solidFill>
                    <a:srgbClr val="FFFF00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57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bn-BD" sz="4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মাইকেল মধুসূদন দত্ত </a:t>
              </a:r>
              <a:endParaRPr lang="en-US" sz="69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4800" y="2514600"/>
              <a:ext cx="3322320" cy="1050742"/>
            </a:xfrm>
            <a:prstGeom prst="flowChartAlternateProcess">
              <a:avLst/>
            </a:prstGeom>
            <a:noFill/>
            <a:ln>
              <a:noFill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perspectiveRelaxedModerately"/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117564" tIns="58782" rIns="117564" bIns="58782">
              <a:spAutoFit/>
            </a:bodyPr>
            <a:lstStyle/>
            <a:p>
              <a:pPr algn="ctr">
                <a:defRPr/>
              </a:pPr>
              <a:r>
                <a:rPr lang="en-US" sz="54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5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Alternate Process 10"/>
          <p:cNvSpPr/>
          <p:nvPr/>
        </p:nvSpPr>
        <p:spPr>
          <a:xfrm>
            <a:off x="4419600" y="685800"/>
            <a:ext cx="3352800" cy="838200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54" tIns="58776" rIns="117554" bIns="58776" rtlCol="0" anchor="ctr">
            <a:prstTxWarp prst="textPlain">
              <a:avLst/>
            </a:prstTxWarp>
          </a:bodyPr>
          <a:lstStyle/>
          <a:p>
            <a:pPr algn="ctr"/>
            <a:r>
              <a:rPr lang="en-US" sz="60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2366062"/>
            <a:ext cx="5537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1" y="3480721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 ।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 পরিচিতি বলতে পারবে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51595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867" indent="-440867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কবিতাটির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লবক্তব্য ব্যাখ্যা করতে পারবে ।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0600" y="4321314"/>
            <a:ext cx="10397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3763" indent="-783763" eaLnBrk="0" hangingPunct="0">
              <a:spcBef>
                <a:spcPct val="2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 শুদ্ধ  ভাবে আবৃ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ত্তি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ame 13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00FF"/>
          </a:solidFill>
          <a:ln w="57150">
            <a:solidFill>
              <a:srgbClr val="3EFCD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69" y="1156456"/>
            <a:ext cx="7288696" cy="545948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" descr="White marble"/>
          <p:cNvSpPr>
            <a:spLocks noChangeArrowheads="1"/>
          </p:cNvSpPr>
          <p:nvPr/>
        </p:nvSpPr>
        <p:spPr bwMode="auto">
          <a:xfrm>
            <a:off x="4572000" y="381000"/>
            <a:ext cx="2484119" cy="999664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0000" dir="5400000" rotWithShape="0">
              <a:srgbClr val="000000">
                <a:alpha val="37999"/>
              </a:srgbClr>
            </a:outerShdw>
          </a:effectLst>
          <a:scene3d>
            <a:camera prst="perspectiveRelaxedModerately"/>
            <a:lightRig rig="threePt" dir="t"/>
          </a:scene3d>
        </p:spPr>
        <p:txBody>
          <a:bodyPr wrap="square" lIns="117564" tIns="58782" rIns="117564" bIns="58782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5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1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600200" y="1640841"/>
            <a:ext cx="2667000" cy="1489158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en-US" sz="41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মিনতি</a:t>
            </a:r>
            <a:endParaRPr lang="en-US" sz="41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7574280" y="1640840"/>
            <a:ext cx="4373880" cy="1336312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প্রার্থনা</a:t>
            </a:r>
            <a:endParaRPr lang="en-US" sz="36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>
            <a:off x="2240280" y="3108960"/>
            <a:ext cx="2716260" cy="1642005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bn-BD" sz="4600" dirty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নিশা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Left Arrow 22"/>
          <p:cNvSpPr>
            <a:spLocks noChangeArrowheads="1"/>
          </p:cNvSpPr>
          <p:nvPr/>
        </p:nvSpPr>
        <p:spPr bwMode="auto">
          <a:xfrm>
            <a:off x="8001000" y="3022600"/>
            <a:ext cx="3733800" cy="1336312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13462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রাত্রি</a:t>
            </a:r>
            <a:endParaRPr lang="en-US" sz="3600" b="1" dirty="0">
              <a:ln w="13462">
                <a:noFill/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27520" y="4404361"/>
            <a:ext cx="3413760" cy="1489158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bn-BD" sz="41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একান্ত সান্তভাবে</a:t>
            </a:r>
            <a:endParaRPr lang="en-US" sz="41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1386840" y="4663441"/>
            <a:ext cx="2667000" cy="1489158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en-US" sz="41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বিরলে</a:t>
            </a:r>
            <a:endParaRPr lang="en-US" sz="41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7360920" y="5901560"/>
            <a:ext cx="2987040" cy="1489158"/>
          </a:xfrm>
          <a:prstGeom prst="leftArrow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 lIns="117564" tIns="58782" rIns="117564" bIns="58782">
            <a:spAutoFit/>
          </a:bodyPr>
          <a:lstStyle/>
          <a:p>
            <a:pPr algn="ctr"/>
            <a:r>
              <a:rPr lang="en-US" sz="4100" b="1" dirty="0" err="1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পানি</a:t>
            </a:r>
            <a:endParaRPr lang="en-US" sz="41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1173480" y="6131561"/>
            <a:ext cx="3093720" cy="1489158"/>
          </a:xfrm>
          <a:prstGeom prst="rightArrow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/>
          <a:p>
            <a:pPr algn="ctr"/>
            <a:r>
              <a:rPr lang="en-US" sz="41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বারি</a:t>
            </a:r>
            <a:endParaRPr lang="en-US" sz="41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801600" cy="7772400"/>
          </a:xfrm>
          <a:prstGeom prst="frame">
            <a:avLst>
              <a:gd name="adj1" fmla="val 2578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125</TotalTime>
  <Words>694</Words>
  <Application>Microsoft Office PowerPoint</Application>
  <PresentationFormat>Custom</PresentationFormat>
  <Paragraphs>120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Gothic</vt:lpstr>
      <vt:lpstr>NikoshBAN</vt:lpstr>
      <vt:lpstr>Tw Cen MT</vt:lpstr>
      <vt:lpstr>Verdana</vt:lpstr>
      <vt:lpstr>Wingdings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saiful islam</dc:creator>
  <cp:lastModifiedBy>User</cp:lastModifiedBy>
  <cp:revision>36</cp:revision>
  <dcterms:modified xsi:type="dcterms:W3CDTF">2022-03-09T15:33:10Z</dcterms:modified>
</cp:coreProperties>
</file>