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1" r:id="rId6"/>
    <p:sldId id="260" r:id="rId7"/>
    <p:sldId id="264" r:id="rId8"/>
    <p:sldId id="263" r:id="rId9"/>
    <p:sldId id="262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FF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625" autoAdjust="0"/>
  </p:normalViewPr>
  <p:slideViewPr>
    <p:cSldViewPr snapToGrid="0">
      <p:cViewPr varScale="1">
        <p:scale>
          <a:sx n="77" d="100"/>
          <a:sy n="77" d="100"/>
        </p:scale>
        <p:origin x="1546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32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22DC5BB-44D7-40C0-B318-ADD5696ED381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F827E-8A22-49C9-9CDF-16381523D2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1494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827E-8A22-49C9-9CDF-16381523D2C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0380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68F827E-8A22-49C9-9CDF-16381523D2CF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3730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827E-8A22-49C9-9CDF-16381523D2C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94458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8F827E-8A22-49C9-9CDF-16381523D2CF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5280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4347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4773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868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876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2364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8233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19130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5209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3423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164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270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42FB64-265F-4EE2-9E62-2DBA9D17CF73}" type="datetimeFigureOut">
              <a:rPr lang="en-US" smtClean="0"/>
              <a:t>09-03-2022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158AFA-9028-41AA-AF78-5108B2F5F41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7344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microsoft.com/office/2007/relationships/hdphoto" Target="../media/hdphoto3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-1731390" y="3691943"/>
            <a:ext cx="1680332" cy="1606450"/>
            <a:chOff x="4635464" y="4769926"/>
            <a:chExt cx="992404" cy="914400"/>
          </a:xfrm>
        </p:grpSpPr>
        <p:sp>
          <p:nvSpPr>
            <p:cNvPr id="12" name="Hexagon 11"/>
            <p:cNvSpPr/>
            <p:nvPr/>
          </p:nvSpPr>
          <p:spPr>
            <a:xfrm>
              <a:off x="4635464" y="4769926"/>
              <a:ext cx="992404" cy="914400"/>
            </a:xfrm>
            <a:prstGeom prst="hexagon">
              <a:avLst>
                <a:gd name="adj" fmla="val 54265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4876642" y="4955611"/>
              <a:ext cx="510047" cy="5781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গ</a:t>
              </a:r>
              <a:endParaRPr lang="en-US" sz="60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-3362207" y="3596381"/>
            <a:ext cx="1621576" cy="1683390"/>
            <a:chOff x="3130379" y="4577093"/>
            <a:chExt cx="1085922" cy="851622"/>
          </a:xfrm>
        </p:grpSpPr>
        <p:sp>
          <p:nvSpPr>
            <p:cNvPr id="10" name="Hexagon 9"/>
            <p:cNvSpPr/>
            <p:nvPr/>
          </p:nvSpPr>
          <p:spPr>
            <a:xfrm>
              <a:off x="3130379" y="4577093"/>
              <a:ext cx="1085922" cy="851622"/>
            </a:xfrm>
            <a:prstGeom prst="hexagon">
              <a:avLst>
                <a:gd name="adj" fmla="val 63756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4" name="Rectangle 3"/>
            <p:cNvSpPr/>
            <p:nvPr/>
          </p:nvSpPr>
          <p:spPr>
            <a:xfrm>
              <a:off x="3315907" y="4761587"/>
              <a:ext cx="433532" cy="5138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স্বা</a:t>
              </a:r>
              <a:endParaRPr lang="en-US" sz="6000" dirty="0"/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-3419910" y="4595574"/>
            <a:ext cx="1705356" cy="1683391"/>
            <a:chOff x="5664356" y="4738634"/>
            <a:chExt cx="1060704" cy="914400"/>
          </a:xfrm>
        </p:grpSpPr>
        <p:sp>
          <p:nvSpPr>
            <p:cNvPr id="13" name="Hexagon 12"/>
            <p:cNvSpPr/>
            <p:nvPr/>
          </p:nvSpPr>
          <p:spPr>
            <a:xfrm>
              <a:off x="5664356" y="4738634"/>
              <a:ext cx="1060704" cy="914400"/>
            </a:xfrm>
            <a:prstGeom prst="hexagon">
              <a:avLst>
                <a:gd name="adj" fmla="val 58000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5977757" y="4932720"/>
              <a:ext cx="480226" cy="551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ত</a:t>
              </a:r>
              <a:endParaRPr lang="en-US" sz="6000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-2484695" y="4394762"/>
            <a:ext cx="1758606" cy="1683391"/>
            <a:chOff x="6771928" y="4753170"/>
            <a:chExt cx="1060704" cy="914400"/>
          </a:xfrm>
        </p:grpSpPr>
        <p:sp>
          <p:nvSpPr>
            <p:cNvPr id="14" name="Hexagon 13"/>
            <p:cNvSpPr/>
            <p:nvPr/>
          </p:nvSpPr>
          <p:spPr>
            <a:xfrm>
              <a:off x="6771928" y="4753170"/>
              <a:ext cx="1060704" cy="914400"/>
            </a:xfrm>
            <a:prstGeom prst="hexagon">
              <a:avLst>
                <a:gd name="adj" fmla="val 58000"/>
                <a:gd name="vf" fmla="val 11547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7105593" y="4947256"/>
              <a:ext cx="386465" cy="5516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60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</a:rPr>
                <a:t>ম</a:t>
              </a:r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" b="41"/>
          <a:stretch/>
        </p:blipFill>
        <p:spPr>
          <a:xfrm>
            <a:off x="-3067020" y="1637789"/>
            <a:ext cx="3015962" cy="1933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959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-1.11111E-6 L 0.23855 0.08125 C 0.28802 0.09977 0.36268 0.10995 0.44115 0.10995 C 0.53004 0.10995 0.60139 0.09977 0.65087 0.08125 L 0.88976 -1.11111E-6 " pathEditMode="relative" rAng="0" ptsTypes="AAAAA">
                                      <p:cBhvr>
                                        <p:cTn id="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479" y="548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518 0.01019 L 0.1309 0.04074 C 0.17343 0.04769 0.23732 0.05185 0.30503 0.05185 C 0.38177 0.05185 0.44357 0.04769 0.48628 0.04074 L 0.69236 0.01019 " pathEditMode="relative" rAng="0" ptsTypes="AAAAA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368" y="20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263 -0.00371 L 0.15903 0.03125 C 0.19896 0.03935 0.25903 0.04282 0.32223 0.04282 C 0.39358 0.04282 0.45122 0.03935 0.49115 0.03125 L 0.68351 -0.00371 " pathEditMode="relative" rAng="0" ptsTypes="AAAAA">
                                      <p:cBhvr>
                                        <p:cTn id="1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799" y="2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354 -0.17986 L 0.26528 -0.00463 C 0.33247 0.03496 0.43507 0.05718 0.54288 0.05718 C 0.66528 0.05718 0.76372 0.03496 0.83177 -0.00463 L 1.16059 -0.17986 " pathEditMode="relative" rAng="0" ptsTypes="AAAAA">
                                      <p:cBhvr>
                                        <p:cTn id="1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198" y="118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7014 -0.14815 L 0.28351 4.07407E-6 C 0.35746 0.03333 0.46823 0.05254 0.58472 0.05254 C 0.71719 0.05254 0.82292 0.03333 0.8967 4.07407E-6 L 1.25226 -0.14815 " pathEditMode="relative" rAng="0" ptsTypes="AAAAA">
                                      <p:cBhvr>
                                        <p:cTn id="2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6111" y="100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72141"/>
              <a:ext cx="2322777" cy="4285859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869223" y="0"/>
              <a:ext cx="2322777" cy="4285859"/>
            </a:xfrm>
            <a:prstGeom prst="rect">
              <a:avLst/>
            </a:prstGeom>
          </p:spPr>
        </p:pic>
      </p:grpSp>
      <p:sp>
        <p:nvSpPr>
          <p:cNvPr id="4" name="Rounded Rectangle 3"/>
          <p:cNvSpPr/>
          <p:nvPr/>
        </p:nvSpPr>
        <p:spPr>
          <a:xfrm>
            <a:off x="3159401" y="1341781"/>
            <a:ext cx="2825198" cy="909431"/>
          </a:xfrm>
          <a:prstGeom prst="roundRect">
            <a:avLst>
              <a:gd name="adj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3600" b="1" dirty="0">
                <a:ln/>
                <a:solidFill>
                  <a:schemeClr val="accent3"/>
                </a:solidFill>
              </a:rPr>
              <a:t>দলীয় কাজ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3342740"/>
              </p:ext>
            </p:extLst>
          </p:nvPr>
        </p:nvGraphicFramePr>
        <p:xfrm>
          <a:off x="1535595" y="2464445"/>
          <a:ext cx="6084405" cy="233615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203"/>
                <a:gridCol w="3042203"/>
              </a:tblGrid>
              <a:tr h="939421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ক-দল</a:t>
                      </a:r>
                      <a:endParaRPr lang="en-US" sz="36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smtClean="0">
                          <a:solidFill>
                            <a:srgbClr val="FFC000"/>
                          </a:solidFill>
                        </a:rPr>
                        <a:t>খ-দল</a:t>
                      </a:r>
                      <a:endParaRPr lang="en-US" sz="3600" dirty="0">
                        <a:solidFill>
                          <a:srgbClr val="FFC000"/>
                        </a:solidFill>
                      </a:endParaRPr>
                    </a:p>
                  </a:txBody>
                  <a:tcPr marL="68580" marR="68580" marT="34290" marB="34290"/>
                </a:tc>
              </a:tr>
              <a:tr h="1396734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আমাদের</a:t>
                      </a:r>
                      <a:r>
                        <a:rPr lang="en-US" sz="1800" baseline="0" dirty="0" smtClean="0"/>
                        <a:t> চারপাশের </a:t>
                      </a:r>
                      <a:r>
                        <a:rPr lang="en-US" sz="1800" dirty="0" smtClean="0"/>
                        <a:t>বিভিন্ন পদার্থের</a:t>
                      </a:r>
                      <a:r>
                        <a:rPr lang="en-US" sz="1800" baseline="0" dirty="0" smtClean="0"/>
                        <a:t> নামসহ সেগুলো কি কি জিনিস দিয়ে তৈরি তার তালিকা কর।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r>
                        <a:rPr lang="en-US" sz="1800" baseline="0" dirty="0" smtClean="0"/>
                        <a:t>’ক’ দলের নেওয়া বিভিন্ন জিনিসের নামসহ সেগুলো কেন পদার্থ তার কয়েকটি কারণ  বল।</a:t>
                      </a:r>
                      <a:endParaRPr lang="en-US" sz="1800" dirty="0"/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6932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435281" y="1309942"/>
            <a:ext cx="4394779" cy="846746"/>
            <a:chOff x="3247041" y="603588"/>
            <a:chExt cx="5859705" cy="1128995"/>
          </a:xfrm>
        </p:grpSpPr>
        <p:sp>
          <p:nvSpPr>
            <p:cNvPr id="6" name="Round Diagonal Corner Rectangle 5"/>
            <p:cNvSpPr/>
            <p:nvPr/>
          </p:nvSpPr>
          <p:spPr>
            <a:xfrm>
              <a:off x="3247041" y="603588"/>
              <a:ext cx="5859705" cy="1128995"/>
            </a:xfrm>
            <a:prstGeom prst="round2DiagRect">
              <a:avLst>
                <a:gd name="adj1" fmla="val 44697"/>
                <a:gd name="adj2" fmla="val 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6510985C-8268-4FD6-9427-0BD64853C3DF}"/>
                </a:ext>
              </a:extLst>
            </p:cNvPr>
            <p:cNvSpPr txBox="1"/>
            <p:nvPr/>
          </p:nvSpPr>
          <p:spPr>
            <a:xfrm>
              <a:off x="4150684" y="750077"/>
              <a:ext cx="4052418" cy="954108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</a:t>
              </a:r>
              <a:r>
                <a:rPr lang="as-IN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ূ</a:t>
              </a:r>
              <a:r>
                <a:rPr lang="en-US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</a:t>
              </a:r>
              <a:r>
                <a:rPr lang="as-IN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as-IN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য়</a:t>
              </a:r>
              <a:r>
                <a:rPr lang="as-IN" sz="4050" b="1" dirty="0">
                  <a:ln w="9525">
                    <a:solidFill>
                      <a:schemeClr val="bg1"/>
                    </a:solidFill>
                    <a:prstDash val="solid"/>
                  </a:ln>
                  <a:effectLst>
                    <a:outerShdw blurRad="12700" dist="38100" dir="2700000" algn="tl" rotWithShape="0">
                      <a:schemeClr val="bg1">
                        <a:lumMod val="5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endParaRPr lang="en-US" sz="405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1742083" y="2423680"/>
            <a:ext cx="6074479" cy="2923435"/>
            <a:chOff x="2322777" y="2088572"/>
            <a:chExt cx="8099305" cy="3897914"/>
          </a:xfrm>
        </p:grpSpPr>
        <p:sp>
          <p:nvSpPr>
            <p:cNvPr id="11" name="Snip and Round Single Corner Rectangle 10"/>
            <p:cNvSpPr/>
            <p:nvPr/>
          </p:nvSpPr>
          <p:spPr>
            <a:xfrm>
              <a:off x="2322777" y="2088572"/>
              <a:ext cx="8099305" cy="3584863"/>
            </a:xfrm>
            <a:prstGeom prst="snipRoundRect">
              <a:avLst>
                <a:gd name="adj1" fmla="val 17061"/>
                <a:gd name="adj2" fmla="val 0"/>
              </a:avLst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xmlns="" id="{E6FA65AB-A663-406F-B627-B47451BBCFA5}"/>
                </a:ext>
              </a:extLst>
            </p:cNvPr>
            <p:cNvSpPr txBox="1"/>
            <p:nvPr/>
          </p:nvSpPr>
          <p:spPr>
            <a:xfrm>
              <a:off x="2609261" y="2323944"/>
              <a:ext cx="7580672" cy="3662542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1.পদার্থ কী?</a:t>
              </a:r>
            </a:p>
            <a:p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২.পদার্থের বৈশিষ্ট্যগুলো কি?</a:t>
              </a:r>
            </a:p>
            <a:p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৩. চেয়ার, টেবিল কী দিয়ে </a:t>
              </a:r>
              <a:r>
                <a:rPr lang="as-IN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ৈ</a:t>
              </a:r>
              <a:r>
                <a:rPr lang="as-IN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ি?</a:t>
              </a:r>
            </a:p>
            <a:p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৪. বই,খাতা কেন পদার</a:t>
              </a:r>
              <a:r>
                <a:rPr lang="as-IN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300" dirty="0">
                  <a:solidFill>
                    <a:srgbClr val="7030A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থ?  </a:t>
              </a:r>
            </a:p>
            <a:p>
              <a:endParaRPr lang="en-US" sz="405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5094" y="857250"/>
            <a:ext cx="9149094" cy="5143500"/>
            <a:chOff x="-6792" y="0"/>
            <a:chExt cx="12198792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6792" y="3173930"/>
              <a:ext cx="2322777" cy="368407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0800000">
              <a:off x="9869223" y="0"/>
              <a:ext cx="2322777" cy="368407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55429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010956" y="1092831"/>
            <a:ext cx="2981019" cy="1156967"/>
            <a:chOff x="4014608" y="314107"/>
            <a:chExt cx="3974692" cy="1542623"/>
          </a:xfrm>
        </p:grpSpPr>
        <p:sp>
          <p:nvSpPr>
            <p:cNvPr id="7" name="Round Diagonal Corner Rectangle 6"/>
            <p:cNvSpPr/>
            <p:nvPr/>
          </p:nvSpPr>
          <p:spPr>
            <a:xfrm>
              <a:off x="4014608" y="314107"/>
              <a:ext cx="3974692" cy="1542623"/>
            </a:xfrm>
            <a:prstGeom prst="round2Diag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75646E2D-60AD-4F1F-9CAD-A0D59BBB08C0}"/>
                </a:ext>
              </a:extLst>
            </p:cNvPr>
            <p:cNvSpPr txBox="1"/>
            <p:nvPr/>
          </p:nvSpPr>
          <p:spPr>
            <a:xfrm>
              <a:off x="4423876" y="688780"/>
              <a:ext cx="3156155" cy="861775"/>
            </a:xfrm>
            <a:prstGeom prst="rect">
              <a:avLst/>
            </a:prstGeom>
            <a:solidFill>
              <a:srgbClr val="FFC000"/>
            </a:solidFill>
            <a:ln w="19050">
              <a:solidFill>
                <a:srgbClr val="7030A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3600" dirty="0"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endParaRPr lang="en-US" sz="3600" dirty="0"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3486740-6C15-45C6-848E-54F40B64A12B}"/>
              </a:ext>
            </a:extLst>
          </p:cNvPr>
          <p:cNvSpPr txBox="1"/>
          <p:nvPr/>
        </p:nvSpPr>
        <p:spPr>
          <a:xfrm>
            <a:off x="1360059" y="2394080"/>
            <a:ext cx="62828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ছকে ছাতা কী দিয়ে ত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ৈ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2700" dirty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2700" dirty="0">
                <a:latin typeface="NikoshBAN" panose="02000000000000000000" pitchFamily="2" charset="0"/>
                <a:cs typeface="NikoshBAN" panose="02000000000000000000" pitchFamily="2" charset="0"/>
              </a:rPr>
              <a:t>ৈরি কর।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xmlns="" id="{E7D62DFE-FC33-4912-8CEB-3C49736135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78215066"/>
              </p:ext>
            </p:extLst>
          </p:nvPr>
        </p:nvGraphicFramePr>
        <p:xfrm>
          <a:off x="1815487" y="2996648"/>
          <a:ext cx="5765585" cy="21808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65585">
                  <a:extLst>
                    <a:ext uri="{9D8B030D-6E8A-4147-A177-3AD203B41FA5}">
                      <a16:colId xmlns:a16="http://schemas.microsoft.com/office/drawing/2014/main" xmlns="" val="2579104377"/>
                    </a:ext>
                  </a:extLst>
                </a:gridCol>
              </a:tblGrid>
              <a:tr h="583853">
                <a:tc>
                  <a:txBody>
                    <a:bodyPr/>
                    <a:lstStyle/>
                    <a:p>
                      <a:pPr algn="ctr"/>
                      <a:r>
                        <a:rPr lang="en-US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ছাতা </a:t>
                      </a:r>
                      <a:r>
                        <a:rPr lang="as-IN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as-IN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7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ৈরি?</a:t>
                      </a:r>
                    </a:p>
                  </a:txBody>
                  <a:tcPr marL="68580" marR="68580" marT="34290" marB="34290">
                    <a:solidFill>
                      <a:schemeClr val="accent4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00470814"/>
                  </a:ext>
                </a:extLst>
              </a:tr>
              <a:tr h="1597045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rgbClr val="FF33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77633934"/>
                  </a:ext>
                </a:extLst>
              </a:tr>
            </a:tbl>
          </a:graphicData>
        </a:graphic>
      </p:graphicFrame>
      <p:grpSp>
        <p:nvGrpSpPr>
          <p:cNvPr id="11" name="Group 10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2572141"/>
              <a:ext cx="2322777" cy="4285859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9869223" y="0"/>
              <a:ext cx="2322777" cy="4285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950156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596824" y="1118152"/>
            <a:ext cx="8188085" cy="4713011"/>
            <a:chOff x="567164" y="437321"/>
            <a:chExt cx="10917447" cy="6284015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2"/>
            <a:srcRect r="-41" b="23"/>
            <a:stretch/>
          </p:blipFill>
          <p:spPr>
            <a:xfrm>
              <a:off x="8532690" y="2381120"/>
              <a:ext cx="2951921" cy="3809478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52" b="40"/>
            <a:stretch/>
          </p:blipFill>
          <p:spPr>
            <a:xfrm>
              <a:off x="567164" y="437321"/>
              <a:ext cx="4769513" cy="628401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8A84C402-5912-4898-82A9-78A58B78685E}"/>
                </a:ext>
              </a:extLst>
            </p:cNvPr>
            <p:cNvSpPr txBox="1"/>
            <p:nvPr/>
          </p:nvSpPr>
          <p:spPr>
            <a:xfrm>
              <a:off x="4398942" y="2381120"/>
              <a:ext cx="4349753" cy="1904739"/>
            </a:xfrm>
            <a:prstGeom prst="rect">
              <a:avLst/>
            </a:prstGeom>
            <a:solidFill>
              <a:srgbClr val="FFC000"/>
            </a:solidFill>
            <a:ln w="38100">
              <a:solidFill>
                <a:srgbClr val="00B050"/>
              </a:solidFill>
            </a:ln>
          </p:spPr>
          <p:txBody>
            <a:bodyPr wrap="square" rtlCol="0">
              <a:prstTxWarp prst="textWave2">
                <a:avLst/>
              </a:prstTxWarp>
              <a:spAutoFit/>
            </a:bodyPr>
            <a:lstStyle/>
            <a:p>
              <a:pPr algn="ctr"/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ধ</a:t>
              </a:r>
              <a:r>
                <a:rPr lang="as-IN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as-IN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য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as-IN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en-US" sz="60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572141"/>
              <a:ext cx="2322777" cy="428585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9869223" y="0"/>
              <a:ext cx="2322777" cy="4285859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53610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="" xmlns:a16="http://schemas.microsoft.com/office/drawing/2014/main" id="{477C7B9F-408A-4C75-88EC-BEE07F4F3883}"/>
              </a:ext>
            </a:extLst>
          </p:cNvPr>
          <p:cNvSpPr/>
          <p:nvPr/>
        </p:nvSpPr>
        <p:spPr>
          <a:xfrm>
            <a:off x="3557678" y="1059068"/>
            <a:ext cx="3200401" cy="904587"/>
          </a:xfrm>
          <a:prstGeom prst="ellipse">
            <a:avLst/>
          </a:prstGeom>
          <a:solidFill>
            <a:srgbClr val="FF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135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="" xmlns:a16="http://schemas.microsoft.com/office/drawing/2014/main" id="{47025EC3-9D2B-4B4B-9040-D2E9DF2E6E66}"/>
              </a:ext>
            </a:extLst>
          </p:cNvPr>
          <p:cNvSpPr/>
          <p:nvPr/>
        </p:nvSpPr>
        <p:spPr>
          <a:xfrm>
            <a:off x="2474175" y="2013528"/>
            <a:ext cx="2683703" cy="1953405"/>
          </a:xfrm>
          <a:prstGeom prst="roundRect">
            <a:avLst>
              <a:gd name="adj" fmla="val 37534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27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27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2700" dirty="0">
                <a:solidFill>
                  <a:schemeClr val="accent5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 পরিচিত</a:t>
            </a:r>
          </a:p>
          <a:p>
            <a:pPr algn="ctr"/>
            <a:r>
              <a:rPr lang="en-US" sz="2700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নাজমুন নাহার</a:t>
            </a:r>
          </a:p>
          <a:p>
            <a:pPr algn="ctr"/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ারী 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্ষক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২২নং চাপ্তা 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 বিদ্যালয়। </a:t>
            </a:r>
          </a:p>
          <a:p>
            <a:pPr algn="ctr"/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কাশিয়ানী,গোপালগঞ্জ।</a:t>
            </a:r>
            <a:endParaRPr lang="en-US" sz="3000" dirty="0">
              <a:solidFill>
                <a:schemeClr val="accent4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="" xmlns:a16="http://schemas.microsoft.com/office/drawing/2014/main" id="{D48AE8F5-CAF4-4391-B131-3A0AF1DAE164}"/>
              </a:ext>
            </a:extLst>
          </p:cNvPr>
          <p:cNvSpPr/>
          <p:nvPr/>
        </p:nvSpPr>
        <p:spPr>
          <a:xfrm>
            <a:off x="4033109" y="4016807"/>
            <a:ext cx="2666681" cy="1946669"/>
          </a:xfrm>
          <a:prstGeom prst="roundRect">
            <a:avLst>
              <a:gd name="adj" fmla="val 50000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</a:t>
            </a:r>
            <a:r>
              <a:rPr lang="as-IN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াঠ পরিচিতি</a:t>
            </a:r>
          </a:p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াথমিক বিজ্ঞান</a:t>
            </a:r>
          </a:p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শ্রেণিঃ ত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</a:p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 প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্থ</a:t>
            </a:r>
          </a:p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ঃ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[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…… 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দখল করে]</a:t>
            </a:r>
          </a:p>
          <a:p>
            <a:pPr algn="ctr"/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5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য়ঃ ৪০ মিনিট </a:t>
            </a:r>
          </a:p>
          <a:p>
            <a:pPr algn="ctr"/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2"/>
          <a:stretch/>
        </p:blipFill>
        <p:spPr>
          <a:xfrm>
            <a:off x="-17483" y="942263"/>
            <a:ext cx="2090264" cy="5083272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5705041" y="1417843"/>
            <a:ext cx="3308577" cy="2907197"/>
            <a:chOff x="3022975" y="920190"/>
            <a:chExt cx="4411436" cy="3876262"/>
          </a:xfrm>
        </p:grpSpPr>
        <p:grpSp>
          <p:nvGrpSpPr>
            <p:cNvPr id="18" name="Group 17"/>
            <p:cNvGrpSpPr/>
            <p:nvPr/>
          </p:nvGrpSpPr>
          <p:grpSpPr>
            <a:xfrm>
              <a:off x="3022975" y="920190"/>
              <a:ext cx="4411436" cy="3876262"/>
              <a:chOff x="2308573" y="1656563"/>
              <a:chExt cx="4411436" cy="3876262"/>
            </a:xfrm>
          </p:grpSpPr>
          <p:pic>
            <p:nvPicPr>
              <p:cNvPr id="6" name="Picture 5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2832031">
                <a:off x="2809796" y="1409714"/>
                <a:ext cx="3408990" cy="4411436"/>
              </a:xfrm>
              <a:prstGeom prst="rect">
                <a:avLst/>
              </a:prstGeom>
            </p:spPr>
          </p:pic>
          <p:sp>
            <p:nvSpPr>
              <p:cNvPr id="5" name="Hexagon 4"/>
              <p:cNvSpPr/>
              <p:nvPr/>
            </p:nvSpPr>
            <p:spPr>
              <a:xfrm>
                <a:off x="2629167" y="1656563"/>
                <a:ext cx="3715873" cy="3876262"/>
              </a:xfrm>
              <a:prstGeom prst="hexagon">
                <a:avLst>
                  <a:gd name="adj" fmla="val 50000"/>
                  <a:gd name="vf" fmla="val 115470"/>
                </a:avLst>
              </a:prstGeom>
              <a:solidFill>
                <a:schemeClr val="bg1"/>
              </a:solidFill>
              <a:ln>
                <a:solidFill>
                  <a:srgbClr val="FF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4138120" y="1658593"/>
              <a:ext cx="2126769" cy="2324003"/>
              <a:chOff x="3423719" y="2432692"/>
              <a:chExt cx="2126769" cy="2324003"/>
            </a:xfrm>
          </p:grpSpPr>
          <p:sp>
            <p:nvSpPr>
              <p:cNvPr id="8" name="Oval 7"/>
              <p:cNvSpPr/>
              <p:nvPr/>
            </p:nvSpPr>
            <p:spPr>
              <a:xfrm>
                <a:off x="3423719" y="2432692"/>
                <a:ext cx="2126769" cy="2324003"/>
              </a:xfrm>
              <a:prstGeom prst="ellipse">
                <a:avLst/>
              </a:prstGeom>
              <a:solidFill>
                <a:srgbClr val="FFFF00"/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350" dirty="0"/>
              </a:p>
            </p:txBody>
          </p:sp>
          <p:pic>
            <p:nvPicPr>
              <p:cNvPr id="16" name="Picture 15"/>
              <p:cNvPicPr>
                <a:picLocks noChangeAspect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6" b="115"/>
              <a:stretch/>
            </p:blipFill>
            <p:spPr>
              <a:xfrm>
                <a:off x="3523007" y="2606610"/>
                <a:ext cx="1928191" cy="2017644"/>
              </a:xfrm>
              <a:prstGeom prst="ellipse">
                <a:avLst/>
              </a:prstGeom>
              <a:ln w="63500" cap="rnd">
                <a:solidFill>
                  <a:srgbClr val="333333"/>
                </a:solidFill>
              </a:ln>
              <a:effectLst>
                <a:outerShdw blurRad="381000" dist="292100" dir="5400000" sx="-80000" sy="-18000" rotWithShape="0">
                  <a:srgbClr val="000000">
                    <a:alpha val="22000"/>
                  </a:srgbClr>
                </a:outerShdw>
              </a:effectLst>
              <a:scene3d>
                <a:camera prst="orthographicFront"/>
                <a:lightRig rig="contrasting" dir="t">
                  <a:rot lat="0" lon="0" rev="3000000"/>
                </a:lightRig>
              </a:scene3d>
              <a:sp3d contourW="7620">
                <a:bevelT w="95250" h="31750"/>
                <a:contourClr>
                  <a:srgbClr val="333333"/>
                </a:contourClr>
              </a:sp3d>
            </p:spPr>
          </p:pic>
        </p:grpSp>
      </p:grpSp>
    </p:spTree>
    <p:extLst>
      <p:ext uri="{BB962C8B-B14F-4D97-AF65-F5344CB8AC3E}">
        <p14:creationId xmlns:p14="http://schemas.microsoft.com/office/powerpoint/2010/main" val="644585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1772197" y="1965406"/>
            <a:ext cx="5048531" cy="789743"/>
            <a:chOff x="2362930" y="1477541"/>
            <a:chExt cx="6731374" cy="1052991"/>
          </a:xfrm>
        </p:grpSpPr>
        <p:sp>
          <p:nvSpPr>
            <p:cNvPr id="7" name="Hexagon 6"/>
            <p:cNvSpPr/>
            <p:nvPr/>
          </p:nvSpPr>
          <p:spPr>
            <a:xfrm>
              <a:off x="2362930" y="1477541"/>
              <a:ext cx="6731374" cy="914400"/>
            </a:xfrm>
            <a:prstGeom prst="hexagon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4193416" y="1484092"/>
              <a:ext cx="2971326" cy="10464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r>
                <a:rPr lang="as-IN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</a:t>
              </a:r>
              <a:r>
                <a:rPr lang="as-IN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as-IN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ফ</a:t>
              </a:r>
              <a:r>
                <a:rPr lang="en-US" sz="4500" b="1" dirty="0">
                  <a:ln w="6600">
                    <a:solidFill>
                      <a:schemeClr val="accent2"/>
                    </a:solidFill>
                    <a:prstDash val="solid"/>
                  </a:ln>
                  <a:solidFill>
                    <a:schemeClr val="accent4">
                      <a:lumMod val="50000"/>
                    </a:schemeClr>
                  </a:solidFill>
                  <a:effectLst>
                    <a:outerShdw dist="38100" dir="2700000" algn="tl" rotWithShape="0">
                      <a:schemeClr val="accent2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 </a:t>
              </a:r>
              <a:endParaRPr lang="en-US" sz="45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endParaRPr>
            </a:p>
          </p:txBody>
        </p:sp>
      </p:grp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908" b="94346" l="5620" r="9711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-61" b="62"/>
          <a:stretch/>
        </p:blipFill>
        <p:spPr>
          <a:xfrm rot="16200000">
            <a:off x="-1692975" y="2458636"/>
            <a:ext cx="5539127" cy="2336353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2020632" y="3263649"/>
            <a:ext cx="5821846" cy="991428"/>
            <a:chOff x="2694175" y="3208532"/>
            <a:chExt cx="7762461" cy="1321904"/>
          </a:xfrm>
        </p:grpSpPr>
        <p:sp>
          <p:nvSpPr>
            <p:cNvPr id="11" name="Hexagon 10"/>
            <p:cNvSpPr/>
            <p:nvPr/>
          </p:nvSpPr>
          <p:spPr>
            <a:xfrm>
              <a:off x="2694175" y="3208532"/>
              <a:ext cx="7762461" cy="1321904"/>
            </a:xfrm>
            <a:prstGeom prst="hexagon">
              <a:avLst>
                <a:gd name="adj" fmla="val 52132"/>
                <a:gd name="vf" fmla="val 115470"/>
              </a:avLst>
            </a:prstGeom>
            <a:solidFill>
              <a:srgbClr val="FF3399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2796380" y="3577096"/>
              <a:ext cx="7558052" cy="67710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১৬.1.1	প</a:t>
              </a:r>
              <a:r>
                <a:rPr lang="as-IN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া</a:t>
              </a:r>
              <a:r>
                <a:rPr lang="as-IN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্থের তিন অব</a:t>
              </a:r>
              <a:r>
                <a:rPr lang="as-IN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্থার বৈশি</a:t>
              </a:r>
              <a:r>
                <a:rPr lang="as-IN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ষ</a:t>
              </a:r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্ট্য বলতে পারব</a:t>
              </a:r>
              <a:r>
                <a:rPr lang="as-IN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700" dirty="0">
                  <a:solidFill>
                    <a:srgbClr val="00206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।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17057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6BD7A4B0-354E-451B-B4C0-77AC0BEBDE06}"/>
              </a:ext>
            </a:extLst>
          </p:cNvPr>
          <p:cNvSpPr/>
          <p:nvPr/>
        </p:nvSpPr>
        <p:spPr>
          <a:xfrm>
            <a:off x="2492662" y="2124489"/>
            <a:ext cx="6058891" cy="1524927"/>
          </a:xfrm>
          <a:prstGeom prst="roundRect">
            <a:avLst>
              <a:gd name="adj" fmla="val 20572"/>
            </a:avLst>
          </a:prstGeom>
          <a:solidFill>
            <a:schemeClr val="bg1"/>
          </a:solidFill>
          <a:ln w="28575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বন্ধুরা,বলতো……… </a:t>
            </a:r>
          </a:p>
          <a:p>
            <a:pPr algn="ctr"/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ী </a:t>
            </a:r>
            <a:r>
              <a:rPr lang="as-IN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405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ছে?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93917"/>
            <a:ext cx="3394496" cy="4092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179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="" xmlns:a16="http://schemas.microsoft.com/office/drawing/2014/main" id="{16775177-F324-4E1A-9BBE-3AB666C9BFD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7183" y="2098925"/>
            <a:ext cx="1305309" cy="711639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30465" y="867958"/>
            <a:ext cx="9113536" cy="5119610"/>
            <a:chOff x="40619" y="14277"/>
            <a:chExt cx="12151381" cy="682614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35"/>
            <a:stretch/>
          </p:blipFill>
          <p:spPr>
            <a:xfrm>
              <a:off x="9727231" y="14277"/>
              <a:ext cx="2464769" cy="3282579"/>
            </a:xfrm>
            <a:prstGeom prst="rect">
              <a:avLst/>
            </a:prstGeom>
          </p:spPr>
        </p:pic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10800000">
              <a:off x="40619" y="3988940"/>
              <a:ext cx="2782674" cy="2851484"/>
            </a:xfrm>
            <a:prstGeom prst="rect">
              <a:avLst/>
            </a:prstGeom>
          </p:spPr>
        </p:pic>
      </p:grp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D875D032-020D-4DDB-8E8E-B6C1CBCCC155}"/>
              </a:ext>
            </a:extLst>
          </p:cNvPr>
          <p:cNvSpPr txBox="1"/>
          <p:nvPr/>
        </p:nvSpPr>
        <p:spPr>
          <a:xfrm>
            <a:off x="1129780" y="1191062"/>
            <a:ext cx="6822713" cy="600164"/>
          </a:xfrm>
          <a:prstGeom prst="rect">
            <a:avLst/>
          </a:prstGeom>
          <a:solidFill>
            <a:schemeClr val="bg1"/>
          </a:solidFill>
          <a:ln w="28575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 জিনিস রয়েছে। 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3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300" dirty="0">
                <a:latin typeface="NikoshBAN" panose="02000000000000000000" pitchFamily="2" charset="0"/>
                <a:cs typeface="NikoshBAN" panose="02000000000000000000" pitchFamily="2" charset="0"/>
              </a:rPr>
              <a:t>ন-  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99059051-0467-4224-BDCE-73217FF6CFB4}"/>
              </a:ext>
            </a:extLst>
          </p:cNvPr>
          <p:cNvSpPr txBox="1"/>
          <p:nvPr/>
        </p:nvSpPr>
        <p:spPr>
          <a:xfrm>
            <a:off x="7134078" y="5047497"/>
            <a:ext cx="997766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  <a:ln w="57150">
            <a:solidFill>
              <a:srgbClr val="FFC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র্বেল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257151-1189-48B0-8DEF-B865B9B59C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376" y="3848955"/>
            <a:ext cx="1621141" cy="1091638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D4B59214-2A06-472D-961C-3EFBEAD24FE3}"/>
              </a:ext>
            </a:extLst>
          </p:cNvPr>
          <p:cNvSpPr txBox="1"/>
          <p:nvPr/>
        </p:nvSpPr>
        <p:spPr>
          <a:xfrm>
            <a:off x="1319280" y="5068086"/>
            <a:ext cx="997766" cy="461665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 w="57150">
            <a:solidFill>
              <a:srgbClr val="FF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2400" dirty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CE38FFF2-C2AA-4F06-BF46-711FFEFD744F}"/>
              </a:ext>
            </a:extLst>
          </p:cNvPr>
          <p:cNvSpPr txBox="1"/>
          <p:nvPr/>
        </p:nvSpPr>
        <p:spPr>
          <a:xfrm>
            <a:off x="4269026" y="5062665"/>
            <a:ext cx="997766" cy="461665"/>
          </a:xfrm>
          <a:prstGeom prst="rect">
            <a:avLst/>
          </a:prstGeom>
          <a:solidFill>
            <a:srgbClr val="00B050"/>
          </a:solidFill>
          <a:ln w="57150"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খাতা </a:t>
            </a:r>
          </a:p>
        </p:txBody>
      </p:sp>
      <p:sp>
        <p:nvSpPr>
          <p:cNvPr id="13" name="Oval 12"/>
          <p:cNvSpPr/>
          <p:nvPr/>
        </p:nvSpPr>
        <p:spPr>
          <a:xfrm>
            <a:off x="4108480" y="3122032"/>
            <a:ext cx="1318859" cy="445565"/>
          </a:xfrm>
          <a:prstGeom prst="ellipse">
            <a:avLst/>
          </a:prstGeom>
          <a:solidFill>
            <a:srgbClr val="FFFF00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as-IN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4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</p:txBody>
      </p:sp>
      <p:sp>
        <p:nvSpPr>
          <p:cNvPr id="7" name="Oval 6"/>
          <p:cNvSpPr/>
          <p:nvPr/>
        </p:nvSpPr>
        <p:spPr>
          <a:xfrm>
            <a:off x="1270143" y="3194334"/>
            <a:ext cx="1224287" cy="373264"/>
          </a:xfrm>
          <a:prstGeom prst="ellipse">
            <a:avLst/>
          </a:prstGeom>
          <a:solidFill>
            <a:srgbClr val="00B0F0"/>
          </a:solidFill>
          <a:ln w="5715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  <a:endParaRPr lang="en-US" sz="2400" dirty="0"/>
          </a:p>
        </p:txBody>
      </p:sp>
      <p:sp>
        <p:nvSpPr>
          <p:cNvPr id="19" name="Oval 18"/>
          <p:cNvSpPr/>
          <p:nvPr/>
        </p:nvSpPr>
        <p:spPr>
          <a:xfrm>
            <a:off x="6817168" y="3080469"/>
            <a:ext cx="1267585" cy="439415"/>
          </a:xfrm>
          <a:prstGeom prst="ellipse">
            <a:avLst/>
          </a:prstGeom>
          <a:solidFill>
            <a:srgbClr val="FFC0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পে</a:t>
            </a:r>
            <a:r>
              <a:rPr lang="as-IN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24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সিল 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8480" y="3834424"/>
            <a:ext cx="1049758" cy="1136154"/>
          </a:xfrm>
          <a:prstGeom prst="rect">
            <a:avLst/>
          </a:prstGeom>
          <a:effectLst>
            <a:outerShdw blurRad="50800" dist="50800" dir="5400000" algn="ctr" rotWithShape="0">
              <a:srgbClr val="00B050"/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8" y="2098925"/>
            <a:ext cx="1665444" cy="100977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9248" y="3824708"/>
            <a:ext cx="935505" cy="91796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8736" y="1760128"/>
            <a:ext cx="1327633" cy="1328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735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7" grpId="0" animBg="1"/>
      <p:bldP spid="26" grpId="0" animBg="1"/>
      <p:bldP spid="28" grpId="0" animBg="1"/>
      <p:bldP spid="13" grpId="0" animBg="1"/>
      <p:bldP spid="7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2250141" y="1304491"/>
            <a:ext cx="4927324" cy="583379"/>
            <a:chOff x="698485" y="944550"/>
            <a:chExt cx="6507256" cy="692191"/>
          </a:xfrm>
        </p:grpSpPr>
        <p:sp>
          <p:nvSpPr>
            <p:cNvPr id="7" name="Hexagon 6"/>
            <p:cNvSpPr/>
            <p:nvPr/>
          </p:nvSpPr>
          <p:spPr>
            <a:xfrm>
              <a:off x="698485" y="944550"/>
              <a:ext cx="6507256" cy="692191"/>
            </a:xfrm>
            <a:prstGeom prst="hexagon">
              <a:avLst>
                <a:gd name="adj" fmla="val 45001"/>
                <a:gd name="vf" fmla="val 115470"/>
              </a:avLst>
            </a:prstGeom>
            <a:solidFill>
              <a:srgbClr val="7030A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192390" y="949253"/>
              <a:ext cx="5519445" cy="657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এগুলো হলো ব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ভ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 ধরনের পদার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থ </a:t>
              </a:r>
            </a:p>
          </p:txBody>
        </p:sp>
      </p:grpSp>
      <p:sp>
        <p:nvSpPr>
          <p:cNvPr id="24" name="Regular Pentagon 23"/>
          <p:cNvSpPr/>
          <p:nvPr/>
        </p:nvSpPr>
        <p:spPr>
          <a:xfrm>
            <a:off x="2650616" y="1887871"/>
            <a:ext cx="3982454" cy="943310"/>
          </a:xfrm>
          <a:prstGeom prst="pentag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3300" b="1" spc="38" dirty="0">
                <a:ln w="0"/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</a:rPr>
              <a:t>পদার্থ কী ?</a:t>
            </a:r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93" b="3"/>
          <a:stretch/>
        </p:blipFill>
        <p:spPr>
          <a:xfrm>
            <a:off x="-7699" y="839024"/>
            <a:ext cx="1890016" cy="5091588"/>
          </a:xfrm>
          <a:prstGeom prst="rect">
            <a:avLst/>
          </a:prstGeom>
        </p:spPr>
      </p:pic>
      <p:sp>
        <p:nvSpPr>
          <p:cNvPr id="25" name="Diamond 24"/>
          <p:cNvSpPr/>
          <p:nvPr/>
        </p:nvSpPr>
        <p:spPr>
          <a:xfrm>
            <a:off x="1387867" y="2680855"/>
            <a:ext cx="6507952" cy="3161791"/>
          </a:xfrm>
          <a:prstGeom prst="diamond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s-IN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পৃথিবীর সবকিছুই কোনো না কোনো পদার্থ দিয়ে তৈরি। চেয়ার, টেবিল, ব্লাকবোর্ড, পানির গ্লাস</a:t>
            </a:r>
            <a:r>
              <a:rPr lang="en-US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এগুলো পদার্থ।এগুলো বিভিন্ন  আকার-আকৃতির। এগুলোর ওজন আছে।এরা জায়গা দখল করে আছে। অর্থাৎ যেসব বস্তুর আকার আছে ,</a:t>
            </a:r>
            <a:r>
              <a:rPr lang="as-IN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ওজন আছে এবং</a:t>
            </a:r>
            <a:r>
              <a:rPr lang="en-US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</a:t>
            </a:r>
            <a:r>
              <a:rPr lang="as-IN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জায়গা দখল করে</a:t>
            </a:r>
            <a:r>
              <a:rPr lang="en-US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 তাই পদার্থ</a:t>
            </a:r>
            <a:r>
              <a:rPr lang="as-IN" sz="1500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3030674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Arrow: Right 18">
            <a:extLst>
              <a:ext uri="{FF2B5EF4-FFF2-40B4-BE49-F238E27FC236}">
                <a16:creationId xmlns:a16="http://schemas.microsoft.com/office/drawing/2014/main" xmlns="" id="{2D1FE6B8-008F-4E35-BA94-4F70B7618DC8}"/>
              </a:ext>
            </a:extLst>
          </p:cNvPr>
          <p:cNvSpPr/>
          <p:nvPr/>
        </p:nvSpPr>
        <p:spPr>
          <a:xfrm>
            <a:off x="3354231" y="3538106"/>
            <a:ext cx="1087883" cy="562728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A469078C-53BE-4EDD-B5FE-B499B8B9A217}"/>
              </a:ext>
            </a:extLst>
          </p:cNvPr>
          <p:cNvSpPr txBox="1"/>
          <p:nvPr/>
        </p:nvSpPr>
        <p:spPr>
          <a:xfrm>
            <a:off x="1313699" y="5112327"/>
            <a:ext cx="727058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as-IN" sz="27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27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 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F5E06345-ED3C-4E61-A0FC-3388D6F80585}"/>
              </a:ext>
            </a:extLst>
          </p:cNvPr>
          <p:cNvSpPr txBox="1"/>
          <p:nvPr/>
        </p:nvSpPr>
        <p:spPr>
          <a:xfrm>
            <a:off x="7290537" y="5134294"/>
            <a:ext cx="853339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rgbClr val="FFC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টেবিল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712" y="2453644"/>
            <a:ext cx="2327405" cy="256710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2114" y="2453644"/>
            <a:ext cx="1841832" cy="23177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946" y="2459746"/>
            <a:ext cx="2678201" cy="2156719"/>
          </a:xfrm>
          <a:prstGeom prst="rect">
            <a:avLst/>
          </a:prstGeom>
        </p:spPr>
      </p:pic>
      <p:sp>
        <p:nvSpPr>
          <p:cNvPr id="11" name="Hexagon 10"/>
          <p:cNvSpPr/>
          <p:nvPr/>
        </p:nvSpPr>
        <p:spPr>
          <a:xfrm>
            <a:off x="1677228" y="1103244"/>
            <a:ext cx="5799483" cy="872160"/>
          </a:xfrm>
          <a:prstGeom prst="hexagon">
            <a:avLst>
              <a:gd name="adj" fmla="val 74573"/>
              <a:gd name="vf" fmla="val 11547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জেনে নিই……… </a:t>
            </a:r>
          </a:p>
          <a:p>
            <a:pPr algn="ctr"/>
            <a:r>
              <a:rPr lang="en-US" sz="270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জিনিসগুলো কি দিয়ে তৈরি?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49706" y="5181873"/>
            <a:ext cx="86113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>
                <a:solidFill>
                  <a:srgbClr val="FFC000"/>
                </a:solidFill>
              </a:rPr>
              <a:t>চেয়ার</a:t>
            </a:r>
          </a:p>
        </p:txBody>
      </p:sp>
    </p:spTree>
    <p:extLst>
      <p:ext uri="{BB962C8B-B14F-4D97-AF65-F5344CB8AC3E}">
        <p14:creationId xmlns:p14="http://schemas.microsoft.com/office/powerpoint/2010/main" val="37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/>
      <p:bldP spid="22" grpId="0"/>
      <p:bldP spid="11" grpId="0" animBg="1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0674" y="4651513"/>
            <a:ext cx="79043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s-IN" sz="2100" dirty="0">
                <a:solidFill>
                  <a:srgbClr val="FFC000"/>
                </a:solidFill>
              </a:rPr>
              <a:t>কাচ</a:t>
            </a:r>
            <a:endParaRPr lang="en-US" sz="2100" dirty="0">
              <a:solidFill>
                <a:srgbClr val="FFC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926153" y="4538257"/>
            <a:ext cx="641522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100" dirty="0">
                <a:solidFill>
                  <a:srgbClr val="FFC000"/>
                </a:solidFill>
              </a:rPr>
              <a:t>গ্লাস</a:t>
            </a:r>
          </a:p>
        </p:txBody>
      </p:sp>
      <p:sp>
        <p:nvSpPr>
          <p:cNvPr id="6" name="Arrow: Right 19">
            <a:extLst>
              <a:ext uri="{FF2B5EF4-FFF2-40B4-BE49-F238E27FC236}">
                <a16:creationId xmlns="" xmlns:a16="http://schemas.microsoft.com/office/drawing/2014/main" id="{FC7F769E-0BFD-4B60-BE7E-0C979ED1E801}"/>
              </a:ext>
            </a:extLst>
          </p:cNvPr>
          <p:cNvSpPr/>
          <p:nvPr/>
        </p:nvSpPr>
        <p:spPr>
          <a:xfrm>
            <a:off x="4225790" y="3039342"/>
            <a:ext cx="1026815" cy="456071"/>
          </a:xfrm>
          <a:prstGeom prst="rightArrow">
            <a:avLst/>
          </a:prstGeom>
          <a:solidFill>
            <a:srgbClr val="FFC000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5" b="-128"/>
          <a:stretch/>
        </p:blipFill>
        <p:spPr>
          <a:xfrm>
            <a:off x="747919" y="1863878"/>
            <a:ext cx="2802836" cy="24143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3" b="-74"/>
          <a:stretch/>
        </p:blipFill>
        <p:spPr>
          <a:xfrm>
            <a:off x="6060385" y="1805761"/>
            <a:ext cx="2206487" cy="2472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124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le 9">
            <a:extLst>
              <a:ext uri="{FF2B5EF4-FFF2-40B4-BE49-F238E27FC236}">
                <a16:creationId xmlns="" xmlns:a16="http://schemas.microsoft.com/office/drawing/2014/main" id="{371E2BBD-4BF5-4862-882D-ECA2FD7EC1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16619896"/>
              </p:ext>
            </p:extLst>
          </p:nvPr>
        </p:nvGraphicFramePr>
        <p:xfrm>
          <a:off x="1909330" y="3492107"/>
          <a:ext cx="5839035" cy="1950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07125">
                  <a:extLst>
                    <a:ext uri="{9D8B030D-6E8A-4147-A177-3AD203B41FA5}">
                      <a16:colId xmlns="" xmlns:a16="http://schemas.microsoft.com/office/drawing/2014/main" val="2150121581"/>
                    </a:ext>
                  </a:extLst>
                </a:gridCol>
                <a:gridCol w="2931910">
                  <a:extLst>
                    <a:ext uri="{9D8B030D-6E8A-4147-A177-3AD203B41FA5}">
                      <a16:colId xmlns="" xmlns:a16="http://schemas.microsoft.com/office/drawing/2014/main" val="2245755171"/>
                    </a:ext>
                  </a:extLst>
                </a:gridCol>
              </a:tblGrid>
              <a:tr h="434340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জিনিসের নাম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ী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ি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য়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 </a:t>
                      </a:r>
                      <a:r>
                        <a:rPr lang="as-IN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ৈরি </a:t>
                      </a:r>
                    </a:p>
                  </a:txBody>
                  <a:tcPr marL="68580" marR="68580" marT="34290" marB="34290"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406731298"/>
                  </a:ext>
                </a:extLst>
              </a:tr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ঞ্চ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ঠ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া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/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র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ে</a:t>
                      </a:r>
                      <a:r>
                        <a:rPr lang="as-IN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</a:t>
                      </a:r>
                      <a:r>
                        <a:rPr lang="en-US" sz="2100" dirty="0">
                          <a:solidFill>
                            <a:schemeClr val="accent4">
                              <a:lumMod val="50000"/>
                            </a:schemeClr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269111521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2900681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28922248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07909188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L="68580" marR="68580" marT="34290" marB="3429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921022349"/>
                  </a:ext>
                </a:extLst>
              </a:tr>
            </a:tbl>
          </a:graphicData>
        </a:graphic>
      </p:graphicFrame>
      <p:grpSp>
        <p:nvGrpSpPr>
          <p:cNvPr id="12" name="Group 11"/>
          <p:cNvGrpSpPr/>
          <p:nvPr/>
        </p:nvGrpSpPr>
        <p:grpSpPr>
          <a:xfrm>
            <a:off x="2986974" y="1749309"/>
            <a:ext cx="3563178" cy="839208"/>
            <a:chOff x="3403289" y="1219229"/>
            <a:chExt cx="4750904" cy="1118944"/>
          </a:xfrm>
        </p:grpSpPr>
        <p:sp>
          <p:nvSpPr>
            <p:cNvPr id="4" name="Round Diagonal Corner Rectangle 3"/>
            <p:cNvSpPr/>
            <p:nvPr/>
          </p:nvSpPr>
          <p:spPr>
            <a:xfrm>
              <a:off x="3403289" y="1219229"/>
              <a:ext cx="4750904" cy="1118944"/>
            </a:xfrm>
            <a:prstGeom prst="round2DiagRect">
              <a:avLst>
                <a:gd name="adj1" fmla="val 16667"/>
                <a:gd name="adj2" fmla="val 50000"/>
              </a:avLst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" name="Rectangle 1"/>
            <p:cNvSpPr/>
            <p:nvPr/>
          </p:nvSpPr>
          <p:spPr>
            <a:xfrm>
              <a:off x="4385571" y="1270870"/>
              <a:ext cx="2786340" cy="1015663"/>
            </a:xfrm>
            <a:prstGeom prst="rect">
              <a:avLst/>
            </a:prstGeom>
          </p:spPr>
          <p:txBody>
            <a:bodyPr wrap="none">
              <a:prstTxWarp prst="textPlain">
                <a:avLst/>
              </a:prstTxWarp>
              <a:spAutoFit/>
            </a:bodyPr>
            <a:lstStyle/>
            <a:p>
              <a:pPr algn="ctr"/>
              <a:r>
                <a:rPr lang="en-US" sz="4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এ</a:t>
              </a:r>
              <a:r>
                <a:rPr lang="as-IN" sz="4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</a:t>
              </a:r>
              <a:r>
                <a:rPr lang="en-US" sz="4500" b="1" dirty="0">
                  <a:ln w="12700">
                    <a:solidFill>
                      <a:schemeClr val="accent3">
                        <a:lumMod val="50000"/>
                      </a:schemeClr>
                    </a:solidFill>
                    <a:prstDash val="solid"/>
                  </a:ln>
                  <a:pattFill prst="narHorz">
                    <a:fgClr>
                      <a:schemeClr val="accent3"/>
                    </a:fgClr>
                    <a:bgClr>
                      <a:schemeClr val="accent3">
                        <a:lumMod val="40000"/>
                        <a:lumOff val="60000"/>
                      </a:schemeClr>
                    </a:bgClr>
                  </a:pattFill>
                  <a:effectLst>
                    <a:innerShdw blurRad="177800">
                      <a:schemeClr val="accent3">
                        <a:lumMod val="50000"/>
                      </a:schemeClr>
                    </a:inn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 কাজ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1983908" y="2641757"/>
            <a:ext cx="5394059" cy="743872"/>
            <a:chOff x="2065868" y="2409159"/>
            <a:chExt cx="7192078" cy="991829"/>
          </a:xfrm>
        </p:grpSpPr>
        <p:sp>
          <p:nvSpPr>
            <p:cNvPr id="8" name="Snip Diagonal Corner Rectangle 7"/>
            <p:cNvSpPr/>
            <p:nvPr/>
          </p:nvSpPr>
          <p:spPr>
            <a:xfrm>
              <a:off x="2108512" y="2409159"/>
              <a:ext cx="7106790" cy="991829"/>
            </a:xfrm>
            <a:prstGeom prst="snip2DiagRect">
              <a:avLst>
                <a:gd name="adj1" fmla="val 0"/>
                <a:gd name="adj2" fmla="val 11905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065868" y="2551130"/>
              <a:ext cx="719207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as-IN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</a:t>
              </a:r>
              <a:r>
                <a:rPr lang="en-US" sz="300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ুলো তৈরির উপাদানগুলো কি?</a:t>
              </a:r>
              <a:r>
                <a:rPr lang="en-US" sz="1350" b="1" dirty="0">
                  <a:ln w="10160">
                    <a:solidFill>
                      <a:schemeClr val="accent5"/>
                    </a:solidFill>
                    <a:prstDash val="solid"/>
                  </a:ln>
                  <a:solidFill>
                    <a:srgbClr val="FFFFFF"/>
                  </a:solidFill>
                  <a:effectLst>
                    <a:outerShdw blurRad="38100" dist="22860" dir="5400000" algn="tl" rotWithShape="0">
                      <a:srgbClr val="000000">
                        <a:alpha val="30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0" y="857250"/>
            <a:ext cx="9144000" cy="5143500"/>
            <a:chOff x="0" y="0"/>
            <a:chExt cx="12192000" cy="6858000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0800000">
              <a:off x="0" y="2572141"/>
              <a:ext cx="2322777" cy="4285859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1514" l="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-13"/>
            <a:stretch/>
          </p:blipFill>
          <p:spPr>
            <a:xfrm>
              <a:off x="9868280" y="0"/>
              <a:ext cx="2323720" cy="428376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33915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1023</TotalTime>
  <Words>406</Words>
  <Application>Microsoft Office PowerPoint</Application>
  <PresentationFormat>On-screen Show (4:3)</PresentationFormat>
  <Paragraphs>61</Paragraphs>
  <Slides>13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Saifur Rahman</dc:creator>
  <cp:lastModifiedBy>Microsoft account</cp:lastModifiedBy>
  <cp:revision>94</cp:revision>
  <dcterms:created xsi:type="dcterms:W3CDTF">2021-02-03T04:42:34Z</dcterms:created>
  <dcterms:modified xsi:type="dcterms:W3CDTF">2022-03-09T01:37:13Z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4108737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S9.1.4</vt:lpwstr>
  </property>
</Properties>
</file>