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2" r:id="rId6"/>
    <p:sldId id="264" r:id="rId7"/>
    <p:sldId id="265" r:id="rId8"/>
    <p:sldId id="266" r:id="rId9"/>
    <p:sldId id="267" r:id="rId10"/>
    <p:sldId id="268" r:id="rId11"/>
    <p:sldId id="272" r:id="rId12"/>
    <p:sldId id="269" r:id="rId13"/>
    <p:sldId id="270" r:id="rId14"/>
    <p:sldId id="271" r:id="rId15"/>
    <p:sldId id="273" r:id="rId16"/>
    <p:sldId id="274" r:id="rId17"/>
    <p:sldId id="279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114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72A8D2-9E94-424C-8FF6-3C9CEFF78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335AB39-8CAE-41F9-80A1-9763CA7B0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42AA98-71A7-41F9-B14C-0CE9DB855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1DA7-0772-4F0E-AD6E-5A0AEF0A0EC0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0AD919-7DF9-493A-BAD8-45EE70AE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3E6B5C-6688-4606-92F8-A735FAD6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89B0-D861-4B21-8D40-360FE9E9C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154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5FB7BD-39AE-43A5-AEF8-29A94BCDA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70401C7-384E-4415-AF1D-47222C6E1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947844-8368-4BB6-BC44-FACE8BC3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1DA7-0772-4F0E-AD6E-5A0AEF0A0EC0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AFB2A1-0962-467B-BA71-EA71D9057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8C755F-578E-4E8E-AA8C-E9CD38C0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89B0-D861-4B21-8D40-360FE9E9C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231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049A834-5DBB-48C2-BE84-2C6F831C0B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C6A3CBD-894B-4763-A4B4-565C14A14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B15B4F-2D39-4C92-B51D-A4C21103F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1DA7-0772-4F0E-AD6E-5A0AEF0A0EC0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476C0F-F5C9-4260-8494-8C931A49F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55D7F9-D58E-49A6-89D6-9C3B4A925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89B0-D861-4B21-8D40-360FE9E9C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925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A80DA6-9B54-4527-82BB-DC8E4D35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8E0701-2DC6-4C03-91A7-682B595FA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4AB539-79F4-4F39-AFD3-C4E26E475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1DA7-0772-4F0E-AD6E-5A0AEF0A0EC0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A221E7-1BA3-491B-A0FA-CC35EEAC3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A4D3E7-133E-4580-92DE-85B9A5624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89B0-D861-4B21-8D40-360FE9E9C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257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D81512-399B-4657-8221-2C9ACC43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12415B-5640-4FA3-A53B-F8121C5F0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034758-B574-4ACE-8AFE-93FB63EA1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1DA7-0772-4F0E-AD6E-5A0AEF0A0EC0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26281D-FCD5-47D3-83DF-681ADA17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119617-7E3C-4E94-9C4E-C076EFA0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89B0-D861-4B21-8D40-360FE9E9C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86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5A8CAD-44AB-4E92-9C01-A8B0EED1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19A555-56EE-4163-8643-673DE51BD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9C0ED5-DE7E-4111-8B7F-603000585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E93CA0-A13B-4757-91D7-0CAB4BC56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1DA7-0772-4F0E-AD6E-5A0AEF0A0EC0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C8E348-451B-4855-9A9A-AD422F2C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3E1D98-BE10-4FA0-A42B-4CA74DA69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89B0-D861-4B21-8D40-360FE9E9C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286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32ABC0-93F6-4451-AC69-722B04E93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F8C88D-B271-4618-A6FD-98338C176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CA284AB-849F-40DA-83BE-E7547F59E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74B99FA-8426-4606-80D2-E9ADF226C3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EE70B64-DFD1-4B25-AC55-3A8D49220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6290C10-E2A7-4FA4-88FB-1605E1D6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1DA7-0772-4F0E-AD6E-5A0AEF0A0EC0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990B77C-9884-4F13-BF17-4A99ADB9F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D6231F-296A-4EEB-9589-95CD68849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89B0-D861-4B21-8D40-360FE9E9C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09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E4B77B-D2CD-4299-8642-9D35C1156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509B74-7316-4FBE-98C6-CD57344F9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1DA7-0772-4F0E-AD6E-5A0AEF0A0EC0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0D6728-F39F-4AD5-B931-668D2CD7D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737FCC7-3A8D-4974-A80C-C262F6604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89B0-D861-4B21-8D40-360FE9E9C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2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14A650D-7B14-4C8B-B6D5-7E02E4CD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1DA7-0772-4F0E-AD6E-5A0AEF0A0EC0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24850F-F129-4558-9A9A-A51452255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E21A2AF-C6A4-48F0-B571-8568BACC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89B0-D861-4B21-8D40-360FE9E9C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509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BE4DDA-3F7D-4ECF-B924-FBF95F6B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9427F8-315B-4511-9925-BC664C8A0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E8B6BC-D100-4DC5-88D5-3EE60CC62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FAF887-8EEC-4DC6-9B92-62FB3CD5E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1DA7-0772-4F0E-AD6E-5A0AEF0A0EC0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793619-5B4A-4F15-9229-17B9D6C8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64D968-E643-42E3-9D29-4E7C74B9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89B0-D861-4B21-8D40-360FE9E9C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627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845014-7BF9-4E60-9F22-82196FC07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CA583C4-B978-48B8-A36C-CAB4E5D05D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C5AC14-B9FA-454F-91DF-784CEF429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88479A-895D-4CB1-93E4-31CC93ACB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1DA7-0772-4F0E-AD6E-5A0AEF0A0EC0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8AC815-F34C-4A04-BBFE-099852D55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601720-A3FC-427C-AB7C-26702EDB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89B0-D861-4B21-8D40-360FE9E9C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281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CFE527F-5F46-4542-93D6-AD2536771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B8590D-BC5F-46F1-9FAE-165ABF2CA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EFF679-3E2F-48E5-BFD4-33F1995B39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1DA7-0772-4F0E-AD6E-5A0AEF0A0EC0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98BED0-8FE4-4E7E-9101-C70CF56CC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E25CC3-43CC-4036-BC06-C6EFA8765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689B0-D861-4B21-8D40-360FE9E9C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899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FIQ\Desktop\class 5 somaj\fgrg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711" y="166175"/>
            <a:ext cx="11896578" cy="6515979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997798" y="2100713"/>
            <a:ext cx="751214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ক্লাসে  </a:t>
            </a:r>
          </a:p>
          <a:p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সবাইকে স্বাগতম 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xmlns="" id="{8D8E7267-AB54-A287-D2DA-6A7ACD6970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2060"/>
              </a:gs>
              <a:gs pos="15000">
                <a:srgbClr val="00B050"/>
              </a:gs>
              <a:gs pos="83000">
                <a:srgbClr val="00206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5157" y="5314242"/>
            <a:ext cx="8801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কলকারখানার মাধ্যমে বায়ু দূষণের ফলে তাপমাত্রা বেড়ে যায় এবং পরিবেশ শুষ্ক হয়ে যায়।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3441895" y="324729"/>
            <a:ext cx="5536809" cy="685800"/>
          </a:xfrm>
          <a:prstGeom prst="homePlate">
            <a:avLst/>
          </a:prstGeom>
          <a:solidFill>
            <a:schemeClr val="bg1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খরার মানব সৃষ্ট কারণ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RAFIQ\Desktop\class 5 somaj\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1484" y="1345231"/>
            <a:ext cx="4938932" cy="3634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RAFIQ\Desktop\class 5 somaj\therty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399" y="1345231"/>
            <a:ext cx="5032117" cy="3634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xmlns="" id="{F8B3343E-56BA-A2BB-1387-ECBDAA766C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2060"/>
              </a:gs>
              <a:gs pos="15000">
                <a:srgbClr val="00B050"/>
              </a:gs>
              <a:gs pos="83000">
                <a:srgbClr val="00206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3000" y="331857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5576762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খরার ৩ টি কারণ লিখ।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921353B7-00B8-B24E-3069-3E1AA195D7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2060"/>
              </a:gs>
              <a:gs pos="15000">
                <a:srgbClr val="00B050"/>
              </a:gs>
              <a:gs pos="83000">
                <a:srgbClr val="00206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FF5EC7-4646-F5C4-D7F2-8BAE3CD14B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180" b="24102"/>
          <a:stretch/>
        </p:blipFill>
        <p:spPr>
          <a:xfrm>
            <a:off x="4472170" y="1500553"/>
            <a:ext cx="3247659" cy="36153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2"/>
          <p:cNvSpPr/>
          <p:nvPr/>
        </p:nvSpPr>
        <p:spPr>
          <a:xfrm>
            <a:off x="304800" y="266700"/>
            <a:ext cx="1752600" cy="838200"/>
          </a:xfrm>
          <a:prstGeom prst="wedgeRoundRectCallout">
            <a:avLst>
              <a:gd name="adj1" fmla="val 37650"/>
              <a:gd name="adj2" fmla="val 77496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খরার ফলে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9995" y="5745481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পুকুর, নদী, খাল ও বিল শুকিয়ে যায়।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5" descr="C:\Users\RAFIQ\Desktop\class 5 somaj\thgehgerthe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799" y="3031639"/>
            <a:ext cx="3780571" cy="2405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3" descr="C:\Users\RAFIQ\Desktop\class 5 somaj\ghrhr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399" y="365760"/>
            <a:ext cx="3522805" cy="2491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7" name="Picture 7" descr="C:\Users\RAFIQ\Desktop\class 5 somaj\twgw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65760"/>
            <a:ext cx="3780571" cy="2491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8" name="Picture 8" descr="C:\Users\RAFIQ\Desktop\class 5 somaj\fgsf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4112" y="3036027"/>
            <a:ext cx="3522805" cy="2384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B4680D36-608F-50F4-9D67-7BC3B77A55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2060"/>
              </a:gs>
              <a:gs pos="15000">
                <a:srgbClr val="00B050"/>
              </a:gs>
              <a:gs pos="83000">
                <a:srgbClr val="00206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981200" y="228600"/>
            <a:ext cx="1752600" cy="838200"/>
          </a:xfrm>
          <a:prstGeom prst="wedgeRoundRectCallout">
            <a:avLst>
              <a:gd name="adj1" fmla="val 51812"/>
              <a:gd name="adj2" fmla="val 110223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খরার ফলে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8475" y="5269718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মাঠে ফসল ফলাতে কষ্ট হয়।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7" name="Picture 3" descr="C:\Users\RAFIQ\Desktop\class 5 somaj\dfefe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0050" y="1981200"/>
            <a:ext cx="5039750" cy="403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C:\Users\RAFIQ\Desktop\class 5 somaj\hdfhdfhdf.jpg"/>
          <p:cNvPicPr>
            <a:picLocks noChangeAspect="1" noChangeArrowheads="1"/>
          </p:cNvPicPr>
          <p:nvPr/>
        </p:nvPicPr>
        <p:blipFill>
          <a:blip r:embed="rId3"/>
          <a:srcRect t="9524"/>
          <a:stretch>
            <a:fillRect/>
          </a:stretch>
        </p:blipFill>
        <p:spPr bwMode="auto">
          <a:xfrm>
            <a:off x="6400801" y="496668"/>
            <a:ext cx="4811149" cy="3831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xmlns="" id="{33A79AC1-B8D8-ADB7-973D-CE223D341E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2060"/>
              </a:gs>
              <a:gs pos="15000">
                <a:srgbClr val="00B050"/>
              </a:gs>
              <a:gs pos="83000">
                <a:srgbClr val="00206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RAFIQ\Desktop\class 5 somaj\ujrtyhty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09" y="152400"/>
            <a:ext cx="11929403" cy="6553200"/>
          </a:xfrm>
          <a:prstGeom prst="rect">
            <a:avLst/>
          </a:prstGeom>
          <a:ln w="88900" cap="sq" cmpd="thickThin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665262" y="5846748"/>
            <a:ext cx="885209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গবাদি পশুর খাদ্যসংকট দেখা দেয়।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676400" y="152400"/>
            <a:ext cx="1752600" cy="838200"/>
          </a:xfrm>
          <a:prstGeom prst="wedgeRoundRectCallout">
            <a:avLst>
              <a:gd name="adj1" fmla="val 63107"/>
              <a:gd name="adj2" fmla="val 130722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খরার ফলে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4D8ED2C9-4EA4-1497-3941-4BEC53A5A7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2060"/>
              </a:gs>
              <a:gs pos="15000">
                <a:srgbClr val="00B050"/>
              </a:gs>
              <a:gs pos="83000">
                <a:srgbClr val="00206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9800" y="1676400"/>
            <a:ext cx="1905000" cy="1676400"/>
            <a:chOff x="685800" y="1676400"/>
            <a:chExt cx="1905000" cy="1676400"/>
          </a:xfrm>
        </p:grpSpPr>
        <p:sp>
          <p:nvSpPr>
            <p:cNvPr id="6" name="Rectangular Callout 5"/>
            <p:cNvSpPr/>
            <p:nvPr/>
          </p:nvSpPr>
          <p:spPr>
            <a:xfrm>
              <a:off x="685800" y="1676400"/>
              <a:ext cx="1905000" cy="1676400"/>
            </a:xfrm>
            <a:prstGeom prst="wedgeRectCallout">
              <a:avLst>
                <a:gd name="adj1" fmla="val 139180"/>
                <a:gd name="adj2" fmla="val 7263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4" descr="C:\Users\RAFIQ\Desktop\-ekok kajer pic\imagesCANK0WPO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" y="1752600"/>
              <a:ext cx="1752600" cy="1524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7010400" y="5334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2209800" y="4267200"/>
            <a:ext cx="1981200" cy="1676400"/>
          </a:xfrm>
          <a:prstGeom prst="wedgeRectCallout">
            <a:avLst>
              <a:gd name="adj1" fmla="val 131655"/>
              <a:gd name="adj2" fmla="val -80876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3" descr="C:\Users\RAFIQ\Desktop\-ekok kajer pic\images[5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343400"/>
            <a:ext cx="1828800" cy="1521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1878239"/>
              </p:ext>
            </p:extLst>
          </p:nvPr>
        </p:nvGraphicFramePr>
        <p:xfrm>
          <a:off x="5978769" y="3200400"/>
          <a:ext cx="5303519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5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299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9890">
                <a:tc>
                  <a:txBody>
                    <a:bodyPr/>
                    <a:lstStyle/>
                    <a:p>
                      <a:r>
                        <a:rPr lang="bn-BD" sz="32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নদী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r>
                        <a:rPr lang="bn-BD" sz="32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মাঠ</a:t>
                      </a:r>
                      <a:r>
                        <a:rPr lang="bn-BD" sz="3200" b="1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r>
                        <a:rPr lang="bn-BD" sz="32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পশু</a:t>
                      </a:r>
                      <a:r>
                        <a:rPr lang="bn-BD" sz="3200" b="1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r>
                        <a:rPr lang="bn-BD" sz="32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মানুষ</a:t>
                      </a:r>
                      <a:r>
                        <a:rPr lang="bn-BD" sz="3200" b="1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410200" y="2133601"/>
            <a:ext cx="6040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প্রতিটি ক্ষেত্রে খরার প্রভাব লেখ।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xmlns="" id="{AC106B58-EF45-6C6D-F8F1-870486C4C7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2060"/>
              </a:gs>
              <a:gs pos="15000">
                <a:srgbClr val="00B050"/>
              </a:gs>
              <a:gs pos="83000">
                <a:srgbClr val="00206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657600" y="762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799" y="2438400"/>
            <a:ext cx="175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7999" y="2895600"/>
            <a:ext cx="152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বগুরা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3324" y="3640000"/>
            <a:ext cx="1887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8876714" y="1212168"/>
            <a:ext cx="2946009" cy="609600"/>
          </a:xfrm>
          <a:prstGeom prst="wedgeRectCallout">
            <a:avLst>
              <a:gd name="adj1" fmla="val -48453"/>
              <a:gd name="adj2" fmla="val 12926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জেলার নামে ক্লিক কর </a:t>
            </a:r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66425" y="381001"/>
            <a:ext cx="837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এসো মানচিত্রে আমরা খরা প্রবন অঞ্চল গুলো চিহ্নিত করি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7999" y="4518781"/>
            <a:ext cx="4246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3366FF"/>
                </a:solidFill>
                <a:latin typeface="NikoshBAN" pitchFamily="2" charset="0"/>
                <a:cs typeface="NikoshBAN" pitchFamily="2" charset="0"/>
              </a:rPr>
              <a:t>খরা অঞ্চল গুলো কোন কোন বিভাগে অবস্থিত?</a:t>
            </a:r>
            <a:endParaRPr lang="en-US" sz="3600" dirty="0">
              <a:solidFill>
                <a:srgbClr val="33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67672" y="5772834"/>
            <a:ext cx="437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রাজশাহী </a:t>
            </a:r>
            <a:r>
              <a:rPr lang="bn-BD" sz="36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রংপুর</a:t>
            </a:r>
            <a:r>
              <a:rPr lang="bn-BD" sz="36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বিভাগে। </a:t>
            </a:r>
            <a:endParaRPr lang="en-US" sz="36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xmlns="" id="{3045531D-9AEA-E3DA-8A4F-C08410E0AA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2060"/>
              </a:gs>
              <a:gs pos="15000">
                <a:srgbClr val="00B050"/>
              </a:gs>
              <a:gs pos="83000">
                <a:srgbClr val="00206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A7A55B-D78F-AC29-D6FD-DD49988EC406}"/>
              </a:ext>
            </a:extLst>
          </p:cNvPr>
          <p:cNvSpPr txBox="1"/>
          <p:nvPr/>
        </p:nvSpPr>
        <p:spPr>
          <a:xfrm>
            <a:off x="6629400" y="2225070"/>
            <a:ext cx="1941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2590464-DD1B-11C6-8D74-127DCF5251E5}"/>
              </a:ext>
            </a:extLst>
          </p:cNvPr>
          <p:cNvSpPr txBox="1"/>
          <p:nvPr/>
        </p:nvSpPr>
        <p:spPr>
          <a:xfrm>
            <a:off x="6363206" y="1465730"/>
            <a:ext cx="1997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20BB4A-9747-C4F6-8BBD-F891CCA0C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192" y="1023815"/>
            <a:ext cx="3553341" cy="503623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A2B3BA84-CF9F-D5AF-46CD-E84599066EED}"/>
              </a:ext>
            </a:extLst>
          </p:cNvPr>
          <p:cNvCxnSpPr/>
          <p:nvPr/>
        </p:nvCxnSpPr>
        <p:spPr>
          <a:xfrm flipH="1">
            <a:off x="2632459" y="1821768"/>
            <a:ext cx="3928403" cy="13364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395DF207-4707-2803-2436-14A1648A6B10}"/>
              </a:ext>
            </a:extLst>
          </p:cNvPr>
          <p:cNvCxnSpPr>
            <a:cxnSpLocks/>
          </p:cNvCxnSpPr>
          <p:nvPr/>
        </p:nvCxnSpPr>
        <p:spPr>
          <a:xfrm flipH="1" flipV="1">
            <a:off x="3008142" y="2081178"/>
            <a:ext cx="4027464" cy="43302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4ED4C75F-FBB5-72E1-785A-974AD7649149}"/>
              </a:ext>
            </a:extLst>
          </p:cNvPr>
          <p:cNvCxnSpPr>
            <a:cxnSpLocks/>
          </p:cNvCxnSpPr>
          <p:nvPr/>
        </p:nvCxnSpPr>
        <p:spPr>
          <a:xfrm flipH="1" flipV="1">
            <a:off x="2632459" y="2548235"/>
            <a:ext cx="4644639" cy="669042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044E370B-966A-27A0-45D6-F40015E443DE}"/>
              </a:ext>
            </a:extLst>
          </p:cNvPr>
          <p:cNvCxnSpPr>
            <a:cxnSpLocks/>
          </p:cNvCxnSpPr>
          <p:nvPr/>
        </p:nvCxnSpPr>
        <p:spPr>
          <a:xfrm flipH="1" flipV="1">
            <a:off x="2632459" y="2905438"/>
            <a:ext cx="4271282" cy="989778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 animBg="1"/>
      <p:bldP spid="28" grpId="0"/>
      <p:bldP spid="20" grpId="0"/>
      <p:bldP spid="26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57335" y="223912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নীরব পাঠ 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978" y="5839457"/>
            <a:ext cx="10705514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বিষয়ের ৫২ ও ৫৩ পৃষ্টা খোলে মনোযোগ দিয়ে পড়।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E83D49AC-1ABE-8DA0-F313-3AFC6BCCAF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2060"/>
              </a:gs>
              <a:gs pos="15000">
                <a:srgbClr val="00B050"/>
              </a:gs>
              <a:gs pos="83000">
                <a:srgbClr val="00206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CAA521-3B08-209D-E391-2BD836A7DA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1100" y="993353"/>
            <a:ext cx="9829800" cy="46549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1600201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সঠিক উত্তরটিতে ঠিক (   ) চিহ্ন দাও </a:t>
            </a:r>
            <a:endParaRPr lang="en-US" sz="32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486400" y="1600201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66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∙</a:t>
            </a:r>
            <a:r>
              <a:rPr lang="bn-BD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 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2641" y="2158425"/>
            <a:ext cx="8233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১) খরা একটি প্রাকৃতিক দূর্যোগ। খরার ফলে মানুষের কী থাকেনা?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5531" y="2843630"/>
            <a:ext cx="148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) খাবার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7575" y="2853667"/>
            <a:ext cx="146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খ) কাপড়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9700" y="2830444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ওষুধ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5372" y="284819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কাজ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5163" y="3330347"/>
            <a:ext cx="5795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২) খরা সৃষ্টি কী কারণে হয়? 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7905" y="3865233"/>
            <a:ext cx="2466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 বাতাসের অভাবে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284" y="3878529"/>
            <a:ext cx="1975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খ) ফসলের অভাবে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4441" y="3878529"/>
            <a:ext cx="1939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) বন্যার অভাবে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72500" y="3855378"/>
            <a:ext cx="1939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পানির অভাবে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39483" y="4381078"/>
            <a:ext cx="8679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৩) বাংলাদেশের কোন অঞ্চলকে খরা প্রবন অঞ্চল বলা হয়?  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26576" y="4992538"/>
            <a:ext cx="233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ক) পশ্চিম-উত্তরাঞ্চলে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45400" y="5019223"/>
            <a:ext cx="2365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) পশ্চিম-দক্ষিনাঞ্চলে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48400" y="497603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পুর্ব-দক্ষিনাঞ্চলে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27387" y="4892666"/>
            <a:ext cx="2244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উত্তর-পশ্চিমাঞ্চলে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39483" y="5435567"/>
            <a:ext cx="925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৪) তুমি খরা প্রবন এলাকা পরিদর্শনে কোন জেলার ক্ষেত্রে প্রাদান্য দিবে?  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27274" y="6096000"/>
            <a:ext cx="180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0004"/>
                </a:solidFill>
                <a:latin typeface="NikoshBAN" pitchFamily="2" charset="0"/>
                <a:cs typeface="NikoshBAN" pitchFamily="2" charset="0"/>
              </a:rPr>
              <a:t>ক) মাগুরা  </a:t>
            </a:r>
            <a:endParaRPr lang="en-US" sz="2400" dirty="0">
              <a:solidFill>
                <a:srgbClr val="00000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35324" y="6089174"/>
            <a:ext cx="15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) সিরাজগঞ্জ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67400" y="6096000"/>
            <a:ext cx="1218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বগুরা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48256" y="613782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জামাল পুর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29200" y="381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u="sng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r>
              <a:rPr lang="bn-BD" sz="4000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0" name="Picture 6" descr="C:\Users\RAFIQ\Downloads\ghethtyhty.jpg"/>
          <p:cNvPicPr>
            <a:picLocks noChangeAspect="1" noChangeArrowheads="1"/>
          </p:cNvPicPr>
          <p:nvPr/>
        </p:nvPicPr>
        <p:blipFill>
          <a:blip r:embed="rId2"/>
          <a:srcRect l="22145" t="9143" b="-5142"/>
          <a:stretch>
            <a:fillRect/>
          </a:stretch>
        </p:blipFill>
        <p:spPr bwMode="auto">
          <a:xfrm>
            <a:off x="8305800" y="304800"/>
            <a:ext cx="1939018" cy="14478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5" name="TextBox 34"/>
          <p:cNvSpPr txBox="1"/>
          <p:nvPr/>
        </p:nvSpPr>
        <p:spPr>
          <a:xfrm>
            <a:off x="10134600" y="2013448"/>
            <a:ext cx="13716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convex"/>
          </a:sp3d>
        </p:spPr>
        <p:txBody>
          <a:bodyPr wrap="square" rtlCol="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400" spc="50" dirty="0">
                <a:ln w="11430"/>
                <a:latin typeface="NikoshBAN" pitchFamily="2" charset="0"/>
                <a:cs typeface="NikoshBAN" pitchFamily="2" charset="0"/>
              </a:rPr>
              <a:t>মিলিয়ে নাও </a:t>
            </a:r>
            <a:endParaRPr lang="en-US" sz="2400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684352" y="2932459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66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∙</a:t>
            </a:r>
            <a:endParaRPr lang="en-US" sz="480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5656383" y="6077636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66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∙</a:t>
            </a:r>
            <a:endParaRPr lang="en-US" sz="480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8305800" y="4887035"/>
            <a:ext cx="5685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66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∙</a:t>
            </a:r>
            <a:endParaRPr lang="en-US" sz="480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8305800" y="3886201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66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∙</a:t>
            </a:r>
            <a:endParaRPr lang="en-US" sz="480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rame 33">
            <a:extLst>
              <a:ext uri="{FF2B5EF4-FFF2-40B4-BE49-F238E27FC236}">
                <a16:creationId xmlns:a16="http://schemas.microsoft.com/office/drawing/2014/main" xmlns="" id="{95F8C73E-D1F4-697F-956F-CF68A30B3F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2060"/>
              </a:gs>
              <a:gs pos="15000">
                <a:srgbClr val="00B050"/>
              </a:gs>
              <a:gs pos="83000">
                <a:srgbClr val="00206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/>
      <p:bldP spid="37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7225" y="453802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RAFIQ\Desktop\-ekok kajer pic\indexbbbb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0142" y="838523"/>
            <a:ext cx="5598941" cy="4019753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679895" y="5053301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তোমার এলাকায় খরার কারণে যে সকল ক্ষতি হয়েছে তার একটি তালিকা তৈরী কর। 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FCFE03E9-55D0-B355-A3C7-47454A6976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2060"/>
              </a:gs>
              <a:gs pos="15000">
                <a:srgbClr val="00B050"/>
              </a:gs>
              <a:gs pos="83000">
                <a:srgbClr val="00206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70088" y="711420"/>
            <a:ext cx="2496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C:\Users\RAFIQ\Downloads\vfdvdvs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9552" y="1275347"/>
            <a:ext cx="838201" cy="527785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9102" y="635061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337447" y="4114800"/>
            <a:ext cx="4422745" cy="212365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শ্রেণি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-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পঞ্চম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বিষয়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-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বাংলাদেশ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 ও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বিশ্বপরিচয়</a:t>
            </a:r>
            <a:endParaRPr lang="bn-BD" sz="3200" dirty="0">
              <a:solidFill>
                <a:srgbClr val="0070C0"/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3600" dirty="0">
                <a:solidFill>
                  <a:srgbClr val="CC00CC"/>
                </a:solidFill>
                <a:latin typeface="Kalpurush" pitchFamily="2" charset="0"/>
                <a:cs typeface="Kalpurush" pitchFamily="2" charset="0"/>
              </a:rPr>
              <a:t>সময়ঃ </a:t>
            </a:r>
            <a:r>
              <a:rPr lang="en-US" sz="3600" dirty="0">
                <a:solidFill>
                  <a:srgbClr val="CC00CC"/>
                </a:solidFill>
                <a:latin typeface="Kalpurush" pitchFamily="2" charset="0"/>
                <a:cs typeface="Kalpurush" pitchFamily="2" charset="0"/>
              </a:rPr>
              <a:t>৩০</a:t>
            </a:r>
            <a:r>
              <a:rPr lang="bn-BD" sz="3600" dirty="0">
                <a:solidFill>
                  <a:srgbClr val="CC00CC"/>
                </a:solidFill>
                <a:latin typeface="Kalpurush" pitchFamily="2" charset="0"/>
                <a:cs typeface="Kalpurush" pitchFamily="2" charset="0"/>
              </a:rPr>
              <a:t> মিনিট </a:t>
            </a:r>
            <a:endParaRPr lang="en-US" sz="3600" dirty="0">
              <a:solidFill>
                <a:srgbClr val="CC00CC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9FF66883-BC5F-D3BF-C1FE-AB16E48BC6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2060"/>
              </a:gs>
              <a:gs pos="15000">
                <a:srgbClr val="00B050"/>
              </a:gs>
              <a:gs pos="83000">
                <a:srgbClr val="00206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2020-10-20-08-59-13-2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989" y="474162"/>
            <a:ext cx="2610853" cy="32091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7306" y="3995899"/>
            <a:ext cx="36896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মাকসুদা আকতার </a:t>
            </a:r>
          </a:p>
          <a:p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সহকারী শিক্ষক </a:t>
            </a:r>
          </a:p>
          <a:p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বেতাগী মডেল স প্রা বি </a:t>
            </a:r>
          </a:p>
          <a:p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বেতাগী, বরগুনা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FIQ\Desktop\class 5 somaj\fgsfgsfdgsf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0242" y="2006169"/>
            <a:ext cx="5649351" cy="41883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5000" y="466571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8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xmlns="" id="{AEF2028E-F51D-9348-C95A-C86AA88231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2060"/>
              </a:gs>
              <a:gs pos="15000">
                <a:srgbClr val="00B050"/>
              </a:gs>
              <a:gs pos="83000">
                <a:srgbClr val="00206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2286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1" name="Picture 5" descr="C:\Users\RAFIQ\Desktop\class 5 somaj\tgerg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5974" y="1151930"/>
            <a:ext cx="7472452" cy="4238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90889" y="2174781"/>
            <a:ext cx="4114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খরা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82D29653-EDD3-4533-2F44-5D2226503A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2060"/>
              </a:gs>
              <a:gs pos="15000">
                <a:srgbClr val="00B050"/>
              </a:gs>
              <a:gs pos="83000">
                <a:srgbClr val="00206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0208 0.435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3276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5726" y="378476"/>
            <a:ext cx="3914274" cy="101941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7714" y="1983938"/>
            <a:ext cx="95261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এই পাঠ শেষে শিক্ষার্থীরা... </a:t>
            </a:r>
          </a:p>
          <a:p>
            <a:pPr marL="342900" indent="-342900"/>
            <a:r>
              <a:rPr lang="bn-BD" sz="40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১) খরা কী তা বলতে পারবে?</a:t>
            </a:r>
          </a:p>
          <a:p>
            <a:pPr marL="342900" indent="-342900"/>
            <a:r>
              <a:rPr lang="bn-BD" sz="3600" dirty="0">
                <a:latin typeface="NikoshBAN" pitchFamily="2" charset="0"/>
                <a:cs typeface="NikoshBAN" pitchFamily="2" charset="0"/>
              </a:rPr>
              <a:t>         ২) খরার কারণ ও ফলাফল বর্ণনা করতে পারবে। </a:t>
            </a:r>
          </a:p>
          <a:p>
            <a:pPr marL="342900" indent="-342900"/>
            <a:r>
              <a:rPr lang="bn-BD" sz="3600" dirty="0">
                <a:latin typeface="NikoshBAN" pitchFamily="2" charset="0"/>
                <a:cs typeface="NikoshBAN" pitchFamily="2" charset="0"/>
              </a:rPr>
              <a:t>         ৩) বাংলাদেশের খরা প্রবন এলাকাগুলো চিহ্নিত   </a:t>
            </a:r>
          </a:p>
          <a:p>
            <a:pPr marL="342900" indent="-342900"/>
            <a:r>
              <a:rPr lang="bn-BD" sz="3600" dirty="0">
                <a:latin typeface="NikoshBAN" pitchFamily="2" charset="0"/>
                <a:cs typeface="NikoshBAN" pitchFamily="2" charset="0"/>
              </a:rPr>
              <a:t>             করেতে পারবে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pPr marL="342900" indent="-342900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A93D5668-EB77-19C7-876F-FD13F4485A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2060"/>
              </a:gs>
              <a:gs pos="15000">
                <a:srgbClr val="00B050"/>
              </a:gs>
              <a:gs pos="83000">
                <a:srgbClr val="00206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0" y="228601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/>
                <a:latin typeface="NikoshBAN" pitchFamily="2" charset="0"/>
                <a:cs typeface="NikoshBAN" pitchFamily="2" charset="0"/>
              </a:rPr>
              <a:t>মনোযোগ দিয়ে তোমরা ছবি গুলো দেখ। </a:t>
            </a:r>
            <a:endParaRPr lang="en-US" sz="3600" b="1" dirty="0">
              <a:ln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6" name="Picture 6" descr="C:\Users\RAFIQ\Desktop\class 5 somaj\twgw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066800"/>
            <a:ext cx="2743200" cy="1562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30" name="Picture 10" descr="C:\Users\RAFIQ\Desktop\class 5 somaj\rfqe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819401"/>
            <a:ext cx="2895600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33" name="Picture 13" descr="C:\Users\RAFIQ\Desktop\class 5 somaj\kyuku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819401"/>
            <a:ext cx="2781300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220200" y="163966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নদী শুকিয়ে গেছে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RAFIQ\Desktop\class 5 somaj\fgrg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066800"/>
            <a:ext cx="28575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52425" y="1417021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জমি ফেটে গেছে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799" y="3260346"/>
            <a:ext cx="2667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পানীয় জলের অভাব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20200" y="3505200"/>
            <a:ext cx="249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খাদ্যের অভাব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6303" y="4736069"/>
            <a:ext cx="6739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 গুলো দেখে তোমারা কী বুঝতে পেরেছ?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6303" y="5356710"/>
            <a:ext cx="6984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পানির অভাবে এলাকায় এই সমস্যা দেখা দিয়েছে।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6303" y="5924489"/>
            <a:ext cx="690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পানির অভাবকে আমরা কী বলতে পারি?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85007" y="5105401"/>
            <a:ext cx="1674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খরা </a:t>
            </a:r>
            <a:endParaRPr lang="en-US" sz="60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xmlns="" id="{63C91167-C0E6-028C-625F-A4C217B1BE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2060"/>
              </a:gs>
              <a:gs pos="15000">
                <a:srgbClr val="00B050"/>
              </a:gs>
              <a:gs pos="83000">
                <a:srgbClr val="00206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3" grpId="0"/>
      <p:bldP spid="14" grpId="0"/>
      <p:bldP spid="15" grpId="0"/>
      <p:bldP spid="17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8200" y="304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/>
                <a:latin typeface="NikoshBAN" pitchFamily="2" charset="0"/>
                <a:cs typeface="NikoshBAN" pitchFamily="2" charset="0"/>
              </a:rPr>
              <a:t>খরা কাকে বলে? </a:t>
            </a:r>
            <a:endParaRPr lang="en-US" sz="4000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907" y="5593231"/>
            <a:ext cx="11218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দীর্ঘকালধরে শুষ্ক আবহাওয়া ও অপর্যাপ্ত বৃষ্টিপাত থেকে সৃষ্ট সমস্যাকে </a:t>
            </a:r>
            <a:r>
              <a:rPr lang="bn-BD" sz="3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খরা</a:t>
            </a:r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বলে।   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RAFIQ\Desktop\class 5 somaj\fgs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9044" y="1300581"/>
            <a:ext cx="4703298" cy="36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RAFIQ\Desktop\class 5 somaj\sasaddsd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268929"/>
            <a:ext cx="4614556" cy="36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xmlns="" id="{7BA6DFD1-24E7-1070-894C-9E3E4F84A0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2060"/>
              </a:gs>
              <a:gs pos="15000">
                <a:srgbClr val="00B050"/>
              </a:gs>
              <a:gs pos="83000">
                <a:srgbClr val="00206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20529" y="324401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3877" y="5373468"/>
            <a:ext cx="634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খরা বলতে কী বুঝ?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RAFIQ\Desktop\class 5 somaj\tgrweertw.jpg"/>
          <p:cNvPicPr>
            <a:picLocks noChangeAspect="1" noChangeArrowheads="1"/>
          </p:cNvPicPr>
          <p:nvPr/>
        </p:nvPicPr>
        <p:blipFill>
          <a:blip r:embed="rId2"/>
          <a:srcRect l="14545" r="4000"/>
          <a:stretch>
            <a:fillRect/>
          </a:stretch>
        </p:blipFill>
        <p:spPr bwMode="auto">
          <a:xfrm>
            <a:off x="3671279" y="1288367"/>
            <a:ext cx="4432100" cy="3620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xmlns="" id="{3CB3536E-354B-7EE9-FE79-FEBDB34E9F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2060"/>
              </a:gs>
              <a:gs pos="15000">
                <a:srgbClr val="00B050"/>
              </a:gs>
              <a:gs pos="83000">
                <a:srgbClr val="00206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RAFIQ\Desktop\class 5 somaj\ty34t45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616" y="1524000"/>
            <a:ext cx="5216184" cy="3793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67154" y="5662247"/>
            <a:ext cx="1041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গাছ কেটে ফেলা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(গাছের শিকড় মাটির মধ্যকার পানি ধরে রাখে)।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2134772" y="380999"/>
            <a:ext cx="4037428" cy="685800"/>
          </a:xfrm>
          <a:prstGeom prst="homePlat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খরার মানব সৃষ্ট কারণ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7" name="Picture 5" descr="C:\Users\RAFIQ\Desktop\class 5 somaj\ggwre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5904" y="1532206"/>
            <a:ext cx="5121342" cy="3793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xmlns="" id="{67E3258F-AED0-AF66-040C-1FEBAEC22B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2060"/>
              </a:gs>
              <a:gs pos="15000">
                <a:srgbClr val="00B050"/>
              </a:gs>
              <a:gs pos="83000">
                <a:srgbClr val="00206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RAFIQ\Desktop\class 5 somaj\twert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094" y="1371600"/>
            <a:ext cx="5124506" cy="3701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253763" y="5314771"/>
            <a:ext cx="7989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000004"/>
                </a:solidFill>
                <a:latin typeface="NikoshBAN" pitchFamily="2" charset="0"/>
                <a:cs typeface="NikoshBAN" pitchFamily="2" charset="0"/>
              </a:rPr>
              <a:t>অধিক হারে ভবন নির্মানের ফলে মাটি কংক্রিটে ঢেকে যায় এবং এই কংক্রিট পানি ধরে রাখেনা। </a:t>
            </a:r>
            <a:endParaRPr lang="en-US" sz="3600" dirty="0">
              <a:solidFill>
                <a:srgbClr val="00000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828800" y="342900"/>
            <a:ext cx="3736145" cy="685800"/>
          </a:xfrm>
          <a:prstGeom prst="homePlate">
            <a:avLst/>
          </a:prstGeom>
          <a:solidFill>
            <a:schemeClr val="bg1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খরার মানব সৃষ্ট কারণ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06" name="Picture 2" descr="C:\Users\RAFIQ\Desktop\class 5 somaj\rfqwerfqw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2" y="1352257"/>
            <a:ext cx="5246683" cy="3720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9FFB569E-5F47-FED7-37BB-3FD9D839B1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2060"/>
              </a:gs>
              <a:gs pos="15000">
                <a:srgbClr val="00B050"/>
              </a:gs>
              <a:gs pos="83000">
                <a:srgbClr val="00206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6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420</Words>
  <Application>Microsoft Office PowerPoint</Application>
  <PresentationFormat>Custom</PresentationFormat>
  <Paragraphs>92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MC</cp:lastModifiedBy>
  <cp:revision>14</cp:revision>
  <dcterms:created xsi:type="dcterms:W3CDTF">2022-04-20T17:41:28Z</dcterms:created>
  <dcterms:modified xsi:type="dcterms:W3CDTF">2022-08-21T16:09:05Z</dcterms:modified>
</cp:coreProperties>
</file>