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1" r:id="rId3"/>
    <p:sldId id="288" r:id="rId4"/>
    <p:sldId id="287" r:id="rId5"/>
    <p:sldId id="289" r:id="rId6"/>
    <p:sldId id="290" r:id="rId7"/>
    <p:sldId id="333" r:id="rId8"/>
    <p:sldId id="312" r:id="rId9"/>
    <p:sldId id="311" r:id="rId10"/>
    <p:sldId id="314" r:id="rId11"/>
    <p:sldId id="315" r:id="rId12"/>
    <p:sldId id="316" r:id="rId13"/>
    <p:sldId id="317" r:id="rId14"/>
    <p:sldId id="318" r:id="rId15"/>
    <p:sldId id="326" r:id="rId16"/>
    <p:sldId id="320" r:id="rId17"/>
    <p:sldId id="321" r:id="rId18"/>
    <p:sldId id="322" r:id="rId19"/>
    <p:sldId id="334" r:id="rId20"/>
    <p:sldId id="335" r:id="rId21"/>
    <p:sldId id="323" r:id="rId22"/>
    <p:sldId id="336" r:id="rId23"/>
    <p:sldId id="327" r:id="rId24"/>
    <p:sldId id="329" r:id="rId25"/>
    <p:sldId id="332" r:id="rId26"/>
    <p:sldId id="328" r:id="rId27"/>
    <p:sldId id="331" r:id="rId28"/>
    <p:sldId id="291" r:id="rId29"/>
    <p:sldId id="337" r:id="rId30"/>
    <p:sldId id="292" r:id="rId31"/>
    <p:sldId id="294" r:id="rId32"/>
    <p:sldId id="310" r:id="rId33"/>
    <p:sldId id="33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60"/>
  </p:normalViewPr>
  <p:slideViewPr>
    <p:cSldViewPr>
      <p:cViewPr varScale="1">
        <p:scale>
          <a:sx n="68" d="100"/>
          <a:sy n="68" d="100"/>
        </p:scale>
        <p:origin x="-14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notesMaster" Target="notesMasters/notesMaster1.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 /></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AB4928-1593-45EB-8844-6356E8D5685C}" type="datetimeFigureOut">
              <a:rPr lang="en-US" smtClean="0"/>
              <a:pPr/>
              <a:t>10/24/2022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E39240-6E05-4205-8DD6-25DE5B13411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 /><Relationship Id="rId2" Type="http://schemas.openxmlformats.org/officeDocument/2006/relationships/image" Target="../media/image1.gif" /><Relationship Id="rId1" Type="http://schemas.openxmlformats.org/officeDocument/2006/relationships/slideLayout" Target="../slideLayouts/slideLayout7.xml" /><Relationship Id="rId4" Type="http://schemas.openxmlformats.org/officeDocument/2006/relationships/image" Target="../media/image3.gif" /></Relationships>
</file>

<file path=ppt/slides/_rels/slide10.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 /><Relationship Id="rId2" Type="http://schemas.openxmlformats.org/officeDocument/2006/relationships/slideLayout" Target="../slideLayouts/slideLayout7.xml" /><Relationship Id="rId1" Type="http://schemas.openxmlformats.org/officeDocument/2006/relationships/vmlDrawing" Target="../drawings/vmlDrawing1.vml" /><Relationship Id="rId4" Type="http://schemas.openxmlformats.org/officeDocument/2006/relationships/image" Target="../media/image15.png" /></Relationships>
</file>

<file path=ppt/slides/_rels/slide14.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20.jpe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 /><Relationship Id="rId2" Type="http://schemas.openxmlformats.org/officeDocument/2006/relationships/slideLayout" Target="../slideLayouts/slideLayout7.xml" /><Relationship Id="rId1" Type="http://schemas.openxmlformats.org/officeDocument/2006/relationships/vmlDrawing" Target="../drawings/vmlDrawing2.vml" /><Relationship Id="rId4" Type="http://schemas.openxmlformats.org/officeDocument/2006/relationships/image" Target="../media/image26.png" /></Relationships>
</file>

<file path=ppt/slides/_rels/slide24.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image" Target="../media/image27.jpe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3" Type="http://schemas.openxmlformats.org/officeDocument/2006/relationships/image" Target="../media/image31.jpeg" /><Relationship Id="rId2" Type="http://schemas.openxmlformats.org/officeDocument/2006/relationships/image" Target="../media/image30.jpeg"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3" Type="http://schemas.openxmlformats.org/officeDocument/2006/relationships/image" Target="../media/image33.jpeg" /><Relationship Id="rId2" Type="http://schemas.openxmlformats.org/officeDocument/2006/relationships/image" Target="../media/image32.jpeg"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2" Type="http://schemas.openxmlformats.org/officeDocument/2006/relationships/image" Target="../media/image34.jpeg"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3" Type="http://schemas.openxmlformats.org/officeDocument/2006/relationships/image" Target="../media/image2.gif" /><Relationship Id="rId2" Type="http://schemas.openxmlformats.org/officeDocument/2006/relationships/image" Target="../media/image1.gif" /><Relationship Id="rId1" Type="http://schemas.openxmlformats.org/officeDocument/2006/relationships/slideLayout" Target="../slideLayouts/slideLayout7.xml" /><Relationship Id="rId4" Type="http://schemas.openxmlformats.org/officeDocument/2006/relationships/image" Target="../media/image3.gif"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werruler.gif"/>
          <p:cNvPicPr>
            <a:picLocks noChangeAspect="1"/>
          </p:cNvPicPr>
          <p:nvPr/>
        </p:nvPicPr>
        <p:blipFill>
          <a:blip r:embed="rId2"/>
          <a:stretch>
            <a:fillRect/>
          </a:stretch>
        </p:blipFill>
        <p:spPr>
          <a:xfrm rot="16200000">
            <a:off x="-2971800" y="2971799"/>
            <a:ext cx="6858001" cy="914399"/>
          </a:xfrm>
          <a:prstGeom prst="rect">
            <a:avLst/>
          </a:prstGeom>
        </p:spPr>
      </p:pic>
      <p:pic>
        <p:nvPicPr>
          <p:cNvPr id="3" name="Picture 2" descr="flowerruler.gif"/>
          <p:cNvPicPr>
            <a:picLocks noChangeAspect="1"/>
          </p:cNvPicPr>
          <p:nvPr/>
        </p:nvPicPr>
        <p:blipFill>
          <a:blip r:embed="rId2"/>
          <a:stretch>
            <a:fillRect/>
          </a:stretch>
        </p:blipFill>
        <p:spPr>
          <a:xfrm>
            <a:off x="914400" y="0"/>
            <a:ext cx="7315200" cy="762000"/>
          </a:xfrm>
          <a:prstGeom prst="rect">
            <a:avLst/>
          </a:prstGeom>
        </p:spPr>
      </p:pic>
      <p:pic>
        <p:nvPicPr>
          <p:cNvPr id="5" name="Picture 4" descr="flowerruler.gif"/>
          <p:cNvPicPr>
            <a:picLocks noChangeAspect="1"/>
          </p:cNvPicPr>
          <p:nvPr/>
        </p:nvPicPr>
        <p:blipFill>
          <a:blip r:embed="rId2"/>
          <a:stretch>
            <a:fillRect/>
          </a:stretch>
        </p:blipFill>
        <p:spPr>
          <a:xfrm rot="16200000">
            <a:off x="5219700" y="2933700"/>
            <a:ext cx="6858001" cy="990599"/>
          </a:xfrm>
          <a:prstGeom prst="rect">
            <a:avLst/>
          </a:prstGeom>
        </p:spPr>
      </p:pic>
      <p:pic>
        <p:nvPicPr>
          <p:cNvPr id="6" name="Picture 5" descr="flowerruler.gif"/>
          <p:cNvPicPr>
            <a:picLocks noChangeAspect="1"/>
          </p:cNvPicPr>
          <p:nvPr/>
        </p:nvPicPr>
        <p:blipFill>
          <a:blip r:embed="rId2"/>
          <a:stretch>
            <a:fillRect/>
          </a:stretch>
        </p:blipFill>
        <p:spPr>
          <a:xfrm>
            <a:off x="914400" y="6096000"/>
            <a:ext cx="7315200" cy="762000"/>
          </a:xfrm>
          <a:prstGeom prst="rect">
            <a:avLst/>
          </a:prstGeom>
        </p:spPr>
      </p:pic>
      <p:grpSp>
        <p:nvGrpSpPr>
          <p:cNvPr id="8" name="Group 7"/>
          <p:cNvGrpSpPr/>
          <p:nvPr/>
        </p:nvGrpSpPr>
        <p:grpSpPr>
          <a:xfrm>
            <a:off x="0" y="4720301"/>
            <a:ext cx="1981200" cy="2137700"/>
            <a:chOff x="-158285" y="5292604"/>
            <a:chExt cx="1300367" cy="1723220"/>
          </a:xfrm>
        </p:grpSpPr>
        <p:grpSp>
          <p:nvGrpSpPr>
            <p:cNvPr id="9" name="Group 8"/>
            <p:cNvGrpSpPr/>
            <p:nvPr/>
          </p:nvGrpSpPr>
          <p:grpSpPr>
            <a:xfrm>
              <a:off x="0" y="5305425"/>
              <a:ext cx="1142082" cy="1681939"/>
              <a:chOff x="0" y="5305425"/>
              <a:chExt cx="1142082" cy="1681939"/>
            </a:xfrm>
          </p:grpSpPr>
          <p:pic>
            <p:nvPicPr>
              <p:cNvPr id="13" name="Picture 12" descr="38.gif"/>
              <p:cNvPicPr>
                <a:picLocks noChangeAspect="1"/>
              </p:cNvPicPr>
              <p:nvPr/>
            </p:nvPicPr>
            <p:blipFill>
              <a:blip r:embed="rId3"/>
              <a:stretch>
                <a:fillRect/>
              </a:stretch>
            </p:blipFill>
            <p:spPr>
              <a:xfrm>
                <a:off x="0" y="5305425"/>
                <a:ext cx="866775" cy="1552575"/>
              </a:xfrm>
              <a:prstGeom prst="rect">
                <a:avLst/>
              </a:prstGeom>
            </p:spPr>
          </p:pic>
          <p:pic>
            <p:nvPicPr>
              <p:cNvPr id="14" name="Picture 13" descr="4.gif"/>
              <p:cNvPicPr>
                <a:picLocks noChangeAspect="1"/>
              </p:cNvPicPr>
              <p:nvPr/>
            </p:nvPicPr>
            <p:blipFill>
              <a:blip r:embed="rId4"/>
              <a:stretch>
                <a:fillRect/>
              </a:stretch>
            </p:blipFill>
            <p:spPr>
              <a:xfrm rot="1465479">
                <a:off x="275307" y="5321064"/>
                <a:ext cx="866775" cy="1666300"/>
              </a:xfrm>
              <a:prstGeom prst="rect">
                <a:avLst/>
              </a:prstGeom>
            </p:spPr>
          </p:pic>
        </p:grpSp>
        <p:grpSp>
          <p:nvGrpSpPr>
            <p:cNvPr id="10" name="Group 9"/>
            <p:cNvGrpSpPr/>
            <p:nvPr/>
          </p:nvGrpSpPr>
          <p:grpSpPr>
            <a:xfrm>
              <a:off x="-158285" y="5292604"/>
              <a:ext cx="1230969" cy="1723220"/>
              <a:chOff x="7913031" y="5305425"/>
              <a:chExt cx="1230969" cy="1723220"/>
            </a:xfrm>
          </p:grpSpPr>
          <p:pic>
            <p:nvPicPr>
              <p:cNvPr id="11" name="Picture 10" descr="38.gif"/>
              <p:cNvPicPr>
                <a:picLocks noChangeAspect="1"/>
              </p:cNvPicPr>
              <p:nvPr/>
            </p:nvPicPr>
            <p:blipFill>
              <a:blip r:embed="rId3"/>
              <a:stretch>
                <a:fillRect/>
              </a:stretch>
            </p:blipFill>
            <p:spPr>
              <a:xfrm>
                <a:off x="8277225" y="5305425"/>
                <a:ext cx="866775" cy="1552575"/>
              </a:xfrm>
              <a:prstGeom prst="rect">
                <a:avLst/>
              </a:prstGeom>
            </p:spPr>
          </p:pic>
          <p:pic>
            <p:nvPicPr>
              <p:cNvPr id="12" name="Picture 11" descr="4.gif"/>
              <p:cNvPicPr>
                <a:picLocks noChangeAspect="1"/>
              </p:cNvPicPr>
              <p:nvPr/>
            </p:nvPicPr>
            <p:blipFill>
              <a:blip r:embed="rId4"/>
              <a:stretch>
                <a:fillRect/>
              </a:stretch>
            </p:blipFill>
            <p:spPr>
              <a:xfrm rot="20741264">
                <a:off x="7913031" y="5362345"/>
                <a:ext cx="866775" cy="1666300"/>
              </a:xfrm>
              <a:prstGeom prst="rect">
                <a:avLst/>
              </a:prstGeom>
            </p:spPr>
          </p:pic>
        </p:grpSp>
      </p:grpSp>
      <p:grpSp>
        <p:nvGrpSpPr>
          <p:cNvPr id="15" name="Group 14"/>
          <p:cNvGrpSpPr/>
          <p:nvPr/>
        </p:nvGrpSpPr>
        <p:grpSpPr>
          <a:xfrm>
            <a:off x="7229888" y="4847790"/>
            <a:ext cx="1974418" cy="1933515"/>
            <a:chOff x="-158285" y="5292604"/>
            <a:chExt cx="1300367" cy="1723220"/>
          </a:xfrm>
        </p:grpSpPr>
        <p:grpSp>
          <p:nvGrpSpPr>
            <p:cNvPr id="16" name="Group 30"/>
            <p:cNvGrpSpPr/>
            <p:nvPr/>
          </p:nvGrpSpPr>
          <p:grpSpPr>
            <a:xfrm>
              <a:off x="0" y="5305425"/>
              <a:ext cx="1142082" cy="1681939"/>
              <a:chOff x="0" y="5305425"/>
              <a:chExt cx="1142082" cy="1681939"/>
            </a:xfrm>
          </p:grpSpPr>
          <p:pic>
            <p:nvPicPr>
              <p:cNvPr id="20" name="Picture 19" descr="38.gif"/>
              <p:cNvPicPr>
                <a:picLocks noChangeAspect="1"/>
              </p:cNvPicPr>
              <p:nvPr/>
            </p:nvPicPr>
            <p:blipFill>
              <a:blip r:embed="rId3"/>
              <a:stretch>
                <a:fillRect/>
              </a:stretch>
            </p:blipFill>
            <p:spPr>
              <a:xfrm>
                <a:off x="0" y="5305425"/>
                <a:ext cx="866775" cy="1552575"/>
              </a:xfrm>
              <a:prstGeom prst="rect">
                <a:avLst/>
              </a:prstGeom>
            </p:spPr>
          </p:pic>
          <p:pic>
            <p:nvPicPr>
              <p:cNvPr id="21" name="Picture 20" descr="4.gif"/>
              <p:cNvPicPr>
                <a:picLocks noChangeAspect="1"/>
              </p:cNvPicPr>
              <p:nvPr/>
            </p:nvPicPr>
            <p:blipFill>
              <a:blip r:embed="rId4"/>
              <a:stretch>
                <a:fillRect/>
              </a:stretch>
            </p:blipFill>
            <p:spPr>
              <a:xfrm rot="1465479">
                <a:off x="275307" y="5321064"/>
                <a:ext cx="866775" cy="1666300"/>
              </a:xfrm>
              <a:prstGeom prst="rect">
                <a:avLst/>
              </a:prstGeom>
            </p:spPr>
          </p:pic>
        </p:grpSp>
        <p:grpSp>
          <p:nvGrpSpPr>
            <p:cNvPr id="17" name="Group 31"/>
            <p:cNvGrpSpPr/>
            <p:nvPr/>
          </p:nvGrpSpPr>
          <p:grpSpPr>
            <a:xfrm>
              <a:off x="-158285" y="5292604"/>
              <a:ext cx="1230969" cy="1723220"/>
              <a:chOff x="7913031" y="5305425"/>
              <a:chExt cx="1230969" cy="1723220"/>
            </a:xfrm>
          </p:grpSpPr>
          <p:pic>
            <p:nvPicPr>
              <p:cNvPr id="18" name="Picture 17" descr="38.gif"/>
              <p:cNvPicPr>
                <a:picLocks noChangeAspect="1"/>
              </p:cNvPicPr>
              <p:nvPr/>
            </p:nvPicPr>
            <p:blipFill>
              <a:blip r:embed="rId3"/>
              <a:stretch>
                <a:fillRect/>
              </a:stretch>
            </p:blipFill>
            <p:spPr>
              <a:xfrm>
                <a:off x="8277225" y="5305425"/>
                <a:ext cx="866775" cy="1552575"/>
              </a:xfrm>
              <a:prstGeom prst="rect">
                <a:avLst/>
              </a:prstGeom>
            </p:spPr>
          </p:pic>
          <p:pic>
            <p:nvPicPr>
              <p:cNvPr id="19" name="Picture 18" descr="4.gif"/>
              <p:cNvPicPr>
                <a:picLocks noChangeAspect="1"/>
              </p:cNvPicPr>
              <p:nvPr/>
            </p:nvPicPr>
            <p:blipFill>
              <a:blip r:embed="rId4"/>
              <a:stretch>
                <a:fillRect/>
              </a:stretch>
            </p:blipFill>
            <p:spPr>
              <a:xfrm rot="20741264">
                <a:off x="7913031" y="5362345"/>
                <a:ext cx="866775" cy="1666300"/>
              </a:xfrm>
              <a:prstGeom prst="rect">
                <a:avLst/>
              </a:prstGeom>
            </p:spPr>
          </p:pic>
        </p:grpSp>
      </p:grpSp>
      <p:sp>
        <p:nvSpPr>
          <p:cNvPr id="22" name="Snip Diagonal Corner Rectangle 21"/>
          <p:cNvSpPr/>
          <p:nvPr/>
        </p:nvSpPr>
        <p:spPr>
          <a:xfrm>
            <a:off x="1676400" y="1295400"/>
            <a:ext cx="5715000" cy="3733800"/>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800" dirty="0">
                <a:solidFill>
                  <a:schemeClr val="accent2">
                    <a:lumMod val="50000"/>
                  </a:schemeClr>
                </a:solidFill>
                <a:latin typeface="Bernard MT Condensed" pitchFamily="18" charset="0"/>
              </a:rPr>
              <a:t>Welcome</a:t>
            </a:r>
            <a:endParaRPr lang="en-US" sz="1400" dirty="0">
              <a:solidFill>
                <a:schemeClr val="accent2">
                  <a:lumMod val="50000"/>
                </a:schemeClr>
              </a:solidFill>
              <a:latin typeface="Bernard MT Condense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609600" y="304800"/>
            <a:ext cx="8001000" cy="1219200"/>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It looked here and there but could not find out water.</a:t>
            </a:r>
            <a:endParaRPr lang="en-US" dirty="0">
              <a:solidFill>
                <a:schemeClr val="tx1"/>
              </a:solidFill>
              <a:latin typeface="Times New Roman" pitchFamily="18" charset="0"/>
              <a:cs typeface="Times New Roman" pitchFamily="18" charset="0"/>
            </a:endParaRPr>
          </a:p>
        </p:txBody>
      </p:sp>
      <p:pic>
        <p:nvPicPr>
          <p:cNvPr id="26625" name="Picture 1" descr="G:\Thirsty Crow (Story Writing)\1423504_f520.jpg"/>
          <p:cNvPicPr>
            <a:picLocks noChangeAspect="1" noChangeArrowheads="1"/>
          </p:cNvPicPr>
          <p:nvPr/>
        </p:nvPicPr>
        <p:blipFill>
          <a:blip r:embed="rId2"/>
          <a:srcRect/>
          <a:stretch>
            <a:fillRect/>
          </a:stretch>
        </p:blipFill>
        <p:spPr bwMode="auto">
          <a:xfrm>
            <a:off x="152400" y="1593850"/>
            <a:ext cx="8763000" cy="51117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26625"/>
                                        </p:tgtEl>
                                        <p:attrNameLst>
                                          <p:attrName>style.visibility</p:attrName>
                                        </p:attrNameLst>
                                      </p:cBhvr>
                                      <p:to>
                                        <p:strVal val="visible"/>
                                      </p:to>
                                    </p:set>
                                    <p:animEffect transition="in" filter="diamond(in)">
                                      <p:cBhvr>
                                        <p:cTn id="10" dur="2000"/>
                                        <p:tgtEl>
                                          <p:spTgt spid="2662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2" fill="hold" grpId="1" nodeType="clickEffect">
                                  <p:stCondLst>
                                    <p:cond delay="0"/>
                                  </p:stCondLst>
                                  <p:childTnLst>
                                    <p:anim calcmode="lin" valueType="num">
                                      <p:cBhvr additive="base">
                                        <p:cTn id="14" dur="500"/>
                                        <p:tgtEl>
                                          <p:spTgt spid="4"/>
                                        </p:tgtEl>
                                        <p:attrNameLst>
                                          <p:attrName>ppt_x</p:attrName>
                                        </p:attrNameLst>
                                      </p:cBhvr>
                                      <p:tavLst>
                                        <p:tav tm="0">
                                          <p:val>
                                            <p:strVal val="ppt_x"/>
                                          </p:val>
                                        </p:tav>
                                        <p:tav tm="100000">
                                          <p:val>
                                            <p:strVal val="1+ppt_w/2"/>
                                          </p:val>
                                        </p:tav>
                                      </p:tavLst>
                                    </p:anim>
                                    <p:anim calcmode="lin" valueType="num">
                                      <p:cBhvr additive="base">
                                        <p:cTn id="15" dur="500"/>
                                        <p:tgtEl>
                                          <p:spTgt spid="4"/>
                                        </p:tgtEl>
                                        <p:attrNameLst>
                                          <p:attrName>ppt_y</p:attrName>
                                        </p:attrNameLst>
                                      </p:cBhvr>
                                      <p:tavLst>
                                        <p:tav tm="0">
                                          <p:val>
                                            <p:strVal val="ppt_y"/>
                                          </p:val>
                                        </p:tav>
                                        <p:tav tm="100000">
                                          <p:val>
                                            <p:strVal val="ppt_y"/>
                                          </p:val>
                                        </p:tav>
                                      </p:tavLst>
                                    </p:anim>
                                    <p:set>
                                      <p:cBhvr>
                                        <p:cTn id="16" dur="1" fill="hold">
                                          <p:stCondLst>
                                            <p:cond delay="499"/>
                                          </p:stCondLst>
                                        </p:cTn>
                                        <p:tgtEl>
                                          <p:spTgt spid="4"/>
                                        </p:tgtEl>
                                        <p:attrNameLst>
                                          <p:attrName>style.visibility</p:attrName>
                                        </p:attrNameLst>
                                      </p:cBhvr>
                                      <p:to>
                                        <p:strVal val="hidden"/>
                                      </p:to>
                                    </p:set>
                                  </p:childTnLst>
                                </p:cTn>
                              </p:par>
                              <p:par>
                                <p:cTn id="17" presetID="2" presetClass="exit" presetSubtype="2" fill="hold" nodeType="withEffect">
                                  <p:stCondLst>
                                    <p:cond delay="0"/>
                                  </p:stCondLst>
                                  <p:childTnLst>
                                    <p:anim calcmode="lin" valueType="num">
                                      <p:cBhvr additive="base">
                                        <p:cTn id="18" dur="500"/>
                                        <p:tgtEl>
                                          <p:spTgt spid="26625"/>
                                        </p:tgtEl>
                                        <p:attrNameLst>
                                          <p:attrName>ppt_x</p:attrName>
                                        </p:attrNameLst>
                                      </p:cBhvr>
                                      <p:tavLst>
                                        <p:tav tm="0">
                                          <p:val>
                                            <p:strVal val="ppt_x"/>
                                          </p:val>
                                        </p:tav>
                                        <p:tav tm="100000">
                                          <p:val>
                                            <p:strVal val="1+ppt_w/2"/>
                                          </p:val>
                                        </p:tav>
                                      </p:tavLst>
                                    </p:anim>
                                    <p:anim calcmode="lin" valueType="num">
                                      <p:cBhvr additive="base">
                                        <p:cTn id="19" dur="500"/>
                                        <p:tgtEl>
                                          <p:spTgt spid="26625"/>
                                        </p:tgtEl>
                                        <p:attrNameLst>
                                          <p:attrName>ppt_y</p:attrName>
                                        </p:attrNameLst>
                                      </p:cBhvr>
                                      <p:tavLst>
                                        <p:tav tm="0">
                                          <p:val>
                                            <p:strVal val="ppt_y"/>
                                          </p:val>
                                        </p:tav>
                                        <p:tav tm="100000">
                                          <p:val>
                                            <p:strVal val="ppt_y"/>
                                          </p:val>
                                        </p:tav>
                                      </p:tavLst>
                                    </p:anim>
                                    <p:set>
                                      <p:cBhvr>
                                        <p:cTn id="20" dur="1" fill="hold">
                                          <p:stCondLst>
                                            <p:cond delay="499"/>
                                          </p:stCondLst>
                                        </p:cTn>
                                        <p:tgtEl>
                                          <p:spTgt spid="266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Thirsty Crow (Story Writing)\thirsty-crow-kids-story-441371-2-s-307x512 - Copy.jpg"/>
          <p:cNvPicPr>
            <a:picLocks noChangeAspect="1" noChangeArrowheads="1"/>
          </p:cNvPicPr>
          <p:nvPr/>
        </p:nvPicPr>
        <p:blipFill>
          <a:blip r:embed="rId2"/>
          <a:srcRect/>
          <a:stretch>
            <a:fillRect/>
          </a:stretch>
        </p:blipFill>
        <p:spPr bwMode="auto">
          <a:xfrm>
            <a:off x="2510367" y="152400"/>
            <a:ext cx="6405033" cy="6477000"/>
          </a:xfrm>
          <a:prstGeom prst="rect">
            <a:avLst/>
          </a:prstGeom>
          <a:noFill/>
        </p:spPr>
      </p:pic>
      <p:sp>
        <p:nvSpPr>
          <p:cNvPr id="3" name="Down Arrow Callout 2"/>
          <p:cNvSpPr/>
          <p:nvPr/>
        </p:nvSpPr>
        <p:spPr>
          <a:xfrm>
            <a:off x="2631462" y="2230522"/>
            <a:ext cx="6162842" cy="1024689"/>
          </a:xfrm>
          <a:prstGeom prst="downArrowCallout">
            <a:avLst>
              <a:gd name="adj1" fmla="val 25000"/>
              <a:gd name="adj2" fmla="val 25000"/>
              <a:gd name="adj3" fmla="val 25000"/>
              <a:gd name="adj4" fmla="val 54890"/>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At last, the crow saw a pitcher near a tree.</a:t>
            </a:r>
            <a:endParaRPr lang="en-US"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additive="base">
                                        <p:cTn id="11" dur="500" fill="hold"/>
                                        <p:tgtEl>
                                          <p:spTgt spid="5122"/>
                                        </p:tgtEl>
                                        <p:attrNameLst>
                                          <p:attrName>ppt_x</p:attrName>
                                        </p:attrNameLst>
                                      </p:cBhvr>
                                      <p:tavLst>
                                        <p:tav tm="0">
                                          <p:val>
                                            <p:strVal val="#ppt_x"/>
                                          </p:val>
                                        </p:tav>
                                        <p:tav tm="100000">
                                          <p:val>
                                            <p:strVal val="#ppt_x"/>
                                          </p:val>
                                        </p:tav>
                                      </p:tavLst>
                                    </p:anim>
                                    <p:anim calcmode="lin" valueType="num">
                                      <p:cBhvr additive="base">
                                        <p:cTn id="12"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grpId="1" nodeType="clickEffect">
                                  <p:stCondLst>
                                    <p:cond delay="0"/>
                                  </p:stCondLst>
                                  <p:childTnLst>
                                    <p:anim calcmode="lin" valueType="num">
                                      <p:cBhvr additive="base">
                                        <p:cTn id="16" dur="500"/>
                                        <p:tgtEl>
                                          <p:spTgt spid="3"/>
                                        </p:tgtEl>
                                        <p:attrNameLst>
                                          <p:attrName>ppt_x</p:attrName>
                                        </p:attrNameLst>
                                      </p:cBhvr>
                                      <p:tavLst>
                                        <p:tav tm="0">
                                          <p:val>
                                            <p:strVal val="ppt_x"/>
                                          </p:val>
                                        </p:tav>
                                        <p:tav tm="100000">
                                          <p:val>
                                            <p:strVal val="1+ppt_w/2"/>
                                          </p:val>
                                        </p:tav>
                                      </p:tavLst>
                                    </p:anim>
                                    <p:anim calcmode="lin" valueType="num">
                                      <p:cBhvr additive="base">
                                        <p:cTn id="17" dur="500"/>
                                        <p:tgtEl>
                                          <p:spTgt spid="3"/>
                                        </p:tgtEl>
                                        <p:attrNameLst>
                                          <p:attrName>ppt_y</p:attrName>
                                        </p:attrNameLst>
                                      </p:cBhvr>
                                      <p:tavLst>
                                        <p:tav tm="0">
                                          <p:val>
                                            <p:strVal val="ppt_y"/>
                                          </p:val>
                                        </p:tav>
                                        <p:tav tm="100000">
                                          <p:val>
                                            <p:strVal val="ppt_y"/>
                                          </p:val>
                                        </p:tav>
                                      </p:tavLst>
                                    </p:anim>
                                    <p:set>
                                      <p:cBhvr>
                                        <p:cTn id="18" dur="1" fill="hold">
                                          <p:stCondLst>
                                            <p:cond delay="499"/>
                                          </p:stCondLst>
                                        </p:cTn>
                                        <p:tgtEl>
                                          <p:spTgt spid="3"/>
                                        </p:tgtEl>
                                        <p:attrNameLst>
                                          <p:attrName>style.visibility</p:attrName>
                                        </p:attrNameLst>
                                      </p:cBhvr>
                                      <p:to>
                                        <p:strVal val="hidden"/>
                                      </p:to>
                                    </p:set>
                                  </p:childTnLst>
                                </p:cTn>
                              </p:par>
                              <p:par>
                                <p:cTn id="19" presetID="2" presetClass="exit" presetSubtype="2" fill="hold" nodeType="withEffect">
                                  <p:stCondLst>
                                    <p:cond delay="0"/>
                                  </p:stCondLst>
                                  <p:childTnLst>
                                    <p:anim calcmode="lin" valueType="num">
                                      <p:cBhvr additive="base">
                                        <p:cTn id="20" dur="500"/>
                                        <p:tgtEl>
                                          <p:spTgt spid="5122"/>
                                        </p:tgtEl>
                                        <p:attrNameLst>
                                          <p:attrName>ppt_x</p:attrName>
                                        </p:attrNameLst>
                                      </p:cBhvr>
                                      <p:tavLst>
                                        <p:tav tm="0">
                                          <p:val>
                                            <p:strVal val="ppt_x"/>
                                          </p:val>
                                        </p:tav>
                                        <p:tav tm="100000">
                                          <p:val>
                                            <p:strVal val="1+ppt_w/2"/>
                                          </p:val>
                                        </p:tav>
                                      </p:tavLst>
                                    </p:anim>
                                    <p:anim calcmode="lin" valueType="num">
                                      <p:cBhvr additive="base">
                                        <p:cTn id="21" dur="500"/>
                                        <p:tgtEl>
                                          <p:spTgt spid="5122"/>
                                        </p:tgtEl>
                                        <p:attrNameLst>
                                          <p:attrName>ppt_y</p:attrName>
                                        </p:attrNameLst>
                                      </p:cBhvr>
                                      <p:tavLst>
                                        <p:tav tm="0">
                                          <p:val>
                                            <p:strVal val="ppt_y"/>
                                          </p:val>
                                        </p:tav>
                                        <p:tav tm="100000">
                                          <p:val>
                                            <p:strVal val="ppt_y"/>
                                          </p:val>
                                        </p:tav>
                                      </p:tavLst>
                                    </p:anim>
                                    <p:set>
                                      <p:cBhvr>
                                        <p:cTn id="22" dur="1" fill="hold">
                                          <p:stCondLst>
                                            <p:cond delay="4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Thirsty Crow (Story Writing)\the-thirsty-crow-4-3-s-307x512 - Copy.jpg"/>
          <p:cNvPicPr>
            <a:picLocks noChangeAspect="1" noChangeArrowheads="1"/>
          </p:cNvPicPr>
          <p:nvPr/>
        </p:nvPicPr>
        <p:blipFill>
          <a:blip r:embed="rId2"/>
          <a:srcRect/>
          <a:stretch>
            <a:fillRect/>
          </a:stretch>
        </p:blipFill>
        <p:spPr bwMode="auto">
          <a:xfrm>
            <a:off x="152400" y="2895600"/>
            <a:ext cx="8839200" cy="3767402"/>
          </a:xfrm>
          <a:prstGeom prst="rect">
            <a:avLst/>
          </a:prstGeom>
          <a:noFill/>
        </p:spPr>
      </p:pic>
      <p:pic>
        <p:nvPicPr>
          <p:cNvPr id="6147" name="Picture 3" descr="G:\Thirsty Crow (Story Writing)\Thirsty-Crow.jpg"/>
          <p:cNvPicPr>
            <a:picLocks noChangeAspect="1" noChangeArrowheads="1"/>
          </p:cNvPicPr>
          <p:nvPr/>
        </p:nvPicPr>
        <p:blipFill>
          <a:blip r:embed="rId3"/>
          <a:srcRect/>
          <a:stretch>
            <a:fillRect/>
          </a:stretch>
        </p:blipFill>
        <p:spPr bwMode="auto">
          <a:xfrm>
            <a:off x="5638800" y="152400"/>
            <a:ext cx="3352800" cy="2782111"/>
          </a:xfrm>
          <a:prstGeom prst="rect">
            <a:avLst/>
          </a:prstGeom>
          <a:noFill/>
        </p:spPr>
      </p:pic>
      <p:sp>
        <p:nvSpPr>
          <p:cNvPr id="4" name="Down Arrow Callout 3"/>
          <p:cNvSpPr/>
          <p:nvPr/>
        </p:nvSpPr>
        <p:spPr>
          <a:xfrm>
            <a:off x="228600" y="228600"/>
            <a:ext cx="5181600" cy="2209800"/>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It flew to the pitcher at that moment hoping for water.</a:t>
            </a:r>
            <a:endParaRPr lang="en-US"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147"/>
                                        </p:tgtEl>
                                        <p:attrNameLst>
                                          <p:attrName>style.visibility</p:attrName>
                                        </p:attrNameLst>
                                      </p:cBhvr>
                                      <p:to>
                                        <p:strVal val="visible"/>
                                      </p:to>
                                    </p:set>
                                    <p:anim calcmode="lin" valueType="num">
                                      <p:cBhvr additive="base">
                                        <p:cTn id="11" dur="500" fill="hold"/>
                                        <p:tgtEl>
                                          <p:spTgt spid="6147"/>
                                        </p:tgtEl>
                                        <p:attrNameLst>
                                          <p:attrName>ppt_x</p:attrName>
                                        </p:attrNameLst>
                                      </p:cBhvr>
                                      <p:tavLst>
                                        <p:tav tm="0">
                                          <p:val>
                                            <p:strVal val="0-#ppt_w/2"/>
                                          </p:val>
                                        </p:tav>
                                        <p:tav tm="100000">
                                          <p:val>
                                            <p:strVal val="#ppt_x"/>
                                          </p:val>
                                        </p:tav>
                                      </p:tavLst>
                                    </p:anim>
                                    <p:anim calcmode="lin" valueType="num">
                                      <p:cBhvr additive="base">
                                        <p:cTn id="12" dur="500" fill="hold"/>
                                        <p:tgtEl>
                                          <p:spTgt spid="614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 calcmode="lin" valueType="num">
                                      <p:cBhvr additive="base">
                                        <p:cTn id="15" dur="500" fill="hold"/>
                                        <p:tgtEl>
                                          <p:spTgt spid="6146"/>
                                        </p:tgtEl>
                                        <p:attrNameLst>
                                          <p:attrName>ppt_x</p:attrName>
                                        </p:attrNameLst>
                                      </p:cBhvr>
                                      <p:tavLst>
                                        <p:tav tm="0">
                                          <p:val>
                                            <p:strVal val="0-#ppt_w/2"/>
                                          </p:val>
                                        </p:tav>
                                        <p:tav tm="100000">
                                          <p:val>
                                            <p:strVal val="#ppt_x"/>
                                          </p:val>
                                        </p:tav>
                                      </p:tavLst>
                                    </p:anim>
                                    <p:anim calcmode="lin" valueType="num">
                                      <p:cBhvr additive="base">
                                        <p:cTn id="16"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8" fill="hold" grpId="0" nodeType="clickEffect">
                                  <p:stCondLst>
                                    <p:cond delay="0"/>
                                  </p:stCondLst>
                                  <p:childTnLst>
                                    <p:anim calcmode="lin" valueType="num">
                                      <p:cBhvr additive="base">
                                        <p:cTn id="20" dur="500"/>
                                        <p:tgtEl>
                                          <p:spTgt spid="4"/>
                                        </p:tgtEl>
                                        <p:attrNameLst>
                                          <p:attrName>ppt_x</p:attrName>
                                        </p:attrNameLst>
                                      </p:cBhvr>
                                      <p:tavLst>
                                        <p:tav tm="0">
                                          <p:val>
                                            <p:strVal val="ppt_x"/>
                                          </p:val>
                                        </p:tav>
                                        <p:tav tm="100000">
                                          <p:val>
                                            <p:strVal val="0-ppt_w/2"/>
                                          </p:val>
                                        </p:tav>
                                      </p:tavLst>
                                    </p:anim>
                                    <p:anim calcmode="lin" valueType="num">
                                      <p:cBhvr additive="base">
                                        <p:cTn id="21" dur="500"/>
                                        <p:tgtEl>
                                          <p:spTgt spid="4"/>
                                        </p:tgtEl>
                                        <p:attrNameLst>
                                          <p:attrName>ppt_y</p:attrName>
                                        </p:attrNameLst>
                                      </p:cBhvr>
                                      <p:tavLst>
                                        <p:tav tm="0">
                                          <p:val>
                                            <p:strVal val="ppt_y"/>
                                          </p:val>
                                        </p:tav>
                                        <p:tav tm="100000">
                                          <p:val>
                                            <p:strVal val="ppt_y"/>
                                          </p:val>
                                        </p:tav>
                                      </p:tavLst>
                                    </p:anim>
                                    <p:set>
                                      <p:cBhvr>
                                        <p:cTn id="22" dur="1" fill="hold">
                                          <p:stCondLst>
                                            <p:cond delay="499"/>
                                          </p:stCondLst>
                                        </p:cTn>
                                        <p:tgtEl>
                                          <p:spTgt spid="4"/>
                                        </p:tgtEl>
                                        <p:attrNameLst>
                                          <p:attrName>style.visibility</p:attrName>
                                        </p:attrNameLst>
                                      </p:cBhvr>
                                      <p:to>
                                        <p:strVal val="hidden"/>
                                      </p:to>
                                    </p:set>
                                  </p:childTnLst>
                                </p:cTn>
                              </p:par>
                              <p:par>
                                <p:cTn id="23" presetID="2" presetClass="exit" presetSubtype="8" fill="hold" nodeType="withEffect">
                                  <p:stCondLst>
                                    <p:cond delay="0"/>
                                  </p:stCondLst>
                                  <p:childTnLst>
                                    <p:anim calcmode="lin" valueType="num">
                                      <p:cBhvr additive="base">
                                        <p:cTn id="24" dur="500"/>
                                        <p:tgtEl>
                                          <p:spTgt spid="6147"/>
                                        </p:tgtEl>
                                        <p:attrNameLst>
                                          <p:attrName>ppt_x</p:attrName>
                                        </p:attrNameLst>
                                      </p:cBhvr>
                                      <p:tavLst>
                                        <p:tav tm="0">
                                          <p:val>
                                            <p:strVal val="ppt_x"/>
                                          </p:val>
                                        </p:tav>
                                        <p:tav tm="100000">
                                          <p:val>
                                            <p:strVal val="0-ppt_w/2"/>
                                          </p:val>
                                        </p:tav>
                                      </p:tavLst>
                                    </p:anim>
                                    <p:anim calcmode="lin" valueType="num">
                                      <p:cBhvr additive="base">
                                        <p:cTn id="25" dur="500"/>
                                        <p:tgtEl>
                                          <p:spTgt spid="6147"/>
                                        </p:tgtEl>
                                        <p:attrNameLst>
                                          <p:attrName>ppt_y</p:attrName>
                                        </p:attrNameLst>
                                      </p:cBhvr>
                                      <p:tavLst>
                                        <p:tav tm="0">
                                          <p:val>
                                            <p:strVal val="ppt_y"/>
                                          </p:val>
                                        </p:tav>
                                        <p:tav tm="100000">
                                          <p:val>
                                            <p:strVal val="ppt_y"/>
                                          </p:val>
                                        </p:tav>
                                      </p:tavLst>
                                    </p:anim>
                                    <p:set>
                                      <p:cBhvr>
                                        <p:cTn id="26" dur="1" fill="hold">
                                          <p:stCondLst>
                                            <p:cond delay="499"/>
                                          </p:stCondLst>
                                        </p:cTn>
                                        <p:tgtEl>
                                          <p:spTgt spid="6147"/>
                                        </p:tgtEl>
                                        <p:attrNameLst>
                                          <p:attrName>style.visibility</p:attrName>
                                        </p:attrNameLst>
                                      </p:cBhvr>
                                      <p:to>
                                        <p:strVal val="hidden"/>
                                      </p:to>
                                    </p:set>
                                  </p:childTnLst>
                                </p:cTn>
                              </p:par>
                              <p:par>
                                <p:cTn id="27" presetID="2" presetClass="exit" presetSubtype="8" fill="hold" nodeType="withEffect">
                                  <p:stCondLst>
                                    <p:cond delay="0"/>
                                  </p:stCondLst>
                                  <p:childTnLst>
                                    <p:anim calcmode="lin" valueType="num">
                                      <p:cBhvr additive="base">
                                        <p:cTn id="28" dur="500"/>
                                        <p:tgtEl>
                                          <p:spTgt spid="6146"/>
                                        </p:tgtEl>
                                        <p:attrNameLst>
                                          <p:attrName>ppt_x</p:attrName>
                                        </p:attrNameLst>
                                      </p:cBhvr>
                                      <p:tavLst>
                                        <p:tav tm="0">
                                          <p:val>
                                            <p:strVal val="ppt_x"/>
                                          </p:val>
                                        </p:tav>
                                        <p:tav tm="100000">
                                          <p:val>
                                            <p:strVal val="0-ppt_w/2"/>
                                          </p:val>
                                        </p:tav>
                                      </p:tavLst>
                                    </p:anim>
                                    <p:anim calcmode="lin" valueType="num">
                                      <p:cBhvr additive="base">
                                        <p:cTn id="29" dur="500"/>
                                        <p:tgtEl>
                                          <p:spTgt spid="6146"/>
                                        </p:tgtEl>
                                        <p:attrNameLst>
                                          <p:attrName>ppt_y</p:attrName>
                                        </p:attrNameLst>
                                      </p:cBhvr>
                                      <p:tavLst>
                                        <p:tav tm="0">
                                          <p:val>
                                            <p:strVal val="ppt_y"/>
                                          </p:val>
                                        </p:tav>
                                        <p:tav tm="100000">
                                          <p:val>
                                            <p:strVal val="ppt_y"/>
                                          </p:val>
                                        </p:tav>
                                      </p:tavLst>
                                    </p:anim>
                                    <p:set>
                                      <p:cBhvr>
                                        <p:cTn id="30" dur="1" fill="hold">
                                          <p:stCondLst>
                                            <p:cond delay="499"/>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Callout 4"/>
          <p:cNvSpPr/>
          <p:nvPr/>
        </p:nvSpPr>
        <p:spPr>
          <a:xfrm rot="16200000">
            <a:off x="-1638300" y="2552700"/>
            <a:ext cx="5791200" cy="1752600"/>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It sat on the top of pitcher.</a:t>
            </a:r>
            <a:endParaRPr lang="en-US" dirty="0">
              <a:solidFill>
                <a:schemeClr val="tx1"/>
              </a:solidFill>
              <a:latin typeface="Times New Roman" pitchFamily="18" charset="0"/>
              <a:cs typeface="Times New Roman" pitchFamily="18" charset="0"/>
            </a:endParaRPr>
          </a:p>
        </p:txBody>
      </p:sp>
      <p:graphicFrame>
        <p:nvGraphicFramePr>
          <p:cNvPr id="23554" name="Object 2"/>
          <p:cNvGraphicFramePr>
            <a:graphicFrameLocks noChangeAspect="1"/>
          </p:cNvGraphicFramePr>
          <p:nvPr/>
        </p:nvGraphicFramePr>
        <p:xfrm>
          <a:off x="2259292" y="228600"/>
          <a:ext cx="6656108" cy="6477000"/>
        </p:xfrm>
        <a:graphic>
          <a:graphicData uri="http://schemas.openxmlformats.org/presentationml/2006/ole">
            <mc:AlternateContent xmlns:mc="http://schemas.openxmlformats.org/markup-compatibility/2006">
              <mc:Choice xmlns:v="urn:schemas-microsoft-com:vml" Requires="v">
                <p:oleObj spid="_x0000_s1025" name="Image" r:id="rId3" imgW="2806349" imgH="2539683" progId="Photoshop.Image.7">
                  <p:embed/>
                </p:oleObj>
              </mc:Choice>
              <mc:Fallback>
                <p:oleObj name="Image" r:id="rId3" imgW="2806349" imgH="2539683" progId="Photoshop.Image.7">
                  <p:embed/>
                  <p:pic>
                    <p:nvPicPr>
                      <p:cNvPr id="2355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9292" y="228600"/>
                        <a:ext cx="6656108"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3554"/>
                                        </p:tgtEl>
                                        <p:attrNameLst>
                                          <p:attrName>style.visibility</p:attrName>
                                        </p:attrNameLst>
                                      </p:cBhvr>
                                      <p:to>
                                        <p:strVal val="visible"/>
                                      </p:to>
                                    </p:set>
                                    <p:anim calcmode="lin" valueType="num">
                                      <p:cBhvr additive="base">
                                        <p:cTn id="12" dur="500" fill="hold"/>
                                        <p:tgtEl>
                                          <p:spTgt spid="23554"/>
                                        </p:tgtEl>
                                        <p:attrNameLst>
                                          <p:attrName>ppt_x</p:attrName>
                                        </p:attrNameLst>
                                      </p:cBhvr>
                                      <p:tavLst>
                                        <p:tav tm="0">
                                          <p:val>
                                            <p:strVal val="#ppt_x"/>
                                          </p:val>
                                        </p:tav>
                                        <p:tav tm="100000">
                                          <p:val>
                                            <p:strVal val="#ppt_x"/>
                                          </p:val>
                                        </p:tav>
                                      </p:tavLst>
                                    </p:anim>
                                    <p:anim calcmode="lin" valueType="num">
                                      <p:cBhvr additive="base">
                                        <p:cTn id="13"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2" fill="hold" grpId="1" nodeType="clickEffect">
                                  <p:stCondLst>
                                    <p:cond delay="0"/>
                                  </p:stCondLst>
                                  <p:childTnLst>
                                    <p:anim calcmode="lin" valueType="num">
                                      <p:cBhvr additive="base">
                                        <p:cTn id="17" dur="500"/>
                                        <p:tgtEl>
                                          <p:spTgt spid="5"/>
                                        </p:tgtEl>
                                        <p:attrNameLst>
                                          <p:attrName>ppt_x</p:attrName>
                                        </p:attrNameLst>
                                      </p:cBhvr>
                                      <p:tavLst>
                                        <p:tav tm="0">
                                          <p:val>
                                            <p:strVal val="ppt_x"/>
                                          </p:val>
                                        </p:tav>
                                        <p:tav tm="100000">
                                          <p:val>
                                            <p:strVal val="1+ppt_w/2"/>
                                          </p:val>
                                        </p:tav>
                                      </p:tavLst>
                                    </p:anim>
                                    <p:anim calcmode="lin" valueType="num">
                                      <p:cBhvr additive="base">
                                        <p:cTn id="18" dur="500"/>
                                        <p:tgtEl>
                                          <p:spTgt spid="5"/>
                                        </p:tgtEl>
                                        <p:attrNameLst>
                                          <p:attrName>ppt_y</p:attrName>
                                        </p:attrNameLst>
                                      </p:cBhvr>
                                      <p:tavLst>
                                        <p:tav tm="0">
                                          <p:val>
                                            <p:strVal val="ppt_y"/>
                                          </p:val>
                                        </p:tav>
                                        <p:tav tm="100000">
                                          <p:val>
                                            <p:strVal val="ppt_y"/>
                                          </p:val>
                                        </p:tav>
                                      </p:tavLst>
                                    </p:anim>
                                    <p:set>
                                      <p:cBhvr>
                                        <p:cTn id="19" dur="1" fill="hold">
                                          <p:stCondLst>
                                            <p:cond delay="499"/>
                                          </p:stCondLst>
                                        </p:cTn>
                                        <p:tgtEl>
                                          <p:spTgt spid="5"/>
                                        </p:tgtEl>
                                        <p:attrNameLst>
                                          <p:attrName>style.visibility</p:attrName>
                                        </p:attrNameLst>
                                      </p:cBhvr>
                                      <p:to>
                                        <p:strVal val="hidden"/>
                                      </p:to>
                                    </p:set>
                                  </p:childTnLst>
                                </p:cTn>
                              </p:par>
                              <p:par>
                                <p:cTn id="20" presetID="2" presetClass="exit" presetSubtype="2" fill="hold" nodeType="withEffect">
                                  <p:stCondLst>
                                    <p:cond delay="0"/>
                                  </p:stCondLst>
                                  <p:childTnLst>
                                    <p:anim calcmode="lin" valueType="num">
                                      <p:cBhvr additive="base">
                                        <p:cTn id="21" dur="500"/>
                                        <p:tgtEl>
                                          <p:spTgt spid="23554"/>
                                        </p:tgtEl>
                                        <p:attrNameLst>
                                          <p:attrName>ppt_x</p:attrName>
                                        </p:attrNameLst>
                                      </p:cBhvr>
                                      <p:tavLst>
                                        <p:tav tm="0">
                                          <p:val>
                                            <p:strVal val="ppt_x"/>
                                          </p:val>
                                        </p:tav>
                                        <p:tav tm="100000">
                                          <p:val>
                                            <p:strVal val="1+ppt_w/2"/>
                                          </p:val>
                                        </p:tav>
                                      </p:tavLst>
                                    </p:anim>
                                    <p:anim calcmode="lin" valueType="num">
                                      <p:cBhvr additive="base">
                                        <p:cTn id="22" dur="500"/>
                                        <p:tgtEl>
                                          <p:spTgt spid="23554"/>
                                        </p:tgtEl>
                                        <p:attrNameLst>
                                          <p:attrName>ppt_y</p:attrName>
                                        </p:attrNameLst>
                                      </p:cBhvr>
                                      <p:tavLst>
                                        <p:tav tm="0">
                                          <p:val>
                                            <p:strVal val="ppt_y"/>
                                          </p:val>
                                        </p:tav>
                                        <p:tav tm="100000">
                                          <p:val>
                                            <p:strVal val="ppt_y"/>
                                          </p:val>
                                        </p:tav>
                                      </p:tavLst>
                                    </p:anim>
                                    <p:set>
                                      <p:cBhvr>
                                        <p:cTn id="23" dur="1" fill="hold">
                                          <p:stCondLst>
                                            <p:cond delay="499"/>
                                          </p:stCondLst>
                                        </p:cTn>
                                        <p:tgtEl>
                                          <p:spTgt spid="235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1" name=""/>
        <p:cNvGrpSpPr/>
        <p:nvPr/>
      </p:nvGrpSpPr>
      <p:grpSpPr>
        <a:xfrm>
          <a:off x="0" y="0"/>
          <a:ext cx="0" cy="0"/>
          <a:chOff x="0" y="0"/>
          <a:chExt cx="0" cy="0"/>
        </a:xfrm>
      </p:grpSpPr>
      <p:pic>
        <p:nvPicPr>
          <p:cNvPr id="8195" name="Picture 3" descr="G:\Thirsty Crow (Story Writing)\thirsty_crow_by_tahajawaid-d4udfhd.jpg"/>
          <p:cNvPicPr>
            <a:picLocks noChangeAspect="1" noChangeArrowheads="1"/>
          </p:cNvPicPr>
          <p:nvPr/>
        </p:nvPicPr>
        <p:blipFill>
          <a:blip r:embed="rId2"/>
          <a:srcRect/>
          <a:stretch>
            <a:fillRect/>
          </a:stretch>
        </p:blipFill>
        <p:spPr bwMode="auto">
          <a:xfrm>
            <a:off x="457200" y="152400"/>
            <a:ext cx="5410200" cy="6531430"/>
          </a:xfrm>
          <a:prstGeom prst="rect">
            <a:avLst/>
          </a:prstGeom>
          <a:noFill/>
        </p:spPr>
      </p:pic>
      <p:sp>
        <p:nvSpPr>
          <p:cNvPr id="5" name="Down Arrow Callout 4"/>
          <p:cNvSpPr/>
          <p:nvPr/>
        </p:nvSpPr>
        <p:spPr>
          <a:xfrm rot="5400000">
            <a:off x="4305300" y="1866900"/>
            <a:ext cx="6248400" cy="2971800"/>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It looked down to see the level of water.</a:t>
            </a:r>
            <a:endParaRPr lang="en-US"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195"/>
                                        </p:tgtEl>
                                        <p:attrNameLst>
                                          <p:attrName>style.visibility</p:attrName>
                                        </p:attrNameLst>
                                      </p:cBhvr>
                                      <p:to>
                                        <p:strVal val="visible"/>
                                      </p:to>
                                    </p:set>
                                    <p:anim calcmode="lin" valueType="num">
                                      <p:cBhvr additive="base">
                                        <p:cTn id="12" dur="500" fill="hold"/>
                                        <p:tgtEl>
                                          <p:spTgt spid="8195"/>
                                        </p:tgtEl>
                                        <p:attrNameLst>
                                          <p:attrName>ppt_x</p:attrName>
                                        </p:attrNameLst>
                                      </p:cBhvr>
                                      <p:tavLst>
                                        <p:tav tm="0">
                                          <p:val>
                                            <p:strVal val="#ppt_x"/>
                                          </p:val>
                                        </p:tav>
                                        <p:tav tm="100000">
                                          <p:val>
                                            <p:strVal val="#ppt_x"/>
                                          </p:val>
                                        </p:tav>
                                      </p:tavLst>
                                    </p:anim>
                                    <p:anim calcmode="lin" valueType="num">
                                      <p:cBhvr additive="base">
                                        <p:cTn id="13"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2" fill="hold" nodeType="clickEffect">
                                  <p:stCondLst>
                                    <p:cond delay="0"/>
                                  </p:stCondLst>
                                  <p:childTnLst>
                                    <p:anim calcmode="lin" valueType="num">
                                      <p:cBhvr additive="base">
                                        <p:cTn id="17" dur="500"/>
                                        <p:tgtEl>
                                          <p:spTgt spid="8195"/>
                                        </p:tgtEl>
                                        <p:attrNameLst>
                                          <p:attrName>ppt_x</p:attrName>
                                        </p:attrNameLst>
                                      </p:cBhvr>
                                      <p:tavLst>
                                        <p:tav tm="0">
                                          <p:val>
                                            <p:strVal val="ppt_x"/>
                                          </p:val>
                                        </p:tav>
                                        <p:tav tm="100000">
                                          <p:val>
                                            <p:strVal val="1+ppt_w/2"/>
                                          </p:val>
                                        </p:tav>
                                      </p:tavLst>
                                    </p:anim>
                                    <p:anim calcmode="lin" valueType="num">
                                      <p:cBhvr additive="base">
                                        <p:cTn id="18" dur="500"/>
                                        <p:tgtEl>
                                          <p:spTgt spid="8195"/>
                                        </p:tgtEl>
                                        <p:attrNameLst>
                                          <p:attrName>ppt_y</p:attrName>
                                        </p:attrNameLst>
                                      </p:cBhvr>
                                      <p:tavLst>
                                        <p:tav tm="0">
                                          <p:val>
                                            <p:strVal val="ppt_y"/>
                                          </p:val>
                                        </p:tav>
                                        <p:tav tm="100000">
                                          <p:val>
                                            <p:strVal val="ppt_y"/>
                                          </p:val>
                                        </p:tav>
                                      </p:tavLst>
                                    </p:anim>
                                    <p:set>
                                      <p:cBhvr>
                                        <p:cTn id="19" dur="1" fill="hold">
                                          <p:stCondLst>
                                            <p:cond delay="499"/>
                                          </p:stCondLst>
                                        </p:cTn>
                                        <p:tgtEl>
                                          <p:spTgt spid="8195"/>
                                        </p:tgtEl>
                                        <p:attrNameLst>
                                          <p:attrName>style.visibility</p:attrName>
                                        </p:attrNameLst>
                                      </p:cBhvr>
                                      <p:to>
                                        <p:strVal val="hidden"/>
                                      </p:to>
                                    </p:set>
                                  </p:childTnLst>
                                </p:cTn>
                              </p:par>
                              <p:par>
                                <p:cTn id="20" presetID="2" presetClass="exit" presetSubtype="8" fill="hold" grpId="0" nodeType="withEffect">
                                  <p:stCondLst>
                                    <p:cond delay="0"/>
                                  </p:stCondLst>
                                  <p:childTnLst>
                                    <p:anim calcmode="lin" valueType="num">
                                      <p:cBhvr additive="base">
                                        <p:cTn id="21" dur="500"/>
                                        <p:tgtEl>
                                          <p:spTgt spid="5"/>
                                        </p:tgtEl>
                                        <p:attrNameLst>
                                          <p:attrName>ppt_x</p:attrName>
                                        </p:attrNameLst>
                                      </p:cBhvr>
                                      <p:tavLst>
                                        <p:tav tm="0">
                                          <p:val>
                                            <p:strVal val="ppt_x"/>
                                          </p:val>
                                        </p:tav>
                                        <p:tav tm="100000">
                                          <p:val>
                                            <p:strVal val="0-ppt_w/2"/>
                                          </p:val>
                                        </p:tav>
                                      </p:tavLst>
                                    </p:anim>
                                    <p:anim calcmode="lin" valueType="num">
                                      <p:cBhvr additive="base">
                                        <p:cTn id="22" dur="500"/>
                                        <p:tgtEl>
                                          <p:spTgt spid="5"/>
                                        </p:tgtEl>
                                        <p:attrNameLst>
                                          <p:attrName>ppt_y</p:attrName>
                                        </p:attrNameLst>
                                      </p:cBhvr>
                                      <p:tavLst>
                                        <p:tav tm="0">
                                          <p:val>
                                            <p:strVal val="ppt_y"/>
                                          </p:val>
                                        </p:tav>
                                        <p:tav tm="100000">
                                          <p:val>
                                            <p:strVal val="ppt_y"/>
                                          </p:val>
                                        </p:tav>
                                      </p:tavLst>
                                    </p:anim>
                                    <p:set>
                                      <p:cBhvr>
                                        <p:cTn id="2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Thirsty Crow (Story Writing)\Thirsty-Crow - Copy.jpg"/>
          <p:cNvPicPr>
            <a:picLocks noChangeAspect="1" noChangeArrowheads="1"/>
          </p:cNvPicPr>
          <p:nvPr/>
        </p:nvPicPr>
        <p:blipFill>
          <a:blip r:embed="rId2"/>
          <a:srcRect/>
          <a:stretch>
            <a:fillRect/>
          </a:stretch>
        </p:blipFill>
        <p:spPr bwMode="auto">
          <a:xfrm>
            <a:off x="152400" y="1371600"/>
            <a:ext cx="3886200" cy="5279366"/>
          </a:xfrm>
          <a:prstGeom prst="rect">
            <a:avLst/>
          </a:prstGeom>
          <a:noFill/>
        </p:spPr>
      </p:pic>
      <p:pic>
        <p:nvPicPr>
          <p:cNvPr id="12290" name="Picture 2" descr="G:\Thirsty Crow (Story Writing)\4820476115_df19b59655_z - Copy.jpg"/>
          <p:cNvPicPr>
            <a:picLocks noChangeAspect="1" noChangeArrowheads="1"/>
          </p:cNvPicPr>
          <p:nvPr/>
        </p:nvPicPr>
        <p:blipFill>
          <a:blip r:embed="rId3"/>
          <a:srcRect/>
          <a:stretch>
            <a:fillRect/>
          </a:stretch>
        </p:blipFill>
        <p:spPr bwMode="auto">
          <a:xfrm>
            <a:off x="4038600" y="1371600"/>
            <a:ext cx="4892675" cy="5257800"/>
          </a:xfrm>
          <a:prstGeom prst="rect">
            <a:avLst/>
          </a:prstGeom>
          <a:noFill/>
        </p:spPr>
      </p:pic>
      <p:sp>
        <p:nvSpPr>
          <p:cNvPr id="5" name="Down Arrow Callout 4"/>
          <p:cNvSpPr/>
          <p:nvPr/>
        </p:nvSpPr>
        <p:spPr>
          <a:xfrm>
            <a:off x="228600" y="228600"/>
            <a:ext cx="8610600" cy="1143000"/>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It found a little water at the bottom of the pitcher.</a:t>
            </a:r>
            <a:endParaRPr lang="en-US"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1"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9218"/>
                                        </p:tgtEl>
                                        <p:attrNameLst>
                                          <p:attrName>style.visibility</p:attrName>
                                        </p:attrNameLst>
                                      </p:cBhvr>
                                      <p:to>
                                        <p:strVal val="visible"/>
                                      </p:to>
                                    </p:set>
                                    <p:anim calcmode="lin" valueType="num">
                                      <p:cBhvr additive="base">
                                        <p:cTn id="17" dur="500" fill="hold"/>
                                        <p:tgtEl>
                                          <p:spTgt spid="9218"/>
                                        </p:tgtEl>
                                        <p:attrNameLst>
                                          <p:attrName>ppt_x</p:attrName>
                                        </p:attrNameLst>
                                      </p:cBhvr>
                                      <p:tavLst>
                                        <p:tav tm="0">
                                          <p:val>
                                            <p:strVal val="#ppt_x"/>
                                          </p:val>
                                        </p:tav>
                                        <p:tav tm="100000">
                                          <p:val>
                                            <p:strVal val="#ppt_x"/>
                                          </p:val>
                                        </p:tav>
                                      </p:tavLst>
                                    </p:anim>
                                    <p:anim calcmode="lin" valueType="num">
                                      <p:cBhvr additive="base">
                                        <p:cTn id="18" dur="500" fill="hold"/>
                                        <p:tgtEl>
                                          <p:spTgt spid="9218"/>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1" fill="hold" grpId="0" nodeType="clickEffect">
                                  <p:stCondLst>
                                    <p:cond delay="0"/>
                                  </p:stCondLst>
                                  <p:childTnLst>
                                    <p:anim calcmode="lin" valueType="num">
                                      <p:cBhvr additive="base">
                                        <p:cTn id="22" dur="500"/>
                                        <p:tgtEl>
                                          <p:spTgt spid="5"/>
                                        </p:tgtEl>
                                        <p:attrNameLst>
                                          <p:attrName>ppt_x</p:attrName>
                                        </p:attrNameLst>
                                      </p:cBhvr>
                                      <p:tavLst>
                                        <p:tav tm="0">
                                          <p:val>
                                            <p:strVal val="ppt_x"/>
                                          </p:val>
                                        </p:tav>
                                        <p:tav tm="100000">
                                          <p:val>
                                            <p:strVal val="ppt_x"/>
                                          </p:val>
                                        </p:tav>
                                      </p:tavLst>
                                    </p:anim>
                                    <p:anim calcmode="lin" valueType="num">
                                      <p:cBhvr additive="base">
                                        <p:cTn id="23" dur="500"/>
                                        <p:tgtEl>
                                          <p:spTgt spid="5"/>
                                        </p:tgtEl>
                                        <p:attrNameLst>
                                          <p:attrName>ppt_y</p:attrName>
                                        </p:attrNameLst>
                                      </p:cBhvr>
                                      <p:tavLst>
                                        <p:tav tm="0">
                                          <p:val>
                                            <p:strVal val="ppt_y"/>
                                          </p:val>
                                        </p:tav>
                                        <p:tav tm="100000">
                                          <p:val>
                                            <p:strVal val="0-ppt_h/2"/>
                                          </p:val>
                                        </p:tav>
                                      </p:tavLst>
                                    </p:anim>
                                    <p:set>
                                      <p:cBhvr>
                                        <p:cTn id="24" dur="1" fill="hold">
                                          <p:stCondLst>
                                            <p:cond delay="499"/>
                                          </p:stCondLst>
                                        </p:cTn>
                                        <p:tgtEl>
                                          <p:spTgt spid="5"/>
                                        </p:tgtEl>
                                        <p:attrNameLst>
                                          <p:attrName>style.visibility</p:attrName>
                                        </p:attrNameLst>
                                      </p:cBhvr>
                                      <p:to>
                                        <p:strVal val="hidden"/>
                                      </p:to>
                                    </p:set>
                                  </p:childTnLst>
                                </p:cTn>
                              </p:par>
                              <p:par>
                                <p:cTn id="25" presetID="2" presetClass="exit" presetSubtype="1" fill="hold" nodeType="withEffect">
                                  <p:stCondLst>
                                    <p:cond delay="0"/>
                                  </p:stCondLst>
                                  <p:childTnLst>
                                    <p:anim calcmode="lin" valueType="num">
                                      <p:cBhvr additive="base">
                                        <p:cTn id="26" dur="500"/>
                                        <p:tgtEl>
                                          <p:spTgt spid="12290"/>
                                        </p:tgtEl>
                                        <p:attrNameLst>
                                          <p:attrName>ppt_x</p:attrName>
                                        </p:attrNameLst>
                                      </p:cBhvr>
                                      <p:tavLst>
                                        <p:tav tm="0">
                                          <p:val>
                                            <p:strVal val="ppt_x"/>
                                          </p:val>
                                        </p:tav>
                                        <p:tav tm="100000">
                                          <p:val>
                                            <p:strVal val="ppt_x"/>
                                          </p:val>
                                        </p:tav>
                                      </p:tavLst>
                                    </p:anim>
                                    <p:anim calcmode="lin" valueType="num">
                                      <p:cBhvr additive="base">
                                        <p:cTn id="27" dur="500"/>
                                        <p:tgtEl>
                                          <p:spTgt spid="12290"/>
                                        </p:tgtEl>
                                        <p:attrNameLst>
                                          <p:attrName>ppt_y</p:attrName>
                                        </p:attrNameLst>
                                      </p:cBhvr>
                                      <p:tavLst>
                                        <p:tav tm="0">
                                          <p:val>
                                            <p:strVal val="ppt_y"/>
                                          </p:val>
                                        </p:tav>
                                        <p:tav tm="100000">
                                          <p:val>
                                            <p:strVal val="0-ppt_h/2"/>
                                          </p:val>
                                        </p:tav>
                                      </p:tavLst>
                                    </p:anim>
                                    <p:set>
                                      <p:cBhvr>
                                        <p:cTn id="28" dur="1" fill="hold">
                                          <p:stCondLst>
                                            <p:cond delay="499"/>
                                          </p:stCondLst>
                                        </p:cTn>
                                        <p:tgtEl>
                                          <p:spTgt spid="12290"/>
                                        </p:tgtEl>
                                        <p:attrNameLst>
                                          <p:attrName>style.visibility</p:attrName>
                                        </p:attrNameLst>
                                      </p:cBhvr>
                                      <p:to>
                                        <p:strVal val="hidden"/>
                                      </p:to>
                                    </p:set>
                                  </p:childTnLst>
                                </p:cTn>
                              </p:par>
                              <p:par>
                                <p:cTn id="29" presetID="2" presetClass="exit" presetSubtype="1" fill="hold" nodeType="withEffect">
                                  <p:stCondLst>
                                    <p:cond delay="0"/>
                                  </p:stCondLst>
                                  <p:childTnLst>
                                    <p:anim calcmode="lin" valueType="num">
                                      <p:cBhvr additive="base">
                                        <p:cTn id="30" dur="500"/>
                                        <p:tgtEl>
                                          <p:spTgt spid="9218"/>
                                        </p:tgtEl>
                                        <p:attrNameLst>
                                          <p:attrName>ppt_x</p:attrName>
                                        </p:attrNameLst>
                                      </p:cBhvr>
                                      <p:tavLst>
                                        <p:tav tm="0">
                                          <p:val>
                                            <p:strVal val="ppt_x"/>
                                          </p:val>
                                        </p:tav>
                                        <p:tav tm="100000">
                                          <p:val>
                                            <p:strVal val="ppt_x"/>
                                          </p:val>
                                        </p:tav>
                                      </p:tavLst>
                                    </p:anim>
                                    <p:anim calcmode="lin" valueType="num">
                                      <p:cBhvr additive="base">
                                        <p:cTn id="31" dur="500"/>
                                        <p:tgtEl>
                                          <p:spTgt spid="9218"/>
                                        </p:tgtEl>
                                        <p:attrNameLst>
                                          <p:attrName>ppt_y</p:attrName>
                                        </p:attrNameLst>
                                      </p:cBhvr>
                                      <p:tavLst>
                                        <p:tav tm="0">
                                          <p:val>
                                            <p:strVal val="ppt_y"/>
                                          </p:val>
                                        </p:tav>
                                        <p:tav tm="100000">
                                          <p:val>
                                            <p:strVal val="0-ppt_h/2"/>
                                          </p:val>
                                        </p:tav>
                                      </p:tavLst>
                                    </p:anim>
                                    <p:set>
                                      <p:cBhvr>
                                        <p:cTn id="32" dur="1" fill="hold">
                                          <p:stCondLst>
                                            <p:cond delay="499"/>
                                          </p:stCondLst>
                                        </p:cTn>
                                        <p:tgtEl>
                                          <p:spTgt spid="9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Thirsty Crow (Story Writing)\Thirsty-Crow - Copy.jpg"/>
          <p:cNvPicPr>
            <a:picLocks noChangeAspect="1" noChangeArrowheads="1"/>
          </p:cNvPicPr>
          <p:nvPr/>
        </p:nvPicPr>
        <p:blipFill>
          <a:blip r:embed="rId2"/>
          <a:srcRect/>
          <a:stretch>
            <a:fillRect/>
          </a:stretch>
        </p:blipFill>
        <p:spPr bwMode="auto">
          <a:xfrm>
            <a:off x="211906" y="1597033"/>
            <a:ext cx="4664893" cy="5032367"/>
          </a:xfrm>
          <a:prstGeom prst="rect">
            <a:avLst/>
          </a:prstGeom>
          <a:noFill/>
        </p:spPr>
      </p:pic>
      <p:pic>
        <p:nvPicPr>
          <p:cNvPr id="10243" name="Picture 3" descr="G:\Thirsty Crow (Story Writing)\thirsty-crow-kids-story-173479-3-s-307x512.jpg"/>
          <p:cNvPicPr>
            <a:picLocks noChangeAspect="1" noChangeArrowheads="1"/>
          </p:cNvPicPr>
          <p:nvPr/>
        </p:nvPicPr>
        <p:blipFill>
          <a:blip r:embed="rId3"/>
          <a:srcRect/>
          <a:stretch>
            <a:fillRect/>
          </a:stretch>
        </p:blipFill>
        <p:spPr bwMode="auto">
          <a:xfrm>
            <a:off x="4876800" y="1569470"/>
            <a:ext cx="4038600" cy="5005216"/>
          </a:xfrm>
          <a:prstGeom prst="rect">
            <a:avLst/>
          </a:prstGeom>
          <a:noFill/>
        </p:spPr>
      </p:pic>
      <p:sp>
        <p:nvSpPr>
          <p:cNvPr id="4" name="Down Arrow Callout 3"/>
          <p:cNvSpPr/>
          <p:nvPr/>
        </p:nvSpPr>
        <p:spPr>
          <a:xfrm>
            <a:off x="228600" y="228600"/>
            <a:ext cx="8610600" cy="1143000"/>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It tried heart and soul to drink the water by using it’s beak.</a:t>
            </a:r>
            <a:endParaRPr lang="en-US"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additive="base">
                                        <p:cTn id="12" dur="500" fill="hold"/>
                                        <p:tgtEl>
                                          <p:spTgt spid="10242"/>
                                        </p:tgtEl>
                                        <p:attrNameLst>
                                          <p:attrName>ppt_x</p:attrName>
                                        </p:attrNameLst>
                                      </p:cBhvr>
                                      <p:tavLst>
                                        <p:tav tm="0">
                                          <p:val>
                                            <p:strVal val="#ppt_x"/>
                                          </p:val>
                                        </p:tav>
                                        <p:tav tm="100000">
                                          <p:val>
                                            <p:strVal val="#ppt_x"/>
                                          </p:val>
                                        </p:tav>
                                      </p:tavLst>
                                    </p:anim>
                                    <p:anim calcmode="lin" valueType="num">
                                      <p:cBhvr additive="base">
                                        <p:cTn id="13" dur="500" fill="hold"/>
                                        <p:tgtEl>
                                          <p:spTgt spid="1024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0243"/>
                                        </p:tgtEl>
                                        <p:attrNameLst>
                                          <p:attrName>style.visibility</p:attrName>
                                        </p:attrNameLst>
                                      </p:cBhvr>
                                      <p:to>
                                        <p:strVal val="visible"/>
                                      </p:to>
                                    </p:set>
                                    <p:anim calcmode="lin" valueType="num">
                                      <p:cBhvr additive="base">
                                        <p:cTn id="17" dur="500" fill="hold"/>
                                        <p:tgtEl>
                                          <p:spTgt spid="10243"/>
                                        </p:tgtEl>
                                        <p:attrNameLst>
                                          <p:attrName>ppt_x</p:attrName>
                                        </p:attrNameLst>
                                      </p:cBhvr>
                                      <p:tavLst>
                                        <p:tav tm="0">
                                          <p:val>
                                            <p:strVal val="#ppt_x"/>
                                          </p:val>
                                        </p:tav>
                                        <p:tav tm="100000">
                                          <p:val>
                                            <p:strVal val="#ppt_x"/>
                                          </p:val>
                                        </p:tav>
                                      </p:tavLst>
                                    </p:anim>
                                    <p:anim calcmode="lin" valueType="num">
                                      <p:cBhvr additive="base">
                                        <p:cTn id="18" dur="500" fill="hold"/>
                                        <p:tgtEl>
                                          <p:spTgt spid="10243"/>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grpId="1" nodeType="clickEffect">
                                  <p:stCondLst>
                                    <p:cond delay="0"/>
                                  </p:stCondLst>
                                  <p:childTnLst>
                                    <p:animEffect transition="out" filter="box(in)">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4" presetClass="exit" presetSubtype="16" fill="hold" nodeType="withEffect">
                                  <p:stCondLst>
                                    <p:cond delay="0"/>
                                  </p:stCondLst>
                                  <p:childTnLst>
                                    <p:animEffect transition="out" filter="box(in)">
                                      <p:cBhvr>
                                        <p:cTn id="25" dur="500"/>
                                        <p:tgtEl>
                                          <p:spTgt spid="10242"/>
                                        </p:tgtEl>
                                      </p:cBhvr>
                                    </p:animEffect>
                                    <p:set>
                                      <p:cBhvr>
                                        <p:cTn id="26" dur="1" fill="hold">
                                          <p:stCondLst>
                                            <p:cond delay="499"/>
                                          </p:stCondLst>
                                        </p:cTn>
                                        <p:tgtEl>
                                          <p:spTgt spid="10242"/>
                                        </p:tgtEl>
                                        <p:attrNameLst>
                                          <p:attrName>style.visibility</p:attrName>
                                        </p:attrNameLst>
                                      </p:cBhvr>
                                      <p:to>
                                        <p:strVal val="hidden"/>
                                      </p:to>
                                    </p:set>
                                  </p:childTnLst>
                                </p:cTn>
                              </p:par>
                              <p:par>
                                <p:cTn id="27" presetID="4" presetClass="exit" presetSubtype="16" fill="hold" nodeType="withEffect">
                                  <p:stCondLst>
                                    <p:cond delay="0"/>
                                  </p:stCondLst>
                                  <p:childTnLst>
                                    <p:animEffect transition="out" filter="box(in)">
                                      <p:cBhvr>
                                        <p:cTn id="28" dur="500"/>
                                        <p:tgtEl>
                                          <p:spTgt spid="10243"/>
                                        </p:tgtEl>
                                      </p:cBhvr>
                                    </p:animEffect>
                                    <p:set>
                                      <p:cBhvr>
                                        <p:cTn id="29" dur="1" fill="hold">
                                          <p:stCondLst>
                                            <p:cond delay="499"/>
                                          </p:stCondLst>
                                        </p:cTn>
                                        <p:tgtEl>
                                          <p:spTgt spid="102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Thirsty Crow (Story Writing)\Thirsty Crow (6).jpg"/>
          <p:cNvPicPr>
            <a:picLocks noChangeAspect="1" noChangeArrowheads="1"/>
          </p:cNvPicPr>
          <p:nvPr/>
        </p:nvPicPr>
        <p:blipFill>
          <a:blip r:embed="rId2"/>
          <a:srcRect/>
          <a:stretch>
            <a:fillRect/>
          </a:stretch>
        </p:blipFill>
        <p:spPr bwMode="auto">
          <a:xfrm>
            <a:off x="4816475" y="2139950"/>
            <a:ext cx="4175125" cy="4551897"/>
          </a:xfrm>
          <a:prstGeom prst="rect">
            <a:avLst/>
          </a:prstGeom>
          <a:noFill/>
        </p:spPr>
      </p:pic>
      <p:pic>
        <p:nvPicPr>
          <p:cNvPr id="11268" name="Picture 4" descr="G:\Thirsty Crow (Story Writing)\4820476115_df19b59655_z.jpg"/>
          <p:cNvPicPr>
            <a:picLocks noChangeAspect="1" noChangeArrowheads="1"/>
          </p:cNvPicPr>
          <p:nvPr/>
        </p:nvPicPr>
        <p:blipFill>
          <a:blip r:embed="rId3"/>
          <a:srcRect/>
          <a:stretch>
            <a:fillRect/>
          </a:stretch>
        </p:blipFill>
        <p:spPr bwMode="auto">
          <a:xfrm>
            <a:off x="159270" y="2209800"/>
            <a:ext cx="4698480" cy="4495800"/>
          </a:xfrm>
          <a:prstGeom prst="rect">
            <a:avLst/>
          </a:prstGeom>
          <a:noFill/>
        </p:spPr>
      </p:pic>
      <p:sp>
        <p:nvSpPr>
          <p:cNvPr id="5" name="Down Arrow Callout 4"/>
          <p:cNvSpPr/>
          <p:nvPr/>
        </p:nvSpPr>
        <p:spPr>
          <a:xfrm>
            <a:off x="228600" y="304800"/>
            <a:ext cx="8610600" cy="1752600"/>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But could not drink water as it’s beak could not reach there. Then it tried to overturn the pitcher.</a:t>
            </a:r>
            <a:endParaRPr lang="en-US"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1268"/>
                                        </p:tgtEl>
                                        <p:attrNameLst>
                                          <p:attrName>style.visibility</p:attrName>
                                        </p:attrNameLst>
                                      </p:cBhvr>
                                      <p:to>
                                        <p:strVal val="visible"/>
                                      </p:to>
                                    </p:set>
                                    <p:animEffect transition="in" filter="checkerboard(across)">
                                      <p:cBhvr>
                                        <p:cTn id="11" dur="500"/>
                                        <p:tgtEl>
                                          <p:spTgt spid="11268"/>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1266"/>
                                        </p:tgtEl>
                                        <p:attrNameLst>
                                          <p:attrName>style.visibility</p:attrName>
                                        </p:attrNameLst>
                                      </p:cBhvr>
                                      <p:to>
                                        <p:strVal val="visible"/>
                                      </p:to>
                                    </p:set>
                                    <p:animEffect transition="in" filter="checkerboard(across)">
                                      <p:cBhvr>
                                        <p:cTn id="15" dur="500"/>
                                        <p:tgtEl>
                                          <p:spTgt spid="11266"/>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xit" presetSubtype="16" fill="hold" grpId="1" nodeType="clickEffect">
                                  <p:stCondLst>
                                    <p:cond delay="0"/>
                                  </p:stCondLst>
                                  <p:childTnLst>
                                    <p:animEffect transition="out" filter="diamond(in)">
                                      <p:cBhvr>
                                        <p:cTn id="19" dur="2000"/>
                                        <p:tgtEl>
                                          <p:spTgt spid="5"/>
                                        </p:tgtEl>
                                      </p:cBhvr>
                                    </p:animEffect>
                                    <p:set>
                                      <p:cBhvr>
                                        <p:cTn id="20" dur="1" fill="hold">
                                          <p:stCondLst>
                                            <p:cond delay="1999"/>
                                          </p:stCondLst>
                                        </p:cTn>
                                        <p:tgtEl>
                                          <p:spTgt spid="5"/>
                                        </p:tgtEl>
                                        <p:attrNameLst>
                                          <p:attrName>style.visibility</p:attrName>
                                        </p:attrNameLst>
                                      </p:cBhvr>
                                      <p:to>
                                        <p:strVal val="hidden"/>
                                      </p:to>
                                    </p:set>
                                  </p:childTnLst>
                                </p:cTn>
                              </p:par>
                              <p:par>
                                <p:cTn id="21" presetID="8" presetClass="exit" presetSubtype="16" fill="hold" nodeType="withEffect">
                                  <p:stCondLst>
                                    <p:cond delay="0"/>
                                  </p:stCondLst>
                                  <p:childTnLst>
                                    <p:animEffect transition="out" filter="diamond(in)">
                                      <p:cBhvr>
                                        <p:cTn id="22" dur="2000"/>
                                        <p:tgtEl>
                                          <p:spTgt spid="11266"/>
                                        </p:tgtEl>
                                      </p:cBhvr>
                                    </p:animEffect>
                                    <p:set>
                                      <p:cBhvr>
                                        <p:cTn id="23" dur="1" fill="hold">
                                          <p:stCondLst>
                                            <p:cond delay="1999"/>
                                          </p:stCondLst>
                                        </p:cTn>
                                        <p:tgtEl>
                                          <p:spTgt spid="11266"/>
                                        </p:tgtEl>
                                        <p:attrNameLst>
                                          <p:attrName>style.visibility</p:attrName>
                                        </p:attrNameLst>
                                      </p:cBhvr>
                                      <p:to>
                                        <p:strVal val="hidden"/>
                                      </p:to>
                                    </p:set>
                                  </p:childTnLst>
                                </p:cTn>
                              </p:par>
                              <p:par>
                                <p:cTn id="24" presetID="8" presetClass="exit" presetSubtype="16" fill="hold" nodeType="withEffect">
                                  <p:stCondLst>
                                    <p:cond delay="0"/>
                                  </p:stCondLst>
                                  <p:childTnLst>
                                    <p:animEffect transition="out" filter="diamond(in)">
                                      <p:cBhvr>
                                        <p:cTn id="25" dur="2000"/>
                                        <p:tgtEl>
                                          <p:spTgt spid="11268"/>
                                        </p:tgtEl>
                                      </p:cBhvr>
                                    </p:animEffect>
                                    <p:set>
                                      <p:cBhvr>
                                        <p:cTn id="26" dur="1" fill="hold">
                                          <p:stCondLst>
                                            <p:cond delay="1999"/>
                                          </p:stCondLst>
                                        </p:cTn>
                                        <p:tgtEl>
                                          <p:spTgt spid="112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G:\Thirsty Crow (Story Writing)\3831484.jpg"/>
          <p:cNvPicPr>
            <a:picLocks noChangeAspect="1" noChangeArrowheads="1"/>
          </p:cNvPicPr>
          <p:nvPr/>
        </p:nvPicPr>
        <p:blipFill>
          <a:blip r:embed="rId2"/>
          <a:srcRect/>
          <a:stretch>
            <a:fillRect/>
          </a:stretch>
        </p:blipFill>
        <p:spPr bwMode="auto">
          <a:xfrm>
            <a:off x="152400" y="152400"/>
            <a:ext cx="7315200" cy="6583680"/>
          </a:xfrm>
          <a:prstGeom prst="rect">
            <a:avLst/>
          </a:prstGeom>
          <a:noFill/>
        </p:spPr>
      </p:pic>
      <p:sp>
        <p:nvSpPr>
          <p:cNvPr id="5" name="Down Arrow Callout 4"/>
          <p:cNvSpPr/>
          <p:nvPr/>
        </p:nvSpPr>
        <p:spPr>
          <a:xfrm rot="5400000">
            <a:off x="5943600" y="2667000"/>
            <a:ext cx="4419600" cy="1371600"/>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It could not over turn it.</a:t>
            </a:r>
            <a:endParaRPr lang="en-US"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1000" fill="hold"/>
                                        <p:tgtEl>
                                          <p:spTgt spid="13316"/>
                                        </p:tgtEl>
                                        <p:attrNameLst>
                                          <p:attrName>ppt_x</p:attrName>
                                        </p:attrNameLst>
                                      </p:cBhvr>
                                      <p:tavLst>
                                        <p:tav tm="0">
                                          <p:val>
                                            <p:strVal val="#ppt_x"/>
                                          </p:val>
                                        </p:tav>
                                        <p:tav tm="100000">
                                          <p:val>
                                            <p:strVal val="#ppt_x"/>
                                          </p:val>
                                        </p:tav>
                                      </p:tavLst>
                                    </p:anim>
                                    <p:anim calcmode="lin" valueType="num">
                                      <p:cBhvr additive="base">
                                        <p:cTn id="8" dur="1000" fill="hold"/>
                                        <p:tgtEl>
                                          <p:spTgt spid="1331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7"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nodeType="clickEffect">
                                  <p:stCondLst>
                                    <p:cond delay="0"/>
                                  </p:stCondLst>
                                  <p:childTnLst>
                                    <p:animEffect transition="out" filter="box(in)">
                                      <p:cBhvr>
                                        <p:cTn id="17" dur="500"/>
                                        <p:tgtEl>
                                          <p:spTgt spid="13316"/>
                                        </p:tgtEl>
                                      </p:cBhvr>
                                    </p:animEffect>
                                    <p:set>
                                      <p:cBhvr>
                                        <p:cTn id="18" dur="1" fill="hold">
                                          <p:stCondLst>
                                            <p:cond delay="499"/>
                                          </p:stCondLst>
                                        </p:cTn>
                                        <p:tgtEl>
                                          <p:spTgt spid="13316"/>
                                        </p:tgtEl>
                                        <p:attrNameLst>
                                          <p:attrName>style.visibility</p:attrName>
                                        </p:attrNameLst>
                                      </p:cBhvr>
                                      <p:to>
                                        <p:strVal val="hidden"/>
                                      </p:to>
                                    </p:set>
                                  </p:childTnLst>
                                </p:cTn>
                              </p:par>
                              <p:par>
                                <p:cTn id="19" presetID="4" presetClass="exit" presetSubtype="16" fill="hold" grpId="1" nodeType="withEffect">
                                  <p:stCondLst>
                                    <p:cond delay="0"/>
                                  </p:stCondLst>
                                  <p:childTnLst>
                                    <p:animEffect transition="out" filter="box(in)">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Thirsty Crow (Story Writing)\7728646_f248.jpg"/>
          <p:cNvPicPr>
            <a:picLocks noChangeAspect="1" noChangeArrowheads="1"/>
          </p:cNvPicPr>
          <p:nvPr/>
        </p:nvPicPr>
        <p:blipFill>
          <a:blip r:embed="rId2"/>
          <a:srcRect/>
          <a:stretch>
            <a:fillRect/>
          </a:stretch>
        </p:blipFill>
        <p:spPr bwMode="auto">
          <a:xfrm>
            <a:off x="1600200" y="152400"/>
            <a:ext cx="7391400" cy="6586397"/>
          </a:xfrm>
          <a:prstGeom prst="rect">
            <a:avLst/>
          </a:prstGeom>
          <a:noFill/>
        </p:spPr>
      </p:pic>
      <p:sp>
        <p:nvSpPr>
          <p:cNvPr id="3" name="Down Arrow Callout 2"/>
          <p:cNvSpPr/>
          <p:nvPr/>
        </p:nvSpPr>
        <p:spPr>
          <a:xfrm rot="16200000">
            <a:off x="-1981200" y="2743200"/>
            <a:ext cx="5791200" cy="1371599"/>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It thought and thought but could not find a way out.</a:t>
            </a:r>
            <a:endParaRPr lang="en-US"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3" presetClass="exit" presetSubtype="10" fill="hold" grpId="1" nodeType="withEffect">
                                  <p:stCondLst>
                                    <p:cond delay="0"/>
                                  </p:stCondLst>
                                  <p:childTnLst>
                                    <p:animEffect transition="out" filter="blinds(horizontal)">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04800" y="2209800"/>
            <a:ext cx="5334000" cy="4038600"/>
          </a:xfrm>
          <a:ln cmpd="dbl">
            <a:solidFill>
              <a:schemeClr val="tx1"/>
            </a:solidFill>
          </a:ln>
        </p:spPr>
        <p:txBody>
          <a:bodyPr>
            <a:normAutofit/>
          </a:bodyPr>
          <a:lstStyle/>
          <a:p>
            <a:r>
              <a:rPr lang="en-US" sz="4000" dirty="0" err="1">
                <a:ln w="0"/>
                <a:solidFill>
                  <a:srgbClr val="FFC000"/>
                </a:solidFill>
                <a:effectLst>
                  <a:outerShdw blurRad="38100" dist="25400" dir="5400000" algn="ctr" rotWithShape="0">
                    <a:srgbClr val="6E747A">
                      <a:alpha val="43000"/>
                    </a:srgbClr>
                  </a:outerShdw>
                </a:effectLst>
              </a:rPr>
              <a:t>Mst</a:t>
            </a:r>
            <a:r>
              <a:rPr lang="en-US" sz="4000" dirty="0">
                <a:ln w="0"/>
                <a:solidFill>
                  <a:srgbClr val="FFC000"/>
                </a:solidFill>
                <a:effectLst>
                  <a:outerShdw blurRad="38100" dist="25400" dir="5400000" algn="ctr" rotWithShape="0">
                    <a:srgbClr val="6E747A">
                      <a:alpha val="43000"/>
                    </a:srgbClr>
                  </a:outerShdw>
                </a:effectLst>
              </a:rPr>
              <a:t>. </a:t>
            </a:r>
            <a:r>
              <a:rPr lang="en-US" sz="4000" dirty="0" err="1">
                <a:ln w="0"/>
                <a:solidFill>
                  <a:srgbClr val="FFC000"/>
                </a:solidFill>
                <a:effectLst>
                  <a:outerShdw blurRad="38100" dist="25400" dir="5400000" algn="ctr" rotWithShape="0">
                    <a:srgbClr val="6E747A">
                      <a:alpha val="43000"/>
                    </a:srgbClr>
                  </a:outerShdw>
                </a:effectLst>
              </a:rPr>
              <a:t>Sewli</a:t>
            </a:r>
            <a:r>
              <a:rPr lang="en-US" sz="4000" dirty="0">
                <a:ln w="0"/>
                <a:solidFill>
                  <a:srgbClr val="FFC000"/>
                </a:solidFill>
                <a:effectLst>
                  <a:outerShdw blurRad="38100" dist="25400" dir="5400000" algn="ctr" rotWithShape="0">
                    <a:srgbClr val="6E747A">
                      <a:alpha val="43000"/>
                    </a:srgbClr>
                  </a:outerShdw>
                </a:effectLst>
              </a:rPr>
              <a:t> </a:t>
            </a:r>
            <a:r>
              <a:rPr lang="en-US" sz="4000" dirty="0" err="1">
                <a:ln w="0"/>
                <a:solidFill>
                  <a:srgbClr val="FFC000"/>
                </a:solidFill>
                <a:effectLst>
                  <a:outerShdw blurRad="38100" dist="25400" dir="5400000" algn="ctr" rotWithShape="0">
                    <a:srgbClr val="6E747A">
                      <a:alpha val="43000"/>
                    </a:srgbClr>
                  </a:outerShdw>
                </a:effectLst>
              </a:rPr>
              <a:t>Khatun</a:t>
            </a:r>
            <a:r>
              <a:rPr lang="en-US" sz="4000" dirty="0">
                <a:ln w="0"/>
                <a:solidFill>
                  <a:srgbClr val="FFC000"/>
                </a:solidFill>
                <a:effectLst>
                  <a:outerShdw blurRad="38100" dist="25400" dir="5400000" algn="ctr" rotWithShape="0">
                    <a:srgbClr val="6E747A">
                      <a:alpha val="43000"/>
                    </a:srgbClr>
                  </a:outerShdw>
                </a:effectLst>
              </a:rPr>
              <a:t> </a:t>
            </a:r>
          </a:p>
          <a:p>
            <a:r>
              <a:rPr lang="en-US" sz="2800" dirty="0">
                <a:solidFill>
                  <a:srgbClr val="FFC000"/>
                </a:solidFill>
              </a:rPr>
              <a:t>Assistant Teacher (English)</a:t>
            </a:r>
          </a:p>
          <a:p>
            <a:r>
              <a:rPr lang="en-US" sz="2800" dirty="0" err="1">
                <a:solidFill>
                  <a:srgbClr val="FFC000"/>
                </a:solidFill>
              </a:rPr>
              <a:t>Bangala</a:t>
            </a:r>
            <a:r>
              <a:rPr lang="en-US" sz="2800" dirty="0">
                <a:solidFill>
                  <a:srgbClr val="FFC000"/>
                </a:solidFill>
              </a:rPr>
              <a:t> </a:t>
            </a:r>
            <a:r>
              <a:rPr lang="en-US" sz="2800" dirty="0" err="1">
                <a:solidFill>
                  <a:srgbClr val="FFC000"/>
                </a:solidFill>
              </a:rPr>
              <a:t>Kazi</a:t>
            </a:r>
            <a:r>
              <a:rPr lang="en-US" sz="2800" dirty="0">
                <a:solidFill>
                  <a:srgbClr val="FFC000"/>
                </a:solidFill>
              </a:rPr>
              <a:t> </a:t>
            </a:r>
            <a:r>
              <a:rPr lang="en-US" sz="2800" dirty="0" err="1">
                <a:solidFill>
                  <a:srgbClr val="FFC000"/>
                </a:solidFill>
              </a:rPr>
              <a:t>Sydhur</a:t>
            </a:r>
            <a:r>
              <a:rPr lang="en-US" sz="2800" dirty="0">
                <a:solidFill>
                  <a:srgbClr val="FFC000"/>
                </a:solidFill>
              </a:rPr>
              <a:t> Rahman </a:t>
            </a:r>
            <a:r>
              <a:rPr lang="en-US" sz="2800" dirty="0" err="1">
                <a:solidFill>
                  <a:srgbClr val="FFC000"/>
                </a:solidFill>
              </a:rPr>
              <a:t>Smrity</a:t>
            </a:r>
            <a:r>
              <a:rPr lang="en-US" sz="2800" dirty="0">
                <a:solidFill>
                  <a:srgbClr val="FFC000"/>
                </a:solidFill>
              </a:rPr>
              <a:t> High School </a:t>
            </a:r>
          </a:p>
          <a:p>
            <a:r>
              <a:rPr lang="en-US" sz="2800" dirty="0" err="1">
                <a:solidFill>
                  <a:srgbClr val="FFC000"/>
                </a:solidFill>
              </a:rPr>
              <a:t>Ullapara</a:t>
            </a:r>
            <a:r>
              <a:rPr lang="en-US" sz="2800" dirty="0">
                <a:solidFill>
                  <a:srgbClr val="FFC000"/>
                </a:solidFill>
              </a:rPr>
              <a:t>, </a:t>
            </a:r>
            <a:r>
              <a:rPr lang="en-US" sz="2800" dirty="0" err="1">
                <a:solidFill>
                  <a:srgbClr val="FFC000"/>
                </a:solidFill>
              </a:rPr>
              <a:t>Sirajgonj</a:t>
            </a:r>
            <a:r>
              <a:rPr lang="en-US" sz="2800" dirty="0">
                <a:solidFill>
                  <a:srgbClr val="FFC000"/>
                </a:solidFill>
              </a:rPr>
              <a:t> </a:t>
            </a:r>
          </a:p>
        </p:txBody>
      </p:sp>
      <p:sp>
        <p:nvSpPr>
          <p:cNvPr id="4" name="Rectangle 3"/>
          <p:cNvSpPr/>
          <p:nvPr/>
        </p:nvSpPr>
        <p:spPr>
          <a:xfrm>
            <a:off x="1143000" y="381000"/>
            <a:ext cx="6629400" cy="1219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latin typeface="Bernard MT Condensed" pitchFamily="18" charset="0"/>
              </a:rPr>
              <a:t>Teacher’s Identity</a:t>
            </a:r>
            <a:endParaRPr lang="en-US" sz="2800" dirty="0">
              <a:solidFill>
                <a:srgbClr val="FF0000"/>
              </a:solidFill>
              <a:latin typeface="Bernard MT Condensed" pitchFamily="18" charset="0"/>
            </a:endParaRPr>
          </a:p>
        </p:txBody>
      </p:sp>
      <p:sp>
        <p:nvSpPr>
          <p:cNvPr id="6" name="Oval 5">
            <a:extLst>
              <a:ext uri="{FF2B5EF4-FFF2-40B4-BE49-F238E27FC236}">
                <a16:creationId xmlns:a16="http://schemas.microsoft.com/office/drawing/2014/main" id="{FD4498E2-4326-65CF-AFFF-59A76DD16C1E}"/>
              </a:ext>
            </a:extLst>
          </p:cNvPr>
          <p:cNvSpPr/>
          <p:nvPr/>
        </p:nvSpPr>
        <p:spPr>
          <a:xfrm>
            <a:off x="5943600" y="2400300"/>
            <a:ext cx="3387558" cy="34550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6">
            <a:extLst>
              <a:ext uri="{FF2B5EF4-FFF2-40B4-BE49-F238E27FC236}">
                <a16:creationId xmlns:a16="http://schemas.microsoft.com/office/drawing/2014/main" id="{FF65BBE2-52FB-2C76-2056-FC64B6ED4B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9379" y="2361463"/>
            <a:ext cx="3556000" cy="3822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29848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heel(1)">
                                      <p:cBhvr>
                                        <p:cTn id="12" dur="500"/>
                                        <p:tgtEl>
                                          <p:spTgt spid="3">
                                            <p:bg/>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heckerboard(across)">
                                      <p:cBhvr>
                                        <p:cTn id="18" dur="500"/>
                                        <p:tgtEl>
                                          <p:spTgt spid="3">
                                            <p:txEl>
                                              <p:pRg st="0" end="0"/>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heckerboard(across)">
                                      <p:cBhvr>
                                        <p:cTn id="21" dur="500"/>
                                        <p:tgtEl>
                                          <p:spTgt spid="3">
                                            <p:txEl>
                                              <p:pRg st="2" end="2"/>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heckerboard(across)">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Callout 2"/>
          <p:cNvSpPr/>
          <p:nvPr/>
        </p:nvSpPr>
        <p:spPr>
          <a:xfrm rot="5400000">
            <a:off x="4838700" y="2247900"/>
            <a:ext cx="5562600" cy="2286000"/>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At last the crow decided to fly away loosing it hope.</a:t>
            </a:r>
            <a:endParaRPr lang="en-US" dirty="0">
              <a:solidFill>
                <a:schemeClr val="tx1"/>
              </a:solidFill>
              <a:latin typeface="Times New Roman" pitchFamily="18" charset="0"/>
              <a:cs typeface="Times New Roman" pitchFamily="18" charset="0"/>
            </a:endParaRPr>
          </a:p>
        </p:txBody>
      </p:sp>
      <p:pic>
        <p:nvPicPr>
          <p:cNvPr id="52225" name="Picture 1" descr="G:\Thirsty Crow (Story Writing)\44 copy.jpg"/>
          <p:cNvPicPr>
            <a:picLocks noChangeAspect="1" noChangeArrowheads="1"/>
          </p:cNvPicPr>
          <p:nvPr/>
        </p:nvPicPr>
        <p:blipFill>
          <a:blip r:embed="rId2"/>
          <a:srcRect/>
          <a:stretch>
            <a:fillRect/>
          </a:stretch>
        </p:blipFill>
        <p:spPr bwMode="auto">
          <a:xfrm>
            <a:off x="152400" y="152400"/>
            <a:ext cx="6116322" cy="65532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2225"/>
                                        </p:tgtEl>
                                        <p:attrNameLst>
                                          <p:attrName>style.visibility</p:attrName>
                                        </p:attrNameLst>
                                      </p:cBhvr>
                                      <p:to>
                                        <p:strVal val="visible"/>
                                      </p:to>
                                    </p:set>
                                    <p:anim calcmode="lin" valueType="num">
                                      <p:cBhvr additive="base">
                                        <p:cTn id="7" dur="500" fill="hold"/>
                                        <p:tgtEl>
                                          <p:spTgt spid="52225"/>
                                        </p:tgtEl>
                                        <p:attrNameLst>
                                          <p:attrName>ppt_x</p:attrName>
                                        </p:attrNameLst>
                                      </p:cBhvr>
                                      <p:tavLst>
                                        <p:tav tm="0">
                                          <p:val>
                                            <p:strVal val="0-#ppt_w/2"/>
                                          </p:val>
                                        </p:tav>
                                        <p:tav tm="100000">
                                          <p:val>
                                            <p:strVal val="#ppt_x"/>
                                          </p:val>
                                        </p:tav>
                                      </p:tavLst>
                                    </p:anim>
                                    <p:anim calcmode="lin" valueType="num">
                                      <p:cBhvr additive="base">
                                        <p:cTn id="8" dur="500" fill="hold"/>
                                        <p:tgtEl>
                                          <p:spTgt spid="522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3"/>
                                        </p:tgtEl>
                                        <p:attrNameLst>
                                          <p:attrName>ppt_x</p:attrName>
                                        </p:attrNameLst>
                                      </p:cBhvr>
                                      <p:tavLst>
                                        <p:tav tm="0">
                                          <p:val>
                                            <p:strVal val="ppt_x"/>
                                          </p:val>
                                        </p:tav>
                                        <p:tav tm="100000">
                                          <p:val>
                                            <p:strVal val="ppt_x"/>
                                          </p:val>
                                        </p:tav>
                                      </p:tavLst>
                                    </p:anim>
                                    <p:anim calcmode="lin" valueType="num">
                                      <p:cBhvr additive="base">
                                        <p:cTn id="18" dur="500"/>
                                        <p:tgtEl>
                                          <p:spTgt spid="3"/>
                                        </p:tgtEl>
                                        <p:attrNameLst>
                                          <p:attrName>ppt_y</p:attrName>
                                        </p:attrNameLst>
                                      </p:cBhvr>
                                      <p:tavLst>
                                        <p:tav tm="0">
                                          <p:val>
                                            <p:strVal val="ppt_y"/>
                                          </p:val>
                                        </p:tav>
                                        <p:tav tm="100000">
                                          <p:val>
                                            <p:strVal val="1+ppt_h/2"/>
                                          </p:val>
                                        </p:tav>
                                      </p:tavLst>
                                    </p:anim>
                                    <p:set>
                                      <p:cBhvr>
                                        <p:cTn id="19" dur="1" fill="hold">
                                          <p:stCondLst>
                                            <p:cond delay="499"/>
                                          </p:stCondLst>
                                        </p:cTn>
                                        <p:tgtEl>
                                          <p:spTgt spid="3"/>
                                        </p:tgtEl>
                                        <p:attrNameLst>
                                          <p:attrName>style.visibility</p:attrName>
                                        </p:attrNameLst>
                                      </p:cBhvr>
                                      <p:to>
                                        <p:strVal val="hidden"/>
                                      </p:to>
                                    </p:set>
                                  </p:childTnLst>
                                </p:cTn>
                              </p:par>
                              <p:par>
                                <p:cTn id="20" presetID="2" presetClass="exit" presetSubtype="4" fill="hold" nodeType="withEffect">
                                  <p:stCondLst>
                                    <p:cond delay="0"/>
                                  </p:stCondLst>
                                  <p:childTnLst>
                                    <p:anim calcmode="lin" valueType="num">
                                      <p:cBhvr additive="base">
                                        <p:cTn id="21" dur="500"/>
                                        <p:tgtEl>
                                          <p:spTgt spid="52225"/>
                                        </p:tgtEl>
                                        <p:attrNameLst>
                                          <p:attrName>ppt_x</p:attrName>
                                        </p:attrNameLst>
                                      </p:cBhvr>
                                      <p:tavLst>
                                        <p:tav tm="0">
                                          <p:val>
                                            <p:strVal val="ppt_x"/>
                                          </p:val>
                                        </p:tav>
                                        <p:tav tm="100000">
                                          <p:val>
                                            <p:strVal val="ppt_x"/>
                                          </p:val>
                                        </p:tav>
                                      </p:tavLst>
                                    </p:anim>
                                    <p:anim calcmode="lin" valueType="num">
                                      <p:cBhvr additive="base">
                                        <p:cTn id="22" dur="500"/>
                                        <p:tgtEl>
                                          <p:spTgt spid="52225"/>
                                        </p:tgtEl>
                                        <p:attrNameLst>
                                          <p:attrName>ppt_y</p:attrName>
                                        </p:attrNameLst>
                                      </p:cBhvr>
                                      <p:tavLst>
                                        <p:tav tm="0">
                                          <p:val>
                                            <p:strVal val="ppt_y"/>
                                          </p:val>
                                        </p:tav>
                                        <p:tav tm="100000">
                                          <p:val>
                                            <p:strVal val="1+ppt_h/2"/>
                                          </p:val>
                                        </p:tav>
                                      </p:tavLst>
                                    </p:anim>
                                    <p:set>
                                      <p:cBhvr>
                                        <p:cTn id="23" dur="1" fill="hold">
                                          <p:stCondLst>
                                            <p:cond delay="499"/>
                                          </p:stCondLst>
                                        </p:cTn>
                                        <p:tgtEl>
                                          <p:spTgt spid="522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Thirsty Crow (Story Writing)\Thirsty Crow (7).jpg"/>
          <p:cNvPicPr>
            <a:picLocks noChangeAspect="1" noChangeArrowheads="1"/>
          </p:cNvPicPr>
          <p:nvPr/>
        </p:nvPicPr>
        <p:blipFill>
          <a:blip r:embed="rId2"/>
          <a:srcRect/>
          <a:stretch>
            <a:fillRect/>
          </a:stretch>
        </p:blipFill>
        <p:spPr bwMode="auto">
          <a:xfrm>
            <a:off x="2209800" y="216310"/>
            <a:ext cx="6705600" cy="6489290"/>
          </a:xfrm>
          <a:prstGeom prst="rect">
            <a:avLst/>
          </a:prstGeom>
          <a:noFill/>
        </p:spPr>
      </p:pic>
      <p:sp>
        <p:nvSpPr>
          <p:cNvPr id="3" name="Down Arrow Callout 2"/>
          <p:cNvSpPr/>
          <p:nvPr/>
        </p:nvSpPr>
        <p:spPr>
          <a:xfrm rot="16200000">
            <a:off x="-1714499" y="2628901"/>
            <a:ext cx="5791200" cy="1600198"/>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At that time, it saw some stone near the pitcher.</a:t>
            </a:r>
            <a:endParaRPr lang="en-US"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additive="base">
                                        <p:cTn id="12" dur="500" fill="hold"/>
                                        <p:tgtEl>
                                          <p:spTgt spid="14338"/>
                                        </p:tgtEl>
                                        <p:attrNameLst>
                                          <p:attrName>ppt_x</p:attrName>
                                        </p:attrNameLst>
                                      </p:cBhvr>
                                      <p:tavLst>
                                        <p:tav tm="0">
                                          <p:val>
                                            <p:strVal val="1+#ppt_w/2"/>
                                          </p:val>
                                        </p:tav>
                                        <p:tav tm="100000">
                                          <p:val>
                                            <p:strVal val="#ppt_x"/>
                                          </p:val>
                                        </p:tav>
                                      </p:tavLst>
                                    </p:anim>
                                    <p:anim calcmode="lin" valueType="num">
                                      <p:cBhvr additive="base">
                                        <p:cTn id="13" dur="500" fill="hold"/>
                                        <p:tgtEl>
                                          <p:spTgt spid="1433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3" fill="hold" nodeType="clickEffect">
                                  <p:stCondLst>
                                    <p:cond delay="0"/>
                                  </p:stCondLst>
                                  <p:childTnLst>
                                    <p:anim calcmode="lin" valueType="num">
                                      <p:cBhvr additive="base">
                                        <p:cTn id="17" dur="500"/>
                                        <p:tgtEl>
                                          <p:spTgt spid="14338"/>
                                        </p:tgtEl>
                                        <p:attrNameLst>
                                          <p:attrName>ppt_x</p:attrName>
                                        </p:attrNameLst>
                                      </p:cBhvr>
                                      <p:tavLst>
                                        <p:tav tm="0">
                                          <p:val>
                                            <p:strVal val="ppt_x"/>
                                          </p:val>
                                        </p:tav>
                                        <p:tav tm="100000">
                                          <p:val>
                                            <p:strVal val="1+ppt_w/2"/>
                                          </p:val>
                                        </p:tav>
                                      </p:tavLst>
                                    </p:anim>
                                    <p:anim calcmode="lin" valueType="num">
                                      <p:cBhvr additive="base">
                                        <p:cTn id="18" dur="500"/>
                                        <p:tgtEl>
                                          <p:spTgt spid="14338"/>
                                        </p:tgtEl>
                                        <p:attrNameLst>
                                          <p:attrName>ppt_y</p:attrName>
                                        </p:attrNameLst>
                                      </p:cBhvr>
                                      <p:tavLst>
                                        <p:tav tm="0">
                                          <p:val>
                                            <p:strVal val="ppt_y"/>
                                          </p:val>
                                        </p:tav>
                                        <p:tav tm="100000">
                                          <p:val>
                                            <p:strVal val="0-ppt_h/2"/>
                                          </p:val>
                                        </p:tav>
                                      </p:tavLst>
                                    </p:anim>
                                    <p:set>
                                      <p:cBhvr>
                                        <p:cTn id="19" dur="1" fill="hold">
                                          <p:stCondLst>
                                            <p:cond delay="499"/>
                                          </p:stCondLst>
                                        </p:cTn>
                                        <p:tgtEl>
                                          <p:spTgt spid="14338"/>
                                        </p:tgtEl>
                                        <p:attrNameLst>
                                          <p:attrName>style.visibility</p:attrName>
                                        </p:attrNameLst>
                                      </p:cBhvr>
                                      <p:to>
                                        <p:strVal val="hidden"/>
                                      </p:to>
                                    </p:set>
                                  </p:childTnLst>
                                </p:cTn>
                              </p:par>
                              <p:par>
                                <p:cTn id="20" presetID="2" presetClass="exit" presetSubtype="3" fill="hold" grpId="1" nodeType="withEffect">
                                  <p:stCondLst>
                                    <p:cond delay="0"/>
                                  </p:stCondLst>
                                  <p:childTnLst>
                                    <p:anim calcmode="lin" valueType="num">
                                      <p:cBhvr additive="base">
                                        <p:cTn id="21" dur="500"/>
                                        <p:tgtEl>
                                          <p:spTgt spid="3"/>
                                        </p:tgtEl>
                                        <p:attrNameLst>
                                          <p:attrName>ppt_x</p:attrName>
                                        </p:attrNameLst>
                                      </p:cBhvr>
                                      <p:tavLst>
                                        <p:tav tm="0">
                                          <p:val>
                                            <p:strVal val="ppt_x"/>
                                          </p:val>
                                        </p:tav>
                                        <p:tav tm="100000">
                                          <p:val>
                                            <p:strVal val="1+ppt_w/2"/>
                                          </p:val>
                                        </p:tav>
                                      </p:tavLst>
                                    </p:anim>
                                    <p:anim calcmode="lin" valueType="num">
                                      <p:cBhvr additive="base">
                                        <p:cTn id="22" dur="500"/>
                                        <p:tgtEl>
                                          <p:spTgt spid="3"/>
                                        </p:tgtEl>
                                        <p:attrNameLst>
                                          <p:attrName>ppt_y</p:attrName>
                                        </p:attrNameLst>
                                      </p:cBhvr>
                                      <p:tavLst>
                                        <p:tav tm="0">
                                          <p:val>
                                            <p:strVal val="ppt_y"/>
                                          </p:val>
                                        </p:tav>
                                        <p:tav tm="100000">
                                          <p:val>
                                            <p:strVal val="0-ppt_h/2"/>
                                          </p:val>
                                        </p:tav>
                                      </p:tavLst>
                                    </p:anim>
                                    <p:set>
                                      <p:cBhvr>
                                        <p:cTn id="2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Thirsty Crow (Story Writing)\7728646_f248.jpg"/>
          <p:cNvPicPr>
            <a:picLocks noChangeAspect="1" noChangeArrowheads="1"/>
          </p:cNvPicPr>
          <p:nvPr/>
        </p:nvPicPr>
        <p:blipFill>
          <a:blip r:embed="rId2"/>
          <a:srcRect/>
          <a:stretch>
            <a:fillRect/>
          </a:stretch>
        </p:blipFill>
        <p:spPr bwMode="auto">
          <a:xfrm>
            <a:off x="152400" y="1447800"/>
            <a:ext cx="8839200" cy="5229860"/>
          </a:xfrm>
          <a:prstGeom prst="rect">
            <a:avLst/>
          </a:prstGeom>
          <a:noFill/>
        </p:spPr>
      </p:pic>
      <p:sp>
        <p:nvSpPr>
          <p:cNvPr id="7" name="Down Arrow Callout 6"/>
          <p:cNvSpPr/>
          <p:nvPr/>
        </p:nvSpPr>
        <p:spPr>
          <a:xfrm>
            <a:off x="228600" y="304800"/>
            <a:ext cx="8610600" cy="1066800"/>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It thought sometime and made a plan. It flew near stones.</a:t>
            </a:r>
            <a:endParaRPr lang="en-US"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nvGraphicFramePr>
        <p:xfrm>
          <a:off x="1929246" y="228600"/>
          <a:ext cx="6909954" cy="6400800"/>
        </p:xfrm>
        <a:graphic>
          <a:graphicData uri="http://schemas.openxmlformats.org/presentationml/2006/ole">
            <mc:AlternateContent xmlns:mc="http://schemas.openxmlformats.org/markup-compatibility/2006">
              <mc:Choice xmlns:v="urn:schemas-microsoft-com:vml" Requires="v">
                <p:oleObj spid="_x0000_s2049" name="Image" r:id="rId3" imgW="2819048" imgH="2819048" progId="Photoshop.Image.7">
                  <p:embed/>
                </p:oleObj>
              </mc:Choice>
              <mc:Fallback>
                <p:oleObj name="Image" r:id="rId3" imgW="2819048" imgH="2819048" progId="Photoshop.Image.7">
                  <p:embed/>
                  <p:pic>
                    <p:nvPicPr>
                      <p:cNvPr id="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9246" y="228600"/>
                        <a:ext cx="6909954"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Down Arrow Callout 3"/>
          <p:cNvSpPr/>
          <p:nvPr/>
        </p:nvSpPr>
        <p:spPr>
          <a:xfrm rot="16200000">
            <a:off x="-2095500" y="2628900"/>
            <a:ext cx="6248400" cy="1600200"/>
          </a:xfrm>
          <a:prstGeom prst="downArrowCallout">
            <a:avLst>
              <a:gd name="adj1" fmla="val 28517"/>
              <a:gd name="adj2" fmla="val 25000"/>
              <a:gd name="adj3" fmla="val 25000"/>
              <a:gd name="adj4" fmla="val 64977"/>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It took one stone and flew to the pitcher. Then it dropped the stone into the pitcher.</a:t>
            </a:r>
            <a:endParaRPr lang="en-US"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childTnLst>
                                    <p:anim calcmode="lin" valueType="num">
                                      <p:cBhvr additive="base">
                                        <p:cTn id="15" dur="500"/>
                                        <p:tgtEl>
                                          <p:spTgt spid="4"/>
                                        </p:tgtEl>
                                        <p:attrNameLst>
                                          <p:attrName>ppt_x</p:attrName>
                                        </p:attrNameLst>
                                      </p:cBhvr>
                                      <p:tavLst>
                                        <p:tav tm="0">
                                          <p:val>
                                            <p:strVal val="ppt_x"/>
                                          </p:val>
                                        </p:tav>
                                        <p:tav tm="100000">
                                          <p:val>
                                            <p:strVal val="ppt_x"/>
                                          </p:val>
                                        </p:tav>
                                      </p:tavLst>
                                    </p:anim>
                                    <p:anim calcmode="lin" valueType="num">
                                      <p:cBhvr additive="base">
                                        <p:cTn id="16" dur="500"/>
                                        <p:tgtEl>
                                          <p:spTgt spid="4"/>
                                        </p:tgtEl>
                                        <p:attrNameLst>
                                          <p:attrName>ppt_y</p:attrName>
                                        </p:attrNameLst>
                                      </p:cBhvr>
                                      <p:tavLst>
                                        <p:tav tm="0">
                                          <p:val>
                                            <p:strVal val="ppt_y"/>
                                          </p:val>
                                        </p:tav>
                                        <p:tav tm="100000">
                                          <p:val>
                                            <p:strVal val="1+ppt_h/2"/>
                                          </p:val>
                                        </p:tav>
                                      </p:tavLst>
                                    </p:anim>
                                    <p:set>
                                      <p:cBhvr>
                                        <p:cTn id="17" dur="1" fill="hold">
                                          <p:stCondLst>
                                            <p:cond delay="499"/>
                                          </p:stCondLst>
                                        </p:cTn>
                                        <p:tgtEl>
                                          <p:spTgt spid="4"/>
                                        </p:tgtEl>
                                        <p:attrNameLst>
                                          <p:attrName>style.visibility</p:attrName>
                                        </p:attrNameLst>
                                      </p:cBhvr>
                                      <p:to>
                                        <p:strVal val="hidden"/>
                                      </p:to>
                                    </p:set>
                                  </p:childTnLst>
                                </p:cTn>
                              </p:par>
                              <p:par>
                                <p:cTn id="18" presetID="2" presetClass="exit" presetSubtype="4" fill="hold" nodeType="withEffect">
                                  <p:stCondLst>
                                    <p:cond delay="0"/>
                                  </p:stCondLst>
                                  <p:childTnLst>
                                    <p:anim calcmode="lin" valueType="num">
                                      <p:cBhvr additive="base">
                                        <p:cTn id="19" dur="500"/>
                                        <p:tgtEl>
                                          <p:spTgt spid="2"/>
                                        </p:tgtEl>
                                        <p:attrNameLst>
                                          <p:attrName>ppt_x</p:attrName>
                                        </p:attrNameLst>
                                      </p:cBhvr>
                                      <p:tavLst>
                                        <p:tav tm="0">
                                          <p:val>
                                            <p:strVal val="ppt_x"/>
                                          </p:val>
                                        </p:tav>
                                        <p:tav tm="100000">
                                          <p:val>
                                            <p:strVal val="ppt_x"/>
                                          </p:val>
                                        </p:tav>
                                      </p:tavLst>
                                    </p:anim>
                                    <p:anim calcmode="lin" valueType="num">
                                      <p:cBhvr additive="base">
                                        <p:cTn id="20" dur="500"/>
                                        <p:tgtEl>
                                          <p:spTgt spid="2"/>
                                        </p:tgtEl>
                                        <p:attrNameLst>
                                          <p:attrName>ppt_y</p:attrName>
                                        </p:attrNameLst>
                                      </p:cBhvr>
                                      <p:tavLst>
                                        <p:tav tm="0">
                                          <p:val>
                                            <p:strVal val="ppt_y"/>
                                          </p:val>
                                        </p:tav>
                                        <p:tav tm="100000">
                                          <p:val>
                                            <p:strVal val="1+ppt_h/2"/>
                                          </p:val>
                                        </p:tav>
                                      </p:tavLst>
                                    </p:anim>
                                    <p:set>
                                      <p:cBhvr>
                                        <p:cTn id="2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G:\Thirsty Crow (Story Writing)\Thirsty Crow (8).jpg"/>
          <p:cNvPicPr>
            <a:picLocks noChangeAspect="1" noChangeArrowheads="1"/>
          </p:cNvPicPr>
          <p:nvPr/>
        </p:nvPicPr>
        <p:blipFill>
          <a:blip r:embed="rId2"/>
          <a:srcRect/>
          <a:stretch>
            <a:fillRect/>
          </a:stretch>
        </p:blipFill>
        <p:spPr bwMode="auto">
          <a:xfrm>
            <a:off x="228600" y="2152650"/>
            <a:ext cx="3886200" cy="4527790"/>
          </a:xfrm>
          <a:prstGeom prst="rect">
            <a:avLst/>
          </a:prstGeom>
          <a:noFill/>
        </p:spPr>
      </p:pic>
      <p:pic>
        <p:nvPicPr>
          <p:cNvPr id="17411" name="Picture 3" descr="G:\Thirsty Crow (Story Writing)\Thirsty_Crow_by_rithwick.jpg"/>
          <p:cNvPicPr>
            <a:picLocks noChangeAspect="1" noChangeArrowheads="1"/>
          </p:cNvPicPr>
          <p:nvPr/>
        </p:nvPicPr>
        <p:blipFill>
          <a:blip r:embed="rId3"/>
          <a:srcRect/>
          <a:stretch>
            <a:fillRect/>
          </a:stretch>
        </p:blipFill>
        <p:spPr bwMode="auto">
          <a:xfrm>
            <a:off x="4124325" y="205099"/>
            <a:ext cx="4791075" cy="6447802"/>
          </a:xfrm>
          <a:prstGeom prst="rect">
            <a:avLst/>
          </a:prstGeom>
          <a:noFill/>
        </p:spPr>
      </p:pic>
      <p:sp>
        <p:nvSpPr>
          <p:cNvPr id="4" name="Down Arrow Callout 3"/>
          <p:cNvSpPr/>
          <p:nvPr/>
        </p:nvSpPr>
        <p:spPr>
          <a:xfrm>
            <a:off x="228600" y="304800"/>
            <a:ext cx="3733800" cy="1905000"/>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The crow dropped stones one after one into it.</a:t>
            </a:r>
            <a:endParaRPr lang="en-US"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1000"/>
                                        <p:tgtEl>
                                          <p:spTgt spid="4"/>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17410"/>
                                        </p:tgtEl>
                                        <p:attrNameLst>
                                          <p:attrName>style.visibility</p:attrName>
                                        </p:attrNameLst>
                                      </p:cBhvr>
                                      <p:to>
                                        <p:strVal val="visible"/>
                                      </p:to>
                                    </p:set>
                                    <p:animEffect transition="in" filter="wedge">
                                      <p:cBhvr>
                                        <p:cTn id="11" dur="1000"/>
                                        <p:tgtEl>
                                          <p:spTgt spid="17410"/>
                                        </p:tgtEl>
                                      </p:cBhvr>
                                    </p:animEffect>
                                  </p:childTnLst>
                                </p:cTn>
                              </p:par>
                            </p:childTnLst>
                          </p:cTn>
                        </p:par>
                        <p:par>
                          <p:cTn id="12" fill="hold">
                            <p:stCondLst>
                              <p:cond delay="2000"/>
                            </p:stCondLst>
                            <p:childTnLst>
                              <p:par>
                                <p:cTn id="13" presetID="20" presetClass="entr" presetSubtype="0" fill="hold" nodeType="afterEffect">
                                  <p:stCondLst>
                                    <p:cond delay="0"/>
                                  </p:stCondLst>
                                  <p:childTnLst>
                                    <p:set>
                                      <p:cBhvr>
                                        <p:cTn id="14" dur="1" fill="hold">
                                          <p:stCondLst>
                                            <p:cond delay="0"/>
                                          </p:stCondLst>
                                        </p:cTn>
                                        <p:tgtEl>
                                          <p:spTgt spid="17411"/>
                                        </p:tgtEl>
                                        <p:attrNameLst>
                                          <p:attrName>style.visibility</p:attrName>
                                        </p:attrNameLst>
                                      </p:cBhvr>
                                      <p:to>
                                        <p:strVal val="visible"/>
                                      </p:to>
                                    </p:set>
                                    <p:animEffect transition="in" filter="wedge">
                                      <p:cBhvr>
                                        <p:cTn id="15" dur="1000"/>
                                        <p:tgtEl>
                                          <p:spTgt spid="1741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xit" presetSubtype="4" fill="hold" nodeType="clickEffect">
                                  <p:stCondLst>
                                    <p:cond delay="0"/>
                                  </p:stCondLst>
                                  <p:childTnLst>
                                    <p:animEffect transition="out" filter="wheel(4)">
                                      <p:cBhvr>
                                        <p:cTn id="19" dur="2000"/>
                                        <p:tgtEl>
                                          <p:spTgt spid="17411"/>
                                        </p:tgtEl>
                                      </p:cBhvr>
                                    </p:animEffect>
                                    <p:set>
                                      <p:cBhvr>
                                        <p:cTn id="20" dur="1" fill="hold">
                                          <p:stCondLst>
                                            <p:cond delay="1999"/>
                                          </p:stCondLst>
                                        </p:cTn>
                                        <p:tgtEl>
                                          <p:spTgt spid="17411"/>
                                        </p:tgtEl>
                                        <p:attrNameLst>
                                          <p:attrName>style.visibility</p:attrName>
                                        </p:attrNameLst>
                                      </p:cBhvr>
                                      <p:to>
                                        <p:strVal val="hidden"/>
                                      </p:to>
                                    </p:set>
                                  </p:childTnLst>
                                </p:cTn>
                              </p:par>
                              <p:par>
                                <p:cTn id="21" presetID="21" presetClass="exit" presetSubtype="4" fill="hold" nodeType="withEffect">
                                  <p:stCondLst>
                                    <p:cond delay="0"/>
                                  </p:stCondLst>
                                  <p:childTnLst>
                                    <p:animEffect transition="out" filter="wheel(4)">
                                      <p:cBhvr>
                                        <p:cTn id="22" dur="2000"/>
                                        <p:tgtEl>
                                          <p:spTgt spid="17410"/>
                                        </p:tgtEl>
                                      </p:cBhvr>
                                    </p:animEffect>
                                    <p:set>
                                      <p:cBhvr>
                                        <p:cTn id="23" dur="1" fill="hold">
                                          <p:stCondLst>
                                            <p:cond delay="1999"/>
                                          </p:stCondLst>
                                        </p:cTn>
                                        <p:tgtEl>
                                          <p:spTgt spid="17410"/>
                                        </p:tgtEl>
                                        <p:attrNameLst>
                                          <p:attrName>style.visibility</p:attrName>
                                        </p:attrNameLst>
                                      </p:cBhvr>
                                      <p:to>
                                        <p:strVal val="hidden"/>
                                      </p:to>
                                    </p:set>
                                  </p:childTnLst>
                                </p:cTn>
                              </p:par>
                              <p:par>
                                <p:cTn id="24" presetID="21" presetClass="exit" presetSubtype="4" fill="hold" grpId="1" nodeType="withEffect">
                                  <p:stCondLst>
                                    <p:cond delay="0"/>
                                  </p:stCondLst>
                                  <p:childTnLst>
                                    <p:animEffect transition="out" filter="wheel(4)">
                                      <p:cBhvr>
                                        <p:cTn id="25" dur="2000"/>
                                        <p:tgtEl>
                                          <p:spTgt spid="4"/>
                                        </p:tgtEl>
                                      </p:cBhvr>
                                    </p:animEffect>
                                    <p:set>
                                      <p:cBhvr>
                                        <p:cTn id="26"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rot="16200000">
            <a:off x="-1752600" y="2362200"/>
            <a:ext cx="6248400" cy="2133600"/>
          </a:xfrm>
          <a:prstGeom prst="downArrowCallout">
            <a:avLst>
              <a:gd name="adj1" fmla="val 28517"/>
              <a:gd name="adj2" fmla="val 25000"/>
              <a:gd name="adj3" fmla="val 25000"/>
              <a:gd name="adj4" fmla="val 64977"/>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The crow continued its work in hot weather until the water level rose up.</a:t>
            </a:r>
            <a:endParaRPr lang="en-US" dirty="0">
              <a:solidFill>
                <a:schemeClr val="tx1"/>
              </a:solidFill>
              <a:latin typeface="Times New Roman" pitchFamily="18" charset="0"/>
              <a:cs typeface="Times New Roman" pitchFamily="18" charset="0"/>
            </a:endParaRPr>
          </a:p>
        </p:txBody>
      </p:sp>
      <p:pic>
        <p:nvPicPr>
          <p:cNvPr id="60418" name="Picture 2" descr="G:\Thirsty Crow (Story Writing)\18.jpg"/>
          <p:cNvPicPr>
            <a:picLocks noChangeAspect="1" noChangeArrowheads="1"/>
          </p:cNvPicPr>
          <p:nvPr/>
        </p:nvPicPr>
        <p:blipFill>
          <a:blip r:embed="rId2"/>
          <a:srcRect/>
          <a:stretch>
            <a:fillRect/>
          </a:stretch>
        </p:blipFill>
        <p:spPr bwMode="auto">
          <a:xfrm>
            <a:off x="2926764" y="152400"/>
            <a:ext cx="5988636" cy="653187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60418"/>
                                        </p:tgtEl>
                                        <p:attrNameLst>
                                          <p:attrName>style.visibility</p:attrName>
                                        </p:attrNameLst>
                                      </p:cBhvr>
                                      <p:to>
                                        <p:strVal val="visible"/>
                                      </p:to>
                                    </p:set>
                                    <p:anim calcmode="lin" valueType="num">
                                      <p:cBhvr>
                                        <p:cTn id="14" dur="500" fill="hold"/>
                                        <p:tgtEl>
                                          <p:spTgt spid="60418"/>
                                        </p:tgtEl>
                                        <p:attrNameLst>
                                          <p:attrName>ppt_w</p:attrName>
                                        </p:attrNameLst>
                                      </p:cBhvr>
                                      <p:tavLst>
                                        <p:tav tm="0">
                                          <p:val>
                                            <p:fltVal val="0"/>
                                          </p:val>
                                        </p:tav>
                                        <p:tav tm="100000">
                                          <p:val>
                                            <p:strVal val="#ppt_w"/>
                                          </p:val>
                                        </p:tav>
                                      </p:tavLst>
                                    </p:anim>
                                    <p:anim calcmode="lin" valueType="num">
                                      <p:cBhvr>
                                        <p:cTn id="15" dur="500" fill="hold"/>
                                        <p:tgtEl>
                                          <p:spTgt spid="60418"/>
                                        </p:tgtEl>
                                        <p:attrNameLst>
                                          <p:attrName>ppt_h</p:attrName>
                                        </p:attrNameLst>
                                      </p:cBhvr>
                                      <p:tavLst>
                                        <p:tav tm="0">
                                          <p:val>
                                            <p:fltVal val="0"/>
                                          </p:val>
                                        </p:tav>
                                        <p:tav tm="100000">
                                          <p:val>
                                            <p:strVal val="#ppt_h"/>
                                          </p:val>
                                        </p:tav>
                                      </p:tavLst>
                                    </p:anim>
                                    <p:anim calcmode="lin" valueType="num">
                                      <p:cBhvr>
                                        <p:cTn id="16" dur="500" fill="hold"/>
                                        <p:tgtEl>
                                          <p:spTgt spid="60418"/>
                                        </p:tgtEl>
                                        <p:attrNameLst>
                                          <p:attrName>style.rotation</p:attrName>
                                        </p:attrNameLst>
                                      </p:cBhvr>
                                      <p:tavLst>
                                        <p:tav tm="0">
                                          <p:val>
                                            <p:fltVal val="360"/>
                                          </p:val>
                                        </p:tav>
                                        <p:tav tm="100000">
                                          <p:val>
                                            <p:fltVal val="0"/>
                                          </p:val>
                                        </p:tav>
                                      </p:tavLst>
                                    </p:anim>
                                    <p:animEffect transition="in" filter="fade">
                                      <p:cBhvr>
                                        <p:cTn id="17" dur="500"/>
                                        <p:tgtEl>
                                          <p:spTgt spid="6041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4" presetClass="exit" presetSubtype="16" fill="hold" nodeType="withEffect">
                                  <p:stCondLst>
                                    <p:cond delay="0"/>
                                  </p:stCondLst>
                                  <p:childTnLst>
                                    <p:animEffect transition="out" filter="box(in)">
                                      <p:cBhvr>
                                        <p:cTn id="24" dur="500"/>
                                        <p:tgtEl>
                                          <p:spTgt spid="60418"/>
                                        </p:tgtEl>
                                      </p:cBhvr>
                                    </p:animEffect>
                                    <p:set>
                                      <p:cBhvr>
                                        <p:cTn id="25" dur="1" fill="hold">
                                          <p:stCondLst>
                                            <p:cond delay="499"/>
                                          </p:stCondLst>
                                        </p:cTn>
                                        <p:tgtEl>
                                          <p:spTgt spid="604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G:\Thirsty Crow (Story Writing)\thirstycrowBALAJARTS - Copy - Copy (2).jpg"/>
          <p:cNvPicPr>
            <a:picLocks noChangeAspect="1" noChangeArrowheads="1"/>
          </p:cNvPicPr>
          <p:nvPr/>
        </p:nvPicPr>
        <p:blipFill>
          <a:blip r:embed="rId2"/>
          <a:srcRect/>
          <a:stretch>
            <a:fillRect/>
          </a:stretch>
        </p:blipFill>
        <p:spPr bwMode="auto">
          <a:xfrm>
            <a:off x="228600" y="1143000"/>
            <a:ext cx="4191000" cy="5486400"/>
          </a:xfrm>
          <a:prstGeom prst="rect">
            <a:avLst/>
          </a:prstGeom>
          <a:noFill/>
        </p:spPr>
      </p:pic>
      <p:sp>
        <p:nvSpPr>
          <p:cNvPr id="5" name="Down Arrow Callout 4"/>
          <p:cNvSpPr/>
          <p:nvPr/>
        </p:nvSpPr>
        <p:spPr>
          <a:xfrm>
            <a:off x="228600" y="304800"/>
            <a:ext cx="8610600" cy="838200"/>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At last the crow drank water with its heart content.</a:t>
            </a:r>
            <a:endParaRPr lang="en-US" dirty="0">
              <a:solidFill>
                <a:schemeClr val="tx1"/>
              </a:solidFill>
              <a:latin typeface="Times New Roman" pitchFamily="18" charset="0"/>
              <a:cs typeface="Times New Roman" pitchFamily="18" charset="0"/>
            </a:endParaRPr>
          </a:p>
        </p:txBody>
      </p:sp>
      <p:pic>
        <p:nvPicPr>
          <p:cNvPr id="61442" name="Picture 2" descr="G:\Thirsty Crow (Story Writing)\20.jpg"/>
          <p:cNvPicPr>
            <a:picLocks noChangeAspect="1" noChangeArrowheads="1"/>
          </p:cNvPicPr>
          <p:nvPr/>
        </p:nvPicPr>
        <p:blipFill>
          <a:blip r:embed="rId3"/>
          <a:srcRect/>
          <a:stretch>
            <a:fillRect/>
          </a:stretch>
        </p:blipFill>
        <p:spPr bwMode="auto">
          <a:xfrm>
            <a:off x="4419600" y="1156928"/>
            <a:ext cx="4510520" cy="547247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5365"/>
                                        </p:tgtEl>
                                        <p:attrNameLst>
                                          <p:attrName>style.visibility</p:attrName>
                                        </p:attrNameLst>
                                      </p:cBhvr>
                                      <p:to>
                                        <p:strVal val="visible"/>
                                      </p:to>
                                    </p:set>
                                    <p:animEffect transition="in" filter="circle(in)">
                                      <p:cBhvr>
                                        <p:cTn id="11" dur="2000"/>
                                        <p:tgtEl>
                                          <p:spTgt spid="15365"/>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61442"/>
                                        </p:tgtEl>
                                        <p:attrNameLst>
                                          <p:attrName>style.visibility</p:attrName>
                                        </p:attrNameLst>
                                      </p:cBhvr>
                                      <p:to>
                                        <p:strVal val="visible"/>
                                      </p:to>
                                    </p:set>
                                    <p:animEffect transition="in" filter="circle(in)">
                                      <p:cBhvr>
                                        <p:cTn id="15" dur="2000"/>
                                        <p:tgtEl>
                                          <p:spTgt spid="6144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xit" presetSubtype="4" fill="hold" grpId="1" nodeType="clickEffect">
                                  <p:stCondLst>
                                    <p:cond delay="0"/>
                                  </p:stCondLst>
                                  <p:childTnLst>
                                    <p:animEffect transition="out" filter="wheel(4)">
                                      <p:cBhvr>
                                        <p:cTn id="19" dur="2000"/>
                                        <p:tgtEl>
                                          <p:spTgt spid="5"/>
                                        </p:tgtEl>
                                      </p:cBhvr>
                                    </p:animEffect>
                                    <p:set>
                                      <p:cBhvr>
                                        <p:cTn id="20" dur="1" fill="hold">
                                          <p:stCondLst>
                                            <p:cond delay="1999"/>
                                          </p:stCondLst>
                                        </p:cTn>
                                        <p:tgtEl>
                                          <p:spTgt spid="5"/>
                                        </p:tgtEl>
                                        <p:attrNameLst>
                                          <p:attrName>style.visibility</p:attrName>
                                        </p:attrNameLst>
                                      </p:cBhvr>
                                      <p:to>
                                        <p:strVal val="hidden"/>
                                      </p:to>
                                    </p:set>
                                  </p:childTnLst>
                                </p:cTn>
                              </p:par>
                              <p:par>
                                <p:cTn id="21" presetID="21" presetClass="exit" presetSubtype="4" fill="hold" nodeType="withEffect">
                                  <p:stCondLst>
                                    <p:cond delay="0"/>
                                  </p:stCondLst>
                                  <p:childTnLst>
                                    <p:animEffect transition="out" filter="wheel(4)">
                                      <p:cBhvr>
                                        <p:cTn id="22" dur="2000"/>
                                        <p:tgtEl>
                                          <p:spTgt spid="15365"/>
                                        </p:tgtEl>
                                      </p:cBhvr>
                                    </p:animEffect>
                                    <p:set>
                                      <p:cBhvr>
                                        <p:cTn id="23" dur="1" fill="hold">
                                          <p:stCondLst>
                                            <p:cond delay="1999"/>
                                          </p:stCondLst>
                                        </p:cTn>
                                        <p:tgtEl>
                                          <p:spTgt spid="15365"/>
                                        </p:tgtEl>
                                        <p:attrNameLst>
                                          <p:attrName>style.visibility</p:attrName>
                                        </p:attrNameLst>
                                      </p:cBhvr>
                                      <p:to>
                                        <p:strVal val="hidden"/>
                                      </p:to>
                                    </p:set>
                                  </p:childTnLst>
                                </p:cTn>
                              </p:par>
                              <p:par>
                                <p:cTn id="24" presetID="21" presetClass="exit" presetSubtype="4" fill="hold" nodeType="withEffect">
                                  <p:stCondLst>
                                    <p:cond delay="0"/>
                                  </p:stCondLst>
                                  <p:childTnLst>
                                    <p:animEffect transition="out" filter="wheel(4)">
                                      <p:cBhvr>
                                        <p:cTn id="25" dur="2000"/>
                                        <p:tgtEl>
                                          <p:spTgt spid="61442"/>
                                        </p:tgtEl>
                                      </p:cBhvr>
                                    </p:animEffect>
                                    <p:set>
                                      <p:cBhvr>
                                        <p:cTn id="26" dur="1" fill="hold">
                                          <p:stCondLst>
                                            <p:cond delay="1999"/>
                                          </p:stCondLst>
                                        </p:cTn>
                                        <p:tgtEl>
                                          <p:spTgt spid="614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G:\Thirsty Crow (Story Writing)\Thirsty Crow (12).jpg"/>
          <p:cNvPicPr>
            <a:picLocks noChangeAspect="1" noChangeArrowheads="1"/>
          </p:cNvPicPr>
          <p:nvPr/>
        </p:nvPicPr>
        <p:blipFill>
          <a:blip r:embed="rId2"/>
          <a:srcRect/>
          <a:stretch>
            <a:fillRect/>
          </a:stretch>
        </p:blipFill>
        <p:spPr bwMode="auto">
          <a:xfrm>
            <a:off x="4435474" y="1371601"/>
            <a:ext cx="4512337" cy="5257799"/>
          </a:xfrm>
          <a:prstGeom prst="rect">
            <a:avLst/>
          </a:prstGeom>
          <a:noFill/>
        </p:spPr>
      </p:pic>
      <p:pic>
        <p:nvPicPr>
          <p:cNvPr id="20483" name="Picture 3" descr="G:\Thirsty Crow (Story Writing)\12 - Copy.jpg"/>
          <p:cNvPicPr>
            <a:picLocks noChangeAspect="1" noChangeArrowheads="1"/>
          </p:cNvPicPr>
          <p:nvPr/>
        </p:nvPicPr>
        <p:blipFill>
          <a:blip r:embed="rId3"/>
          <a:srcRect/>
          <a:stretch>
            <a:fillRect/>
          </a:stretch>
        </p:blipFill>
        <p:spPr bwMode="auto">
          <a:xfrm>
            <a:off x="185438" y="1409700"/>
            <a:ext cx="4234162" cy="5219700"/>
          </a:xfrm>
          <a:prstGeom prst="rect">
            <a:avLst/>
          </a:prstGeom>
          <a:noFill/>
        </p:spPr>
      </p:pic>
      <p:sp>
        <p:nvSpPr>
          <p:cNvPr id="4" name="Down Arrow Callout 3"/>
          <p:cNvSpPr/>
          <p:nvPr/>
        </p:nvSpPr>
        <p:spPr>
          <a:xfrm>
            <a:off x="228600" y="304800"/>
            <a:ext cx="8610600" cy="1143000"/>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After drinking water, the crow flew away into the forest.</a:t>
            </a:r>
            <a:endParaRPr lang="en-US"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0482"/>
                                        </p:tgtEl>
                                        <p:attrNameLst>
                                          <p:attrName>style.visibility</p:attrName>
                                        </p:attrNameLst>
                                      </p:cBhvr>
                                      <p:to>
                                        <p:strVal val="visible"/>
                                      </p:to>
                                    </p:set>
                                    <p:anim to="" calcmode="lin" valueType="num">
                                      <p:cBhvr>
                                        <p:cTn id="7" dur="1" fill="hold"/>
                                        <p:tgtEl>
                                          <p:spTgt spid="20482"/>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20483"/>
                                        </p:tgtEl>
                                        <p:attrNameLst>
                                          <p:attrName>style.visibility</p:attrName>
                                        </p:attrNameLst>
                                      </p:cBhvr>
                                      <p:to>
                                        <p:strVal val="visible"/>
                                      </p:to>
                                    </p:set>
                                    <p:anim to="" calcmode="lin" valueType="num">
                                      <p:cBhvr>
                                        <p:cTn id="11" dur="1" fill="hold"/>
                                        <p:tgtEl>
                                          <p:spTgt spid="20483"/>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1" presetClass="exit" presetSubtype="4" fill="hold" grpId="1" nodeType="clickEffect">
                                  <p:stCondLst>
                                    <p:cond delay="0"/>
                                  </p:stCondLst>
                                  <p:childTnLst>
                                    <p:animEffect transition="out" filter="wheel(4)">
                                      <p:cBhvr>
                                        <p:cTn id="19" dur="2000"/>
                                        <p:tgtEl>
                                          <p:spTgt spid="4"/>
                                        </p:tgtEl>
                                      </p:cBhvr>
                                    </p:animEffect>
                                    <p:set>
                                      <p:cBhvr>
                                        <p:cTn id="20" dur="1" fill="hold">
                                          <p:stCondLst>
                                            <p:cond delay="1999"/>
                                          </p:stCondLst>
                                        </p:cTn>
                                        <p:tgtEl>
                                          <p:spTgt spid="4"/>
                                        </p:tgtEl>
                                        <p:attrNameLst>
                                          <p:attrName>style.visibility</p:attrName>
                                        </p:attrNameLst>
                                      </p:cBhvr>
                                      <p:to>
                                        <p:strVal val="hidden"/>
                                      </p:to>
                                    </p:set>
                                  </p:childTnLst>
                                </p:cTn>
                              </p:par>
                              <p:par>
                                <p:cTn id="21" presetID="21" presetClass="exit" presetSubtype="4" fill="hold" nodeType="withEffect">
                                  <p:stCondLst>
                                    <p:cond delay="0"/>
                                  </p:stCondLst>
                                  <p:childTnLst>
                                    <p:animEffect transition="out" filter="wheel(4)">
                                      <p:cBhvr>
                                        <p:cTn id="22" dur="2000"/>
                                        <p:tgtEl>
                                          <p:spTgt spid="20483"/>
                                        </p:tgtEl>
                                      </p:cBhvr>
                                    </p:animEffect>
                                    <p:set>
                                      <p:cBhvr>
                                        <p:cTn id="23" dur="1" fill="hold">
                                          <p:stCondLst>
                                            <p:cond delay="1999"/>
                                          </p:stCondLst>
                                        </p:cTn>
                                        <p:tgtEl>
                                          <p:spTgt spid="20483"/>
                                        </p:tgtEl>
                                        <p:attrNameLst>
                                          <p:attrName>style.visibility</p:attrName>
                                        </p:attrNameLst>
                                      </p:cBhvr>
                                      <p:to>
                                        <p:strVal val="hidden"/>
                                      </p:to>
                                    </p:set>
                                  </p:childTnLst>
                                </p:cTn>
                              </p:par>
                              <p:par>
                                <p:cTn id="24" presetID="21" presetClass="exit" presetSubtype="4" fill="hold" nodeType="withEffect">
                                  <p:stCondLst>
                                    <p:cond delay="0"/>
                                  </p:stCondLst>
                                  <p:childTnLst>
                                    <p:animEffect transition="out" filter="wheel(4)">
                                      <p:cBhvr>
                                        <p:cTn id="25" dur="2000"/>
                                        <p:tgtEl>
                                          <p:spTgt spid="20482"/>
                                        </p:tgtEl>
                                      </p:cBhvr>
                                    </p:animEffect>
                                    <p:set>
                                      <p:cBhvr>
                                        <p:cTn id="26" dur="1" fill="hold">
                                          <p:stCondLst>
                                            <p:cond delay="1999"/>
                                          </p:stCondLst>
                                        </p:cTn>
                                        <p:tgtEl>
                                          <p:spTgt spid="204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209800" y="228600"/>
            <a:ext cx="4724400" cy="1143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a:solidFill>
                  <a:srgbClr val="FF0000"/>
                </a:solidFill>
                <a:latin typeface="Andalus" pitchFamily="18" charset="-78"/>
                <a:cs typeface="Andalus" pitchFamily="18" charset="-78"/>
              </a:rPr>
              <a:t>Moral of the Story</a:t>
            </a:r>
          </a:p>
        </p:txBody>
      </p:sp>
      <p:pic>
        <p:nvPicPr>
          <p:cNvPr id="59394" name="Picture 2" descr="G:\Thirsty Crow (Story Writing)\13.jpg"/>
          <p:cNvPicPr>
            <a:picLocks noChangeAspect="1" noChangeArrowheads="1"/>
          </p:cNvPicPr>
          <p:nvPr/>
        </p:nvPicPr>
        <p:blipFill>
          <a:blip r:embed="rId2"/>
          <a:srcRect/>
          <a:stretch>
            <a:fillRect/>
          </a:stretch>
        </p:blipFill>
        <p:spPr bwMode="auto">
          <a:xfrm>
            <a:off x="152400" y="1447800"/>
            <a:ext cx="8757634" cy="5181600"/>
          </a:xfrm>
          <a:prstGeom prst="rect">
            <a:avLst/>
          </a:prstGeom>
          <a:noFill/>
        </p:spPr>
      </p:pic>
    </p:spTree>
    <p:extLst>
      <p:ext uri="{BB962C8B-B14F-4D97-AF65-F5344CB8AC3E}">
        <p14:creationId xmlns:p14="http://schemas.microsoft.com/office/powerpoint/2010/main" val="34097512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ox(i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59394"/>
                                        </p:tgtEl>
                                        <p:attrNameLst>
                                          <p:attrName>style.visibility</p:attrName>
                                        </p:attrNameLst>
                                      </p:cBhvr>
                                      <p:to>
                                        <p:strVal val="visible"/>
                                      </p:to>
                                    </p:set>
                                    <p:animEffect transition="in" filter="diamond(in)">
                                      <p:cBhvr>
                                        <p:cTn id="18" dur="20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Callout 2"/>
          <p:cNvSpPr/>
          <p:nvPr/>
        </p:nvSpPr>
        <p:spPr>
          <a:xfrm>
            <a:off x="533400" y="381000"/>
            <a:ext cx="8153400" cy="3048000"/>
          </a:xfrm>
          <a:prstGeom prst="downArrowCallout">
            <a:avLst/>
          </a:prstGeom>
          <a:solidFill>
            <a:schemeClr val="accent4">
              <a:lumMod val="60000"/>
              <a:lumOff val="4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6000" b="1" dirty="0">
                <a:solidFill>
                  <a:srgbClr val="FF0000"/>
                </a:solidFill>
                <a:latin typeface="Andalus" pitchFamily="18" charset="-78"/>
                <a:cs typeface="Andalus" pitchFamily="18" charset="-78"/>
              </a:rPr>
              <a:t>Individual Work</a:t>
            </a:r>
          </a:p>
        </p:txBody>
      </p:sp>
      <p:sp>
        <p:nvSpPr>
          <p:cNvPr id="4" name="Rounded Rectangle 3"/>
          <p:cNvSpPr/>
          <p:nvPr/>
        </p:nvSpPr>
        <p:spPr>
          <a:xfrm>
            <a:off x="381000" y="3657600"/>
            <a:ext cx="8382000" cy="2286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3600" b="1" dirty="0">
                <a:latin typeface="Andalus" pitchFamily="18" charset="-78"/>
                <a:cs typeface="Andalus" pitchFamily="18" charset="-78"/>
              </a:rPr>
              <a:t>* Write a short story on “The Thirsty Crow”.</a:t>
            </a:r>
          </a:p>
        </p:txBody>
      </p:sp>
    </p:spTree>
    <p:extLst>
      <p:ext uri="{BB962C8B-B14F-4D97-AF65-F5344CB8AC3E}">
        <p14:creationId xmlns:p14="http://schemas.microsoft.com/office/powerpoint/2010/main" val="34097512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box(in)">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8"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xit" presetSubtype="16" fill="hold" grpId="1" nodeType="clickEffect">
                                  <p:stCondLst>
                                    <p:cond delay="0"/>
                                  </p:stCondLst>
                                  <p:childTnLst>
                                    <p:animEffect transition="out" filter="diamond(in)">
                                      <p:cBhvr>
                                        <p:cTn id="22" dur="2000"/>
                                        <p:tgtEl>
                                          <p:spTgt spid="3"/>
                                        </p:tgtEl>
                                      </p:cBhvr>
                                    </p:animEffect>
                                    <p:set>
                                      <p:cBhvr>
                                        <p:cTn id="23" dur="1" fill="hold">
                                          <p:stCondLst>
                                            <p:cond delay="1999"/>
                                          </p:stCondLst>
                                        </p:cTn>
                                        <p:tgtEl>
                                          <p:spTgt spid="3"/>
                                        </p:tgtEl>
                                        <p:attrNameLst>
                                          <p:attrName>style.visibility</p:attrName>
                                        </p:attrNameLst>
                                      </p:cBhvr>
                                      <p:to>
                                        <p:strVal val="hidden"/>
                                      </p:to>
                                    </p:set>
                                  </p:childTnLst>
                                </p:cTn>
                              </p:par>
                              <p:par>
                                <p:cTn id="24" presetID="8" presetClass="exit" presetSubtype="16" fill="hold" grpId="1" nodeType="withEffect">
                                  <p:stCondLst>
                                    <p:cond delay="0"/>
                                  </p:stCondLst>
                                  <p:childTnLst>
                                    <p:animEffect transition="out" filter="diamond(in)">
                                      <p:cBhvr>
                                        <p:cTn id="25" dur="2000"/>
                                        <p:tgtEl>
                                          <p:spTgt spid="4">
                                            <p:txEl>
                                              <p:pRg st="0" end="0"/>
                                            </p:txEl>
                                          </p:spTgt>
                                        </p:tgtEl>
                                      </p:cBhvr>
                                    </p:animEffect>
                                    <p:set>
                                      <p:cBhvr>
                                        <p:cTn id="26" dur="1" fill="hold">
                                          <p:stCondLst>
                                            <p:cond delay="1999"/>
                                          </p:stCondLst>
                                        </p:cTn>
                                        <p:tgtEl>
                                          <p:spTgt spid="4">
                                            <p:txEl>
                                              <p:pRg st="0" end="0"/>
                                            </p:txEl>
                                          </p:spTgt>
                                        </p:tgtEl>
                                        <p:attrNameLst>
                                          <p:attrName>style.visibility</p:attrName>
                                        </p:attrNameLst>
                                      </p:cBhvr>
                                      <p:to>
                                        <p:strVal val="hidden"/>
                                      </p:to>
                                    </p:set>
                                  </p:childTnLst>
                                </p:cTn>
                              </p:par>
                              <p:par>
                                <p:cTn id="27" presetID="8" presetClass="exit" presetSubtype="16" fill="hold" grpId="1" nodeType="withEffect">
                                  <p:stCondLst>
                                    <p:cond delay="0"/>
                                  </p:stCondLst>
                                  <p:childTnLst>
                                    <p:animEffect transition="out" filter="diamond(in)">
                                      <p:cBhvr>
                                        <p:cTn id="28" dur="2000"/>
                                        <p:tgtEl>
                                          <p:spTgt spid="4">
                                            <p:bg/>
                                          </p:spTgt>
                                        </p:tgtEl>
                                      </p:cBhvr>
                                    </p:animEffect>
                                    <p:set>
                                      <p:cBhvr>
                                        <p:cTn id="29" dur="1" fill="hold">
                                          <p:stCondLst>
                                            <p:cond delay="1999"/>
                                          </p:stCondLst>
                                        </p:cTn>
                                        <p:tgtEl>
                                          <p:spTgt spid="4">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build="allAtOnce" animBg="1"/>
      <p:bldP spid="4" grpId="1" uiExpand="1"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5943600"/>
            <a:ext cx="8001000" cy="762000"/>
          </a:xfrm>
          <a:prstGeom prst="rect">
            <a:avLst/>
          </a:prstGeom>
          <a:solidFill>
            <a:schemeClr val="accent3">
              <a:lumMod val="20000"/>
              <a:lumOff val="80000"/>
            </a:schemeClr>
          </a:solidFill>
          <a:ln>
            <a:solidFill>
              <a:schemeClr val="tx1"/>
            </a:solidFill>
            <a:prstDash val="sysDot"/>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chemeClr val="accent1">
                    <a:lumMod val="50000"/>
                  </a:schemeClr>
                </a:solidFill>
                <a:latin typeface="Baskerville Old Face" pitchFamily="18" charset="0"/>
                <a:ea typeface="+mj-ea"/>
                <a:cs typeface="+mj-cs"/>
              </a:rPr>
              <a:t>A crow is flying in the sky under hot sunny day.</a:t>
            </a:r>
            <a:endParaRPr kumimoji="0" lang="en-US" sz="3200" b="0" i="0" u="none" strike="noStrike" kern="1200" cap="none" spc="0" normalizeH="0" baseline="0" noProof="0" dirty="0">
              <a:ln>
                <a:noFill/>
              </a:ln>
              <a:solidFill>
                <a:schemeClr val="accent1">
                  <a:lumMod val="50000"/>
                </a:schemeClr>
              </a:solidFill>
              <a:effectLst/>
              <a:uLnTx/>
              <a:uFillTx/>
              <a:latin typeface="Baskerville Old Face" pitchFamily="18" charset="0"/>
              <a:ea typeface="+mj-ea"/>
              <a:cs typeface="+mj-cs"/>
            </a:endParaRPr>
          </a:p>
        </p:txBody>
      </p:sp>
      <p:sp>
        <p:nvSpPr>
          <p:cNvPr id="4" name="Title 1"/>
          <p:cNvSpPr txBox="1">
            <a:spLocks/>
          </p:cNvSpPr>
          <p:nvPr/>
        </p:nvSpPr>
        <p:spPr>
          <a:xfrm>
            <a:off x="1219200" y="152400"/>
            <a:ext cx="6629400" cy="762000"/>
          </a:xfrm>
          <a:prstGeom prst="rect">
            <a:avLst/>
          </a:prstGeom>
          <a:solidFill>
            <a:schemeClr val="accent3">
              <a:lumMod val="20000"/>
              <a:lumOff val="80000"/>
            </a:schemeClr>
          </a:solidFill>
          <a:ln w="12700">
            <a:solidFill>
              <a:schemeClr val="tx1"/>
            </a:solidFill>
            <a:prstDash val="sysDot"/>
          </a:ln>
        </p:spPr>
        <p:txBody>
          <a:bodyPr vert="horz" lIns="91440" tIns="45720" rIns="91440" bIns="45720" rtlCol="0" anchor="ctr">
            <a:normAutofit/>
          </a:bodyPr>
          <a:lstStyle/>
          <a:p>
            <a:pPr lvl="0" algn="ctr">
              <a:spcBef>
                <a:spcPct val="0"/>
              </a:spcBef>
              <a:defRPr/>
            </a:pPr>
            <a:r>
              <a:rPr lang="en-US" sz="3200" dirty="0">
                <a:solidFill>
                  <a:srgbClr val="FF0000"/>
                </a:solidFill>
                <a:latin typeface="Bernard MT Condensed" pitchFamily="18" charset="0"/>
              </a:rPr>
              <a:t>Look at the picture &amp; Guess</a:t>
            </a:r>
            <a:endParaRPr kumimoji="0" lang="en-US" sz="3200" b="0" i="0" u="none" strike="noStrike" kern="1200" cap="none" spc="0" normalizeH="0" baseline="0" noProof="0" dirty="0">
              <a:ln>
                <a:noFill/>
              </a:ln>
              <a:solidFill>
                <a:srgbClr val="FF0000"/>
              </a:solidFill>
              <a:effectLst/>
              <a:uLnTx/>
              <a:uFillTx/>
              <a:latin typeface="+mj-lt"/>
              <a:ea typeface="+mj-ea"/>
              <a:cs typeface="+mj-cs"/>
            </a:endParaRPr>
          </a:p>
        </p:txBody>
      </p:sp>
      <p:pic>
        <p:nvPicPr>
          <p:cNvPr id="1027" name="Picture 3" descr="G:\Thirsty Crow (Story Writing)\crow_1.png"/>
          <p:cNvPicPr>
            <a:picLocks noChangeAspect="1" noChangeArrowheads="1"/>
          </p:cNvPicPr>
          <p:nvPr/>
        </p:nvPicPr>
        <p:blipFill>
          <a:blip r:embed="rId2"/>
          <a:srcRect/>
          <a:stretch>
            <a:fillRect/>
          </a:stretch>
        </p:blipFill>
        <p:spPr bwMode="auto">
          <a:xfrm>
            <a:off x="533400" y="986790"/>
            <a:ext cx="8001000" cy="488061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ircle(in)">
                                      <p:cBhvr>
                                        <p:cTn id="12" dur="1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93" decel="100000"/>
                                        <p:tgtEl>
                                          <p:spTgt spid="3"/>
                                        </p:tgtEl>
                                      </p:cBhvr>
                                    </p:animEffect>
                                    <p:animScale>
                                      <p:cBhvr>
                                        <p:cTn id="18" dur="193" decel="100000"/>
                                        <p:tgtEl>
                                          <p:spTgt spid="3"/>
                                        </p:tgtEl>
                                      </p:cBhvr>
                                      <p:from x="10000" y="10000"/>
                                      <p:to x="200000" y="450000"/>
                                    </p:animScale>
                                    <p:animScale>
                                      <p:cBhvr>
                                        <p:cTn id="19" dur="308" accel="100000" fill="hold">
                                          <p:stCondLst>
                                            <p:cond delay="193"/>
                                          </p:stCondLst>
                                        </p:cTn>
                                        <p:tgtEl>
                                          <p:spTgt spid="3"/>
                                        </p:tgtEl>
                                      </p:cBhvr>
                                      <p:from x="200000" y="450000"/>
                                      <p:to x="100000" y="100000"/>
                                    </p:animScale>
                                    <p:set>
                                      <p:cBhvr>
                                        <p:cTn id="20" dur="193" fill="hold"/>
                                        <p:tgtEl>
                                          <p:spTgt spid="3"/>
                                        </p:tgtEl>
                                        <p:attrNameLst>
                                          <p:attrName>ppt_x</p:attrName>
                                        </p:attrNameLst>
                                      </p:cBhvr>
                                      <p:to>
                                        <p:strVal val="(0.5)"/>
                                      </p:to>
                                    </p:set>
                                    <p:anim from="(0.5)" to="(#ppt_x)" calcmode="lin" valueType="num">
                                      <p:cBhvr>
                                        <p:cTn id="21" dur="308" accel="100000" fill="hold">
                                          <p:stCondLst>
                                            <p:cond delay="193"/>
                                          </p:stCondLst>
                                        </p:cTn>
                                        <p:tgtEl>
                                          <p:spTgt spid="3"/>
                                        </p:tgtEl>
                                        <p:attrNameLst>
                                          <p:attrName>ppt_x</p:attrName>
                                        </p:attrNameLst>
                                      </p:cBhvr>
                                    </p:anim>
                                    <p:set>
                                      <p:cBhvr>
                                        <p:cTn id="22" dur="193" fill="hold"/>
                                        <p:tgtEl>
                                          <p:spTgt spid="3"/>
                                        </p:tgtEl>
                                        <p:attrNameLst>
                                          <p:attrName>ppt_y</p:attrName>
                                        </p:attrNameLst>
                                      </p:cBhvr>
                                      <p:to>
                                        <p:strVal val="(#ppt_y+0.4)"/>
                                      </p:to>
                                    </p:set>
                                    <p:anim from="(#ppt_y+0.4)" to="(#ppt_y)" calcmode="lin" valueType="num">
                                      <p:cBhvr>
                                        <p:cTn id="23" dur="308" accel="100000" fill="hold">
                                          <p:stCondLst>
                                            <p:cond delay="193"/>
                                          </p:stCondLst>
                                        </p:cTn>
                                        <p:tgtEl>
                                          <p:spTgt spid="3"/>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2" presetClass="exit" presetSubtype="1" fill="hold" grpId="1" nodeType="clickEffect">
                                  <p:stCondLst>
                                    <p:cond delay="0"/>
                                  </p:stCondLst>
                                  <p:childTnLst>
                                    <p:anim calcmode="lin" valueType="num">
                                      <p:cBhvr additive="base">
                                        <p:cTn id="27" dur="500"/>
                                        <p:tgtEl>
                                          <p:spTgt spid="4"/>
                                        </p:tgtEl>
                                        <p:attrNameLst>
                                          <p:attrName>ppt_x</p:attrName>
                                        </p:attrNameLst>
                                      </p:cBhvr>
                                      <p:tavLst>
                                        <p:tav tm="0">
                                          <p:val>
                                            <p:strVal val="ppt_x"/>
                                          </p:val>
                                        </p:tav>
                                        <p:tav tm="100000">
                                          <p:val>
                                            <p:strVal val="ppt_x"/>
                                          </p:val>
                                        </p:tav>
                                      </p:tavLst>
                                    </p:anim>
                                    <p:anim calcmode="lin" valueType="num">
                                      <p:cBhvr additive="base">
                                        <p:cTn id="28" dur="500"/>
                                        <p:tgtEl>
                                          <p:spTgt spid="4"/>
                                        </p:tgtEl>
                                        <p:attrNameLst>
                                          <p:attrName>ppt_y</p:attrName>
                                        </p:attrNameLst>
                                      </p:cBhvr>
                                      <p:tavLst>
                                        <p:tav tm="0">
                                          <p:val>
                                            <p:strVal val="ppt_y"/>
                                          </p:val>
                                        </p:tav>
                                        <p:tav tm="100000">
                                          <p:val>
                                            <p:strVal val="0-ppt_h/2"/>
                                          </p:val>
                                        </p:tav>
                                      </p:tavLst>
                                    </p:anim>
                                    <p:set>
                                      <p:cBhvr>
                                        <p:cTn id="29" dur="1" fill="hold">
                                          <p:stCondLst>
                                            <p:cond delay="499"/>
                                          </p:stCondLst>
                                        </p:cTn>
                                        <p:tgtEl>
                                          <p:spTgt spid="4"/>
                                        </p:tgtEl>
                                        <p:attrNameLst>
                                          <p:attrName>style.visibility</p:attrName>
                                        </p:attrNameLst>
                                      </p:cBhvr>
                                      <p:to>
                                        <p:strVal val="hidden"/>
                                      </p:to>
                                    </p:set>
                                  </p:childTnLst>
                                </p:cTn>
                              </p:par>
                              <p:par>
                                <p:cTn id="30" presetID="2" presetClass="exit" presetSubtype="1" fill="hold" nodeType="withEffect">
                                  <p:stCondLst>
                                    <p:cond delay="0"/>
                                  </p:stCondLst>
                                  <p:childTnLst>
                                    <p:anim calcmode="lin" valueType="num">
                                      <p:cBhvr additive="base">
                                        <p:cTn id="31" dur="500"/>
                                        <p:tgtEl>
                                          <p:spTgt spid="1027"/>
                                        </p:tgtEl>
                                        <p:attrNameLst>
                                          <p:attrName>ppt_x</p:attrName>
                                        </p:attrNameLst>
                                      </p:cBhvr>
                                      <p:tavLst>
                                        <p:tav tm="0">
                                          <p:val>
                                            <p:strVal val="ppt_x"/>
                                          </p:val>
                                        </p:tav>
                                        <p:tav tm="100000">
                                          <p:val>
                                            <p:strVal val="ppt_x"/>
                                          </p:val>
                                        </p:tav>
                                      </p:tavLst>
                                    </p:anim>
                                    <p:anim calcmode="lin" valueType="num">
                                      <p:cBhvr additive="base">
                                        <p:cTn id="32" dur="500"/>
                                        <p:tgtEl>
                                          <p:spTgt spid="1027"/>
                                        </p:tgtEl>
                                        <p:attrNameLst>
                                          <p:attrName>ppt_y</p:attrName>
                                        </p:attrNameLst>
                                      </p:cBhvr>
                                      <p:tavLst>
                                        <p:tav tm="0">
                                          <p:val>
                                            <p:strVal val="ppt_y"/>
                                          </p:val>
                                        </p:tav>
                                        <p:tav tm="100000">
                                          <p:val>
                                            <p:strVal val="0-ppt_h/2"/>
                                          </p:val>
                                        </p:tav>
                                      </p:tavLst>
                                    </p:anim>
                                    <p:set>
                                      <p:cBhvr>
                                        <p:cTn id="33" dur="1" fill="hold">
                                          <p:stCondLst>
                                            <p:cond delay="499"/>
                                          </p:stCondLst>
                                        </p:cTn>
                                        <p:tgtEl>
                                          <p:spTgt spid="1027"/>
                                        </p:tgtEl>
                                        <p:attrNameLst>
                                          <p:attrName>style.visibility</p:attrName>
                                        </p:attrNameLst>
                                      </p:cBhvr>
                                      <p:to>
                                        <p:strVal val="hidden"/>
                                      </p:to>
                                    </p:set>
                                  </p:childTnLst>
                                </p:cTn>
                              </p:par>
                              <p:par>
                                <p:cTn id="34" presetID="2" presetClass="exit" presetSubtype="1" fill="hold" grpId="1" nodeType="withEffect">
                                  <p:stCondLst>
                                    <p:cond delay="0"/>
                                  </p:stCondLst>
                                  <p:childTnLst>
                                    <p:anim calcmode="lin" valueType="num">
                                      <p:cBhvr additive="base">
                                        <p:cTn id="35" dur="500"/>
                                        <p:tgtEl>
                                          <p:spTgt spid="3"/>
                                        </p:tgtEl>
                                        <p:attrNameLst>
                                          <p:attrName>ppt_x</p:attrName>
                                        </p:attrNameLst>
                                      </p:cBhvr>
                                      <p:tavLst>
                                        <p:tav tm="0">
                                          <p:val>
                                            <p:strVal val="ppt_x"/>
                                          </p:val>
                                        </p:tav>
                                        <p:tav tm="100000">
                                          <p:val>
                                            <p:strVal val="ppt_x"/>
                                          </p:val>
                                        </p:tav>
                                      </p:tavLst>
                                    </p:anim>
                                    <p:anim calcmode="lin" valueType="num">
                                      <p:cBhvr additive="base">
                                        <p:cTn id="36" dur="500"/>
                                        <p:tgtEl>
                                          <p:spTgt spid="3"/>
                                        </p:tgtEl>
                                        <p:attrNameLst>
                                          <p:attrName>ppt_y</p:attrName>
                                        </p:attrNameLst>
                                      </p:cBhvr>
                                      <p:tavLst>
                                        <p:tav tm="0">
                                          <p:val>
                                            <p:strVal val="ppt_y"/>
                                          </p:val>
                                        </p:tav>
                                        <p:tav tm="100000">
                                          <p:val>
                                            <p:strVal val="0-ppt_h/2"/>
                                          </p:val>
                                        </p:tav>
                                      </p:tavLst>
                                    </p:anim>
                                    <p:set>
                                      <p:cBhvr>
                                        <p:cTn id="3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be 1"/>
          <p:cNvSpPr/>
          <p:nvPr/>
        </p:nvSpPr>
        <p:spPr>
          <a:xfrm>
            <a:off x="914400" y="990600"/>
            <a:ext cx="7315200" cy="1371600"/>
          </a:xfrm>
          <a:prstGeom prst="cube">
            <a:avLst>
              <a:gd name="adj" fmla="val 28171"/>
            </a:avLst>
          </a:prstGeom>
          <a:solidFill>
            <a:schemeClr val="accent5">
              <a:lumMod val="40000"/>
              <a:lumOff val="60000"/>
            </a:schemeClr>
          </a:solidFill>
          <a:ln w="28575">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a:latin typeface="Andalus" pitchFamily="18" charset="-78"/>
                <a:cs typeface="Andalus" pitchFamily="18" charset="-78"/>
              </a:rPr>
              <a:t>Evaluation</a:t>
            </a:r>
          </a:p>
        </p:txBody>
      </p:sp>
      <p:sp>
        <p:nvSpPr>
          <p:cNvPr id="3" name="Round Diagonal Corner Rectangle 2"/>
          <p:cNvSpPr/>
          <p:nvPr/>
        </p:nvSpPr>
        <p:spPr>
          <a:xfrm>
            <a:off x="685800" y="2895600"/>
            <a:ext cx="7772400" cy="2971800"/>
          </a:xfrm>
          <a:prstGeom prst="round2DiagRect">
            <a:avLst/>
          </a:prstGeom>
        </p:spPr>
        <p:style>
          <a:lnRef idx="1">
            <a:schemeClr val="accent3"/>
          </a:lnRef>
          <a:fillRef idx="3">
            <a:schemeClr val="accent3"/>
          </a:fillRef>
          <a:effectRef idx="2">
            <a:schemeClr val="accent3"/>
          </a:effectRef>
          <a:fontRef idx="minor">
            <a:schemeClr val="lt1"/>
          </a:fontRef>
        </p:style>
        <p:txBody>
          <a:bodyPr rtlCol="0" anchor="ctr"/>
          <a:lstStyle/>
          <a:p>
            <a:pPr marL="342900" indent="-342900" algn="just">
              <a:buFont typeface="+mj-lt"/>
              <a:buAutoNum type="alphaLcParenR"/>
            </a:pPr>
            <a:endParaRPr lang="en-US" sz="3200" dirty="0">
              <a:latin typeface="Andalus" pitchFamily="18" charset="-78"/>
              <a:cs typeface="Andalus" pitchFamily="18" charset="-78"/>
            </a:endParaRPr>
          </a:p>
          <a:p>
            <a:pPr marL="342900" indent="-342900" algn="just">
              <a:buFont typeface="+mj-lt"/>
              <a:buAutoNum type="alphaLcParenR"/>
            </a:pPr>
            <a:r>
              <a:rPr lang="en-US" sz="3200" dirty="0">
                <a:latin typeface="Andalus" pitchFamily="18" charset="-78"/>
                <a:cs typeface="Andalus" pitchFamily="18" charset="-78"/>
              </a:rPr>
              <a:t> Where was the crow flying?</a:t>
            </a:r>
          </a:p>
          <a:p>
            <a:pPr marL="342900" indent="-342900" algn="just">
              <a:buFont typeface="+mj-lt"/>
              <a:buAutoNum type="alphaLcParenR"/>
            </a:pPr>
            <a:r>
              <a:rPr lang="en-US" sz="3200" dirty="0">
                <a:latin typeface="Andalus" pitchFamily="18" charset="-78"/>
                <a:cs typeface="Andalus" pitchFamily="18" charset="-78"/>
              </a:rPr>
              <a:t> What did the crow want to drink?</a:t>
            </a:r>
          </a:p>
          <a:p>
            <a:pPr marL="342900" indent="-342900" algn="just">
              <a:buFont typeface="+mj-lt"/>
              <a:buAutoNum type="alphaLcParenR"/>
            </a:pPr>
            <a:r>
              <a:rPr lang="en-US" sz="3200" dirty="0">
                <a:latin typeface="Andalus" pitchFamily="18" charset="-78"/>
                <a:cs typeface="Andalus" pitchFamily="18" charset="-78"/>
              </a:rPr>
              <a:t> How can it find a pitcher?</a:t>
            </a:r>
          </a:p>
          <a:p>
            <a:pPr marL="342900" indent="-342900" algn="just">
              <a:buFont typeface="+mj-lt"/>
              <a:buAutoNum type="alphaLcParenR"/>
            </a:pPr>
            <a:r>
              <a:rPr lang="en-US" sz="3200" dirty="0">
                <a:latin typeface="Andalus" pitchFamily="18" charset="-78"/>
                <a:cs typeface="Andalus" pitchFamily="18" charset="-78"/>
              </a:rPr>
              <a:t> What did it do by stones?</a:t>
            </a:r>
          </a:p>
        </p:txBody>
      </p:sp>
    </p:spTree>
    <p:extLst>
      <p:ext uri="{BB962C8B-B14F-4D97-AF65-F5344CB8AC3E}">
        <p14:creationId xmlns:p14="http://schemas.microsoft.com/office/powerpoint/2010/main" val="32091313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xit" presetSubtype="4" fill="hold" grpId="1" nodeType="clickEffect">
                                  <p:stCondLst>
                                    <p:cond delay="0"/>
                                  </p:stCondLst>
                                  <p:childTnLst>
                                    <p:animEffect transition="out" filter="wheel(4)">
                                      <p:cBhvr>
                                        <p:cTn id="18" dur="2000"/>
                                        <p:tgtEl>
                                          <p:spTgt spid="2"/>
                                        </p:tgtEl>
                                      </p:cBhvr>
                                    </p:animEffect>
                                    <p:set>
                                      <p:cBhvr>
                                        <p:cTn id="19" dur="1" fill="hold">
                                          <p:stCondLst>
                                            <p:cond delay="1999"/>
                                          </p:stCondLst>
                                        </p:cTn>
                                        <p:tgtEl>
                                          <p:spTgt spid="2"/>
                                        </p:tgtEl>
                                        <p:attrNameLst>
                                          <p:attrName>style.visibility</p:attrName>
                                        </p:attrNameLst>
                                      </p:cBhvr>
                                      <p:to>
                                        <p:strVal val="hidden"/>
                                      </p:to>
                                    </p:set>
                                  </p:childTnLst>
                                </p:cTn>
                              </p:par>
                              <p:par>
                                <p:cTn id="20" presetID="21" presetClass="exit" presetSubtype="4" fill="hold" grpId="1" nodeType="withEffect">
                                  <p:stCondLst>
                                    <p:cond delay="0"/>
                                  </p:stCondLst>
                                  <p:childTnLst>
                                    <p:animEffect transition="out" filter="wheel(4)">
                                      <p:cBhvr>
                                        <p:cTn id="21" dur="2000"/>
                                        <p:tgtEl>
                                          <p:spTgt spid="3"/>
                                        </p:tgtEl>
                                      </p:cBhvr>
                                    </p:animEffect>
                                    <p:set>
                                      <p:cBhvr>
                                        <p:cTn id="22"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Punched Tape 11"/>
          <p:cNvSpPr/>
          <p:nvPr/>
        </p:nvSpPr>
        <p:spPr>
          <a:xfrm>
            <a:off x="914400" y="381000"/>
            <a:ext cx="6934200" cy="2057400"/>
          </a:xfrm>
          <a:prstGeom prst="flowChartPunchedTape">
            <a:avLst/>
          </a:prstGeom>
          <a:solidFill>
            <a:schemeClr val="tx2">
              <a:lumMod val="60000"/>
              <a:lumOff val="4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6600" dirty="0">
                <a:solidFill>
                  <a:srgbClr val="FF0000"/>
                </a:solidFill>
                <a:latin typeface="Andalus" pitchFamily="18" charset="-78"/>
                <a:cs typeface="Andalus" pitchFamily="18" charset="-78"/>
              </a:rPr>
              <a:t>Home Work</a:t>
            </a:r>
          </a:p>
        </p:txBody>
      </p:sp>
      <p:sp>
        <p:nvSpPr>
          <p:cNvPr id="13" name="Round Diagonal Corner Rectangle 12"/>
          <p:cNvSpPr/>
          <p:nvPr/>
        </p:nvSpPr>
        <p:spPr>
          <a:xfrm>
            <a:off x="685800" y="3810000"/>
            <a:ext cx="7772400" cy="14478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lgn="just"/>
            <a:r>
              <a:rPr lang="en-US" sz="3200" dirty="0">
                <a:latin typeface="Andalus" pitchFamily="18" charset="-78"/>
                <a:cs typeface="Andalus" pitchFamily="18" charset="-78"/>
              </a:rPr>
              <a:t>* Write a story on “The Thirsty Crow”</a:t>
            </a:r>
          </a:p>
        </p:txBody>
      </p:sp>
    </p:spTree>
    <p:extLst>
      <p:ext uri="{BB962C8B-B14F-4D97-AF65-F5344CB8AC3E}">
        <p14:creationId xmlns:p14="http://schemas.microsoft.com/office/powerpoint/2010/main" val="874187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xit" presetSubtype="16" fill="hold" grpId="1" nodeType="clickEffect">
                                  <p:stCondLst>
                                    <p:cond delay="0"/>
                                  </p:stCondLst>
                                  <p:childTnLst>
                                    <p:animEffect transition="out" filter="plus(in)">
                                      <p:cBhvr>
                                        <p:cTn id="18" dur="2000"/>
                                        <p:tgtEl>
                                          <p:spTgt spid="12"/>
                                        </p:tgtEl>
                                      </p:cBhvr>
                                    </p:animEffect>
                                    <p:set>
                                      <p:cBhvr>
                                        <p:cTn id="19" dur="1" fill="hold">
                                          <p:stCondLst>
                                            <p:cond delay="1999"/>
                                          </p:stCondLst>
                                        </p:cTn>
                                        <p:tgtEl>
                                          <p:spTgt spid="12"/>
                                        </p:tgtEl>
                                        <p:attrNameLst>
                                          <p:attrName>style.visibility</p:attrName>
                                        </p:attrNameLst>
                                      </p:cBhvr>
                                      <p:to>
                                        <p:strVal val="hidden"/>
                                      </p:to>
                                    </p:set>
                                  </p:childTnLst>
                                </p:cTn>
                              </p:par>
                              <p:par>
                                <p:cTn id="20" presetID="13" presetClass="exit" presetSubtype="16" fill="hold" grpId="1" nodeType="withEffect">
                                  <p:stCondLst>
                                    <p:cond delay="0"/>
                                  </p:stCondLst>
                                  <p:childTnLst>
                                    <p:animEffect transition="out" filter="plus(in)">
                                      <p:cBhvr>
                                        <p:cTn id="21" dur="2000"/>
                                        <p:tgtEl>
                                          <p:spTgt spid="13"/>
                                        </p:tgtEl>
                                      </p:cBhvr>
                                    </p:animEffect>
                                    <p:set>
                                      <p:cBhvr>
                                        <p:cTn id="22"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werruler.gif"/>
          <p:cNvPicPr>
            <a:picLocks noChangeAspect="1"/>
          </p:cNvPicPr>
          <p:nvPr/>
        </p:nvPicPr>
        <p:blipFill>
          <a:blip r:embed="rId2"/>
          <a:stretch>
            <a:fillRect/>
          </a:stretch>
        </p:blipFill>
        <p:spPr>
          <a:xfrm rot="16200000">
            <a:off x="-2971800" y="2971799"/>
            <a:ext cx="6858001" cy="914399"/>
          </a:xfrm>
          <a:prstGeom prst="rect">
            <a:avLst/>
          </a:prstGeom>
        </p:spPr>
      </p:pic>
      <p:pic>
        <p:nvPicPr>
          <p:cNvPr id="3" name="Picture 2" descr="flowerruler.gif"/>
          <p:cNvPicPr>
            <a:picLocks noChangeAspect="1"/>
          </p:cNvPicPr>
          <p:nvPr/>
        </p:nvPicPr>
        <p:blipFill>
          <a:blip r:embed="rId2"/>
          <a:stretch>
            <a:fillRect/>
          </a:stretch>
        </p:blipFill>
        <p:spPr>
          <a:xfrm>
            <a:off x="914400" y="0"/>
            <a:ext cx="7315200" cy="762000"/>
          </a:xfrm>
          <a:prstGeom prst="rect">
            <a:avLst/>
          </a:prstGeom>
        </p:spPr>
      </p:pic>
      <p:pic>
        <p:nvPicPr>
          <p:cNvPr id="5" name="Picture 4" descr="flowerruler.gif"/>
          <p:cNvPicPr>
            <a:picLocks noChangeAspect="1"/>
          </p:cNvPicPr>
          <p:nvPr/>
        </p:nvPicPr>
        <p:blipFill>
          <a:blip r:embed="rId2"/>
          <a:stretch>
            <a:fillRect/>
          </a:stretch>
        </p:blipFill>
        <p:spPr>
          <a:xfrm rot="16200000">
            <a:off x="5219700" y="2933700"/>
            <a:ext cx="6858001" cy="990599"/>
          </a:xfrm>
          <a:prstGeom prst="rect">
            <a:avLst/>
          </a:prstGeom>
        </p:spPr>
      </p:pic>
      <p:pic>
        <p:nvPicPr>
          <p:cNvPr id="6" name="Picture 5" descr="flowerruler.gif"/>
          <p:cNvPicPr>
            <a:picLocks noChangeAspect="1"/>
          </p:cNvPicPr>
          <p:nvPr/>
        </p:nvPicPr>
        <p:blipFill>
          <a:blip r:embed="rId2"/>
          <a:stretch>
            <a:fillRect/>
          </a:stretch>
        </p:blipFill>
        <p:spPr>
          <a:xfrm>
            <a:off x="914400" y="6096000"/>
            <a:ext cx="7315200" cy="762000"/>
          </a:xfrm>
          <a:prstGeom prst="rect">
            <a:avLst/>
          </a:prstGeom>
        </p:spPr>
      </p:pic>
      <p:grpSp>
        <p:nvGrpSpPr>
          <p:cNvPr id="4" name="Group 7"/>
          <p:cNvGrpSpPr/>
          <p:nvPr/>
        </p:nvGrpSpPr>
        <p:grpSpPr>
          <a:xfrm>
            <a:off x="0" y="4720301"/>
            <a:ext cx="1981200" cy="2137700"/>
            <a:chOff x="-158285" y="5292604"/>
            <a:chExt cx="1300367" cy="1723220"/>
          </a:xfrm>
        </p:grpSpPr>
        <p:grpSp>
          <p:nvGrpSpPr>
            <p:cNvPr id="7" name="Group 8"/>
            <p:cNvGrpSpPr/>
            <p:nvPr/>
          </p:nvGrpSpPr>
          <p:grpSpPr>
            <a:xfrm>
              <a:off x="0" y="5305425"/>
              <a:ext cx="1142082" cy="1681939"/>
              <a:chOff x="0" y="5305425"/>
              <a:chExt cx="1142082" cy="1681939"/>
            </a:xfrm>
          </p:grpSpPr>
          <p:pic>
            <p:nvPicPr>
              <p:cNvPr id="13" name="Picture 12" descr="38.gif"/>
              <p:cNvPicPr>
                <a:picLocks noChangeAspect="1"/>
              </p:cNvPicPr>
              <p:nvPr/>
            </p:nvPicPr>
            <p:blipFill>
              <a:blip r:embed="rId3"/>
              <a:stretch>
                <a:fillRect/>
              </a:stretch>
            </p:blipFill>
            <p:spPr>
              <a:xfrm>
                <a:off x="0" y="5305425"/>
                <a:ext cx="866775" cy="1552575"/>
              </a:xfrm>
              <a:prstGeom prst="rect">
                <a:avLst/>
              </a:prstGeom>
            </p:spPr>
          </p:pic>
          <p:pic>
            <p:nvPicPr>
              <p:cNvPr id="14" name="Picture 13" descr="4.gif"/>
              <p:cNvPicPr>
                <a:picLocks noChangeAspect="1"/>
              </p:cNvPicPr>
              <p:nvPr/>
            </p:nvPicPr>
            <p:blipFill>
              <a:blip r:embed="rId4"/>
              <a:stretch>
                <a:fillRect/>
              </a:stretch>
            </p:blipFill>
            <p:spPr>
              <a:xfrm rot="1465479">
                <a:off x="275307" y="5321064"/>
                <a:ext cx="866775" cy="1666300"/>
              </a:xfrm>
              <a:prstGeom prst="rect">
                <a:avLst/>
              </a:prstGeom>
            </p:spPr>
          </p:pic>
        </p:grpSp>
        <p:grpSp>
          <p:nvGrpSpPr>
            <p:cNvPr id="8" name="Group 9"/>
            <p:cNvGrpSpPr/>
            <p:nvPr/>
          </p:nvGrpSpPr>
          <p:grpSpPr>
            <a:xfrm>
              <a:off x="-158285" y="5292604"/>
              <a:ext cx="1230969" cy="1723220"/>
              <a:chOff x="7913031" y="5305425"/>
              <a:chExt cx="1230969" cy="1723220"/>
            </a:xfrm>
          </p:grpSpPr>
          <p:pic>
            <p:nvPicPr>
              <p:cNvPr id="11" name="Picture 10" descr="38.gif"/>
              <p:cNvPicPr>
                <a:picLocks noChangeAspect="1"/>
              </p:cNvPicPr>
              <p:nvPr/>
            </p:nvPicPr>
            <p:blipFill>
              <a:blip r:embed="rId3"/>
              <a:stretch>
                <a:fillRect/>
              </a:stretch>
            </p:blipFill>
            <p:spPr>
              <a:xfrm>
                <a:off x="8277225" y="5305425"/>
                <a:ext cx="866775" cy="1552575"/>
              </a:xfrm>
              <a:prstGeom prst="rect">
                <a:avLst/>
              </a:prstGeom>
            </p:spPr>
          </p:pic>
          <p:pic>
            <p:nvPicPr>
              <p:cNvPr id="12" name="Picture 11" descr="4.gif"/>
              <p:cNvPicPr>
                <a:picLocks noChangeAspect="1"/>
              </p:cNvPicPr>
              <p:nvPr/>
            </p:nvPicPr>
            <p:blipFill>
              <a:blip r:embed="rId4"/>
              <a:stretch>
                <a:fillRect/>
              </a:stretch>
            </p:blipFill>
            <p:spPr>
              <a:xfrm rot="20741264">
                <a:off x="7913031" y="5362345"/>
                <a:ext cx="866775" cy="1666300"/>
              </a:xfrm>
              <a:prstGeom prst="rect">
                <a:avLst/>
              </a:prstGeom>
            </p:spPr>
          </p:pic>
        </p:grpSp>
      </p:grpSp>
      <p:grpSp>
        <p:nvGrpSpPr>
          <p:cNvPr id="9" name="Group 14"/>
          <p:cNvGrpSpPr/>
          <p:nvPr/>
        </p:nvGrpSpPr>
        <p:grpSpPr>
          <a:xfrm>
            <a:off x="7229888" y="4847790"/>
            <a:ext cx="1974418" cy="1933515"/>
            <a:chOff x="-158285" y="5292604"/>
            <a:chExt cx="1300367" cy="1723220"/>
          </a:xfrm>
        </p:grpSpPr>
        <p:grpSp>
          <p:nvGrpSpPr>
            <p:cNvPr id="10" name="Group 30"/>
            <p:cNvGrpSpPr/>
            <p:nvPr/>
          </p:nvGrpSpPr>
          <p:grpSpPr>
            <a:xfrm>
              <a:off x="0" y="5305425"/>
              <a:ext cx="1142082" cy="1681939"/>
              <a:chOff x="0" y="5305425"/>
              <a:chExt cx="1142082" cy="1681939"/>
            </a:xfrm>
          </p:grpSpPr>
          <p:pic>
            <p:nvPicPr>
              <p:cNvPr id="20" name="Picture 19" descr="38.gif"/>
              <p:cNvPicPr>
                <a:picLocks noChangeAspect="1"/>
              </p:cNvPicPr>
              <p:nvPr/>
            </p:nvPicPr>
            <p:blipFill>
              <a:blip r:embed="rId3"/>
              <a:stretch>
                <a:fillRect/>
              </a:stretch>
            </p:blipFill>
            <p:spPr>
              <a:xfrm>
                <a:off x="0" y="5305425"/>
                <a:ext cx="866775" cy="1552575"/>
              </a:xfrm>
              <a:prstGeom prst="rect">
                <a:avLst/>
              </a:prstGeom>
            </p:spPr>
          </p:pic>
          <p:pic>
            <p:nvPicPr>
              <p:cNvPr id="21" name="Picture 20" descr="4.gif"/>
              <p:cNvPicPr>
                <a:picLocks noChangeAspect="1"/>
              </p:cNvPicPr>
              <p:nvPr/>
            </p:nvPicPr>
            <p:blipFill>
              <a:blip r:embed="rId4"/>
              <a:stretch>
                <a:fillRect/>
              </a:stretch>
            </p:blipFill>
            <p:spPr>
              <a:xfrm rot="1465479">
                <a:off x="275307" y="5321064"/>
                <a:ext cx="866775" cy="1666300"/>
              </a:xfrm>
              <a:prstGeom prst="rect">
                <a:avLst/>
              </a:prstGeom>
            </p:spPr>
          </p:pic>
        </p:grpSp>
        <p:grpSp>
          <p:nvGrpSpPr>
            <p:cNvPr id="15" name="Group 31"/>
            <p:cNvGrpSpPr/>
            <p:nvPr/>
          </p:nvGrpSpPr>
          <p:grpSpPr>
            <a:xfrm>
              <a:off x="-158285" y="5292604"/>
              <a:ext cx="1230969" cy="1723220"/>
              <a:chOff x="7913031" y="5305425"/>
              <a:chExt cx="1230969" cy="1723220"/>
            </a:xfrm>
          </p:grpSpPr>
          <p:pic>
            <p:nvPicPr>
              <p:cNvPr id="18" name="Picture 17" descr="38.gif"/>
              <p:cNvPicPr>
                <a:picLocks noChangeAspect="1"/>
              </p:cNvPicPr>
              <p:nvPr/>
            </p:nvPicPr>
            <p:blipFill>
              <a:blip r:embed="rId3"/>
              <a:stretch>
                <a:fillRect/>
              </a:stretch>
            </p:blipFill>
            <p:spPr>
              <a:xfrm>
                <a:off x="8277225" y="5305425"/>
                <a:ext cx="866775" cy="1552575"/>
              </a:xfrm>
              <a:prstGeom prst="rect">
                <a:avLst/>
              </a:prstGeom>
            </p:spPr>
          </p:pic>
          <p:pic>
            <p:nvPicPr>
              <p:cNvPr id="19" name="Picture 18" descr="4.gif"/>
              <p:cNvPicPr>
                <a:picLocks noChangeAspect="1"/>
              </p:cNvPicPr>
              <p:nvPr/>
            </p:nvPicPr>
            <p:blipFill>
              <a:blip r:embed="rId4"/>
              <a:stretch>
                <a:fillRect/>
              </a:stretch>
            </p:blipFill>
            <p:spPr>
              <a:xfrm rot="20741264">
                <a:off x="7913031" y="5362345"/>
                <a:ext cx="866775" cy="1666300"/>
              </a:xfrm>
              <a:prstGeom prst="rect">
                <a:avLst/>
              </a:prstGeom>
            </p:spPr>
          </p:pic>
        </p:grpSp>
      </p:grpSp>
      <p:sp>
        <p:nvSpPr>
          <p:cNvPr id="24" name="Sun 23"/>
          <p:cNvSpPr/>
          <p:nvPr/>
        </p:nvSpPr>
        <p:spPr>
          <a:xfrm>
            <a:off x="1295400" y="838200"/>
            <a:ext cx="6781800" cy="5334000"/>
          </a:xfrm>
          <a:prstGeom prst="sun">
            <a:avLst/>
          </a:prstGeom>
          <a:solidFill>
            <a:schemeClr val="accent3">
              <a:lumMod val="50000"/>
            </a:schemeClr>
          </a:solid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2" name="Rectangle 21"/>
          <p:cNvSpPr/>
          <p:nvPr/>
        </p:nvSpPr>
        <p:spPr>
          <a:xfrm>
            <a:off x="3023261" y="2971800"/>
            <a:ext cx="3148939" cy="923330"/>
          </a:xfrm>
          <a:prstGeom prst="rect">
            <a:avLst/>
          </a:prstGeom>
        </p:spPr>
        <p:txBody>
          <a:bodyPr wrap="none">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Thank You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1000" tmFilter="0, 0; .2, .5; .8, .5; 1, 0"/>
                                        <p:tgtEl>
                                          <p:spTgt spid="24"/>
                                        </p:tgtEl>
                                      </p:cBhvr>
                                    </p:animEffect>
                                    <p:animScale>
                                      <p:cBhvr>
                                        <p:cTn id="7" dur="500" autoRev="1" fill="hold"/>
                                        <p:tgtEl>
                                          <p:spTgt spid="24"/>
                                        </p:tgtEl>
                                      </p:cBhvr>
                                      <p:by x="105000" y="105000"/>
                                    </p:animScale>
                                  </p:childTnLst>
                                </p:cTn>
                              </p:par>
                              <p:par>
                                <p:cTn id="8" presetID="26" presetClass="emph" presetSubtype="0" repeatCount="indefinite" fill="hold" grpId="1" nodeType="withEffect">
                                  <p:stCondLst>
                                    <p:cond delay="0"/>
                                  </p:stCondLst>
                                  <p:childTnLst>
                                    <p:animEffect transition="out" filter="fade">
                                      <p:cBhvr>
                                        <p:cTn id="9" dur="1000" tmFilter="0, 0; .2, .5; .8, .5; 1, 0"/>
                                        <p:tgtEl>
                                          <p:spTgt spid="24"/>
                                        </p:tgtEl>
                                      </p:cBhvr>
                                    </p:animEffect>
                                    <p:animScale>
                                      <p:cBhvr>
                                        <p:cTn id="10" dur="500" autoRev="1" fill="hold"/>
                                        <p:tgtEl>
                                          <p:spTgt spid="24"/>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2" nodeType="clickEffect">
                                  <p:stCondLst>
                                    <p:cond delay="0"/>
                                  </p:stCondLst>
                                  <p:childTnLst>
                                    <p:animRot by="21600000">
                                      <p:cBhvr>
                                        <p:cTn id="14" dur="1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 y="228600"/>
            <a:ext cx="8686800" cy="647700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n>
                  <a:solidFill>
                    <a:schemeClr val="tx1"/>
                  </a:solidFill>
                </a:ln>
              </a:rPr>
              <a:t>The Thirsty Crow</a:t>
            </a:r>
          </a:p>
          <a:p>
            <a:pPr algn="ctr"/>
            <a:r>
              <a:rPr lang="en-US" sz="2800" dirty="0">
                <a:ln>
                  <a:solidFill>
                    <a:schemeClr val="tx1"/>
                  </a:solidFill>
                </a:ln>
                <a:latin typeface="Times New Roman" pitchFamily="18" charset="0"/>
                <a:cs typeface="Times New Roman" pitchFamily="18" charset="0"/>
              </a:rPr>
              <a:t>=================================</a:t>
            </a:r>
          </a:p>
          <a:p>
            <a:pPr algn="just"/>
            <a:r>
              <a:rPr lang="en-US" sz="2000" dirty="0">
                <a:solidFill>
                  <a:schemeClr val="tx1"/>
                </a:solidFill>
                <a:latin typeface="Times New Roman" pitchFamily="18" charset="0"/>
                <a:cs typeface="Times New Roman" pitchFamily="18" charset="0"/>
              </a:rPr>
              <a:t>Once a crow sat on a branch of a tree in a forest. The day was very hot and it felt very thirsty. It tried to find out a source of water. It looked here and there but could not find out water. At last it saw a pitcher near a tree. It flew to the pitcher at that moment hoping for water. It sat on the top of pitcher. It looked down to see the level of water. It found a little water at the bottom of the pitcher. It tried heart and soul to drink the water by using it’s beak. But could not drink water as it’s beak could not reach there. Then it tried to over turn the pitcher. It could not overturn it. It thought and thought but did not find a way out. At last the crow decided to fly away loosing it hope. At that time, it saw some stone near the pitcher. It thought sometime and made a plan. It flew near stones. It took one stone and flew to the pitcher. Then it dropped the stone into the pitcher. The crow dropped stones one after one into it. The crow continued its work in hot weather until the water level rose up. At last the crow drank water with its heart content. After drinking water, the crow flew away into the forest</a:t>
            </a:r>
            <a:r>
              <a:rPr lang="en-US" sz="2400" dirty="0">
                <a:solidFill>
                  <a:schemeClr val="tx1"/>
                </a:solidFill>
                <a:latin typeface="Times New Roman" pitchFamily="18" charset="0"/>
                <a:cs typeface="Times New Roman" pitchFamily="18" charset="0"/>
              </a:rPr>
              <a:t>.</a:t>
            </a:r>
          </a:p>
          <a:p>
            <a:pPr algn="ctr"/>
            <a:r>
              <a:rPr lang="en-US" sz="2400" dirty="0">
                <a:ln>
                  <a:solidFill>
                    <a:schemeClr val="tx1"/>
                  </a:solidFill>
                </a:ln>
                <a:solidFill>
                  <a:schemeClr val="accent4">
                    <a:lumMod val="75000"/>
                  </a:schemeClr>
                </a:solidFill>
                <a:latin typeface="Times New Roman" pitchFamily="18" charset="0"/>
                <a:cs typeface="Times New Roman" pitchFamily="18" charset="0"/>
              </a:rPr>
              <a:t>Moral: Where there is will, there is a way.</a:t>
            </a:r>
            <a:endParaRPr lang="en-US" sz="2400" dirty="0">
              <a:solidFill>
                <a:schemeClr val="accent4">
                  <a:lumMod val="75000"/>
                </a:schemeClr>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868362"/>
          </a:xfrm>
          <a:solidFill>
            <a:schemeClr val="accent3">
              <a:lumMod val="20000"/>
              <a:lumOff val="80000"/>
            </a:schemeClr>
          </a:solidFill>
          <a:ln>
            <a:solidFill>
              <a:schemeClr val="tx1"/>
            </a:solidFill>
            <a:prstDash val="sysDot"/>
          </a:ln>
        </p:spPr>
        <p:txBody>
          <a:bodyPr>
            <a:normAutofit/>
          </a:bodyPr>
          <a:lstStyle/>
          <a:p>
            <a:pPr lvl="0">
              <a:defRPr/>
            </a:pPr>
            <a:r>
              <a:rPr lang="en-US" dirty="0">
                <a:solidFill>
                  <a:srgbClr val="FF0000"/>
                </a:solidFill>
                <a:latin typeface="Bernard MT Condensed" pitchFamily="18" charset="0"/>
              </a:rPr>
              <a:t>What do you see in these pictures ?</a:t>
            </a:r>
            <a:endParaRPr lang="en-US" dirty="0">
              <a:solidFill>
                <a:srgbClr val="FF0000"/>
              </a:solidFill>
            </a:endParaRPr>
          </a:p>
        </p:txBody>
      </p:sp>
      <p:pic>
        <p:nvPicPr>
          <p:cNvPr id="2050" name="Picture 2" descr="G:\Thirsty Crow (Story Writing)\mzm.agicfqux.png"/>
          <p:cNvPicPr>
            <a:picLocks noChangeAspect="1" noChangeArrowheads="1"/>
          </p:cNvPicPr>
          <p:nvPr/>
        </p:nvPicPr>
        <p:blipFill>
          <a:blip r:embed="rId2"/>
          <a:srcRect/>
          <a:stretch>
            <a:fillRect/>
          </a:stretch>
        </p:blipFill>
        <p:spPr bwMode="auto">
          <a:xfrm>
            <a:off x="304800" y="1219200"/>
            <a:ext cx="4191000" cy="4648200"/>
          </a:xfrm>
          <a:prstGeom prst="rect">
            <a:avLst/>
          </a:prstGeom>
          <a:noFill/>
        </p:spPr>
      </p:pic>
      <p:sp>
        <p:nvSpPr>
          <p:cNvPr id="6" name="Title 1"/>
          <p:cNvSpPr txBox="1">
            <a:spLocks/>
          </p:cNvSpPr>
          <p:nvPr/>
        </p:nvSpPr>
        <p:spPr>
          <a:xfrm>
            <a:off x="304800" y="5943600"/>
            <a:ext cx="8610600" cy="762000"/>
          </a:xfrm>
          <a:prstGeom prst="rect">
            <a:avLst/>
          </a:prstGeom>
          <a:solidFill>
            <a:schemeClr val="accent3">
              <a:lumMod val="20000"/>
              <a:lumOff val="80000"/>
            </a:schemeClr>
          </a:solidFill>
          <a:ln>
            <a:solidFill>
              <a:schemeClr val="tx1"/>
            </a:solidFill>
            <a:prstDash val="sysDot"/>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1">
                    <a:lumMod val="50000"/>
                  </a:schemeClr>
                </a:solidFill>
                <a:effectLst/>
                <a:uLnTx/>
                <a:uFillTx/>
                <a:latin typeface="Bernard MT Condensed" pitchFamily="18" charset="0"/>
                <a:ea typeface="+mj-ea"/>
                <a:cs typeface="+mj-cs"/>
              </a:rPr>
              <a:t>We see a crow</a:t>
            </a:r>
            <a:r>
              <a:rPr kumimoji="0" lang="en-US" sz="3200" b="0" i="0" u="none" strike="noStrike" kern="1200" cap="none" spc="0" normalizeH="0" noProof="0" dirty="0">
                <a:ln>
                  <a:noFill/>
                </a:ln>
                <a:solidFill>
                  <a:schemeClr val="accent1">
                    <a:lumMod val="50000"/>
                  </a:schemeClr>
                </a:solidFill>
                <a:effectLst/>
                <a:uLnTx/>
                <a:uFillTx/>
                <a:latin typeface="Bernard MT Condensed" pitchFamily="18" charset="0"/>
                <a:ea typeface="+mj-ea"/>
                <a:cs typeface="+mj-cs"/>
              </a:rPr>
              <a:t> &amp;</a:t>
            </a:r>
            <a:r>
              <a:rPr kumimoji="0" lang="en-US" sz="3200" b="0" i="0" u="none" strike="noStrike" kern="1200" cap="none" spc="0" normalizeH="0" baseline="0" noProof="0" dirty="0">
                <a:ln>
                  <a:noFill/>
                </a:ln>
                <a:solidFill>
                  <a:schemeClr val="accent1">
                    <a:lumMod val="50000"/>
                  </a:schemeClr>
                </a:solidFill>
                <a:effectLst/>
                <a:uLnTx/>
                <a:uFillTx/>
                <a:latin typeface="Bernard MT Condensed" pitchFamily="18" charset="0"/>
                <a:ea typeface="+mj-ea"/>
                <a:cs typeface="+mj-cs"/>
              </a:rPr>
              <a:t> some trees in a forest.</a:t>
            </a:r>
            <a:endParaRPr kumimoji="0" lang="en-US" sz="32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32769" name="Picture 1" descr="G:\Thirsty Crow (Story Writing)\DSC03647.JPG"/>
          <p:cNvPicPr>
            <a:picLocks noChangeAspect="1" noChangeArrowheads="1"/>
          </p:cNvPicPr>
          <p:nvPr/>
        </p:nvPicPr>
        <p:blipFill>
          <a:blip r:embed="rId3"/>
          <a:srcRect/>
          <a:stretch>
            <a:fillRect/>
          </a:stretch>
        </p:blipFill>
        <p:spPr bwMode="auto">
          <a:xfrm>
            <a:off x="4572000" y="1219200"/>
            <a:ext cx="4316413" cy="46164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0-#ppt_w/2"/>
                                          </p:val>
                                        </p:tav>
                                        <p:tav tm="100000">
                                          <p:val>
                                            <p:strVal val="#ppt_x"/>
                                          </p:val>
                                        </p:tav>
                                      </p:tavLst>
                                    </p:anim>
                                    <p:anim calcmode="lin" valueType="num">
                                      <p:cBhvr additive="base">
                                        <p:cTn id="13" dur="500" fill="hold"/>
                                        <p:tgtEl>
                                          <p:spTgt spid="205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2769"/>
                                        </p:tgtEl>
                                        <p:attrNameLst>
                                          <p:attrName>style.visibility</p:attrName>
                                        </p:attrNameLst>
                                      </p:cBhvr>
                                      <p:to>
                                        <p:strVal val="visible"/>
                                      </p:to>
                                    </p:set>
                                    <p:anim calcmode="lin" valueType="num">
                                      <p:cBhvr additive="base">
                                        <p:cTn id="17" dur="500" fill="hold"/>
                                        <p:tgtEl>
                                          <p:spTgt spid="32769"/>
                                        </p:tgtEl>
                                        <p:attrNameLst>
                                          <p:attrName>ppt_x</p:attrName>
                                        </p:attrNameLst>
                                      </p:cBhvr>
                                      <p:tavLst>
                                        <p:tav tm="0">
                                          <p:val>
                                            <p:strVal val="0-#ppt_w/2"/>
                                          </p:val>
                                        </p:tav>
                                        <p:tav tm="100000">
                                          <p:val>
                                            <p:strVal val="#ppt_x"/>
                                          </p:val>
                                        </p:tav>
                                      </p:tavLst>
                                    </p:anim>
                                    <p:anim calcmode="lin" valueType="num">
                                      <p:cBhvr additive="base">
                                        <p:cTn id="18" dur="500" fill="hold"/>
                                        <p:tgtEl>
                                          <p:spTgt spid="3276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xit" presetSubtype="16" fill="hold" grpId="1" nodeType="clickEffect">
                                  <p:stCondLst>
                                    <p:cond delay="0"/>
                                  </p:stCondLst>
                                  <p:childTnLst>
                                    <p:animEffect transition="out" filter="circle(in)">
                                      <p:cBhvr>
                                        <p:cTn id="28" dur="2000"/>
                                        <p:tgtEl>
                                          <p:spTgt spid="2"/>
                                        </p:tgtEl>
                                      </p:cBhvr>
                                    </p:animEffect>
                                    <p:set>
                                      <p:cBhvr>
                                        <p:cTn id="29" dur="1" fill="hold">
                                          <p:stCondLst>
                                            <p:cond delay="1999"/>
                                          </p:stCondLst>
                                        </p:cTn>
                                        <p:tgtEl>
                                          <p:spTgt spid="2"/>
                                        </p:tgtEl>
                                        <p:attrNameLst>
                                          <p:attrName>style.visibility</p:attrName>
                                        </p:attrNameLst>
                                      </p:cBhvr>
                                      <p:to>
                                        <p:strVal val="hidden"/>
                                      </p:to>
                                    </p:set>
                                  </p:childTnLst>
                                </p:cTn>
                              </p:par>
                              <p:par>
                                <p:cTn id="30" presetID="6" presetClass="exit" presetSubtype="16" fill="hold" nodeType="withEffect">
                                  <p:stCondLst>
                                    <p:cond delay="0"/>
                                  </p:stCondLst>
                                  <p:childTnLst>
                                    <p:animEffect transition="out" filter="circle(in)">
                                      <p:cBhvr>
                                        <p:cTn id="31" dur="2000"/>
                                        <p:tgtEl>
                                          <p:spTgt spid="32769"/>
                                        </p:tgtEl>
                                      </p:cBhvr>
                                    </p:animEffect>
                                    <p:set>
                                      <p:cBhvr>
                                        <p:cTn id="32" dur="1" fill="hold">
                                          <p:stCondLst>
                                            <p:cond delay="1999"/>
                                          </p:stCondLst>
                                        </p:cTn>
                                        <p:tgtEl>
                                          <p:spTgt spid="32769"/>
                                        </p:tgtEl>
                                        <p:attrNameLst>
                                          <p:attrName>style.visibility</p:attrName>
                                        </p:attrNameLst>
                                      </p:cBhvr>
                                      <p:to>
                                        <p:strVal val="hidden"/>
                                      </p:to>
                                    </p:set>
                                  </p:childTnLst>
                                </p:cTn>
                              </p:par>
                              <p:par>
                                <p:cTn id="33" presetID="6" presetClass="exit" presetSubtype="16" fill="hold" nodeType="withEffect">
                                  <p:stCondLst>
                                    <p:cond delay="0"/>
                                  </p:stCondLst>
                                  <p:childTnLst>
                                    <p:animEffect transition="out" filter="circle(in)">
                                      <p:cBhvr>
                                        <p:cTn id="34" dur="2000"/>
                                        <p:tgtEl>
                                          <p:spTgt spid="2050"/>
                                        </p:tgtEl>
                                      </p:cBhvr>
                                    </p:animEffect>
                                    <p:set>
                                      <p:cBhvr>
                                        <p:cTn id="35" dur="1" fill="hold">
                                          <p:stCondLst>
                                            <p:cond delay="1999"/>
                                          </p:stCondLst>
                                        </p:cTn>
                                        <p:tgtEl>
                                          <p:spTgt spid="2050"/>
                                        </p:tgtEl>
                                        <p:attrNameLst>
                                          <p:attrName>style.visibility</p:attrName>
                                        </p:attrNameLst>
                                      </p:cBhvr>
                                      <p:to>
                                        <p:strVal val="hidden"/>
                                      </p:to>
                                    </p:set>
                                  </p:childTnLst>
                                </p:cTn>
                              </p:par>
                              <p:par>
                                <p:cTn id="36" presetID="6" presetClass="exit" presetSubtype="16" fill="hold" grpId="1" nodeType="withEffect">
                                  <p:stCondLst>
                                    <p:cond delay="0"/>
                                  </p:stCondLst>
                                  <p:childTnLst>
                                    <p:animEffect transition="out" filter="circle(in)">
                                      <p:cBhvr>
                                        <p:cTn id="37" dur="2000"/>
                                        <p:tgtEl>
                                          <p:spTgt spid="6"/>
                                        </p:tgtEl>
                                      </p:cBhvr>
                                    </p:animEffect>
                                    <p:set>
                                      <p:cBhvr>
                                        <p:cTn id="3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57200" y="528578"/>
            <a:ext cx="8001000" cy="995422"/>
          </a:xfrm>
          <a:prstGeom prst="ellipse">
            <a:avLst/>
          </a:prstGeom>
          <a:solidFill>
            <a:schemeClr val="accent4"/>
          </a:solidFill>
          <a:ln w="127000" cmpd="dbl">
            <a:solidFill>
              <a:schemeClr val="accent6">
                <a:lumMod val="60000"/>
                <a:lumOff val="40000"/>
              </a:schemeClr>
            </a:solidFill>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4000" b="1" dirty="0">
                <a:latin typeface="Book Antiqua" pitchFamily="18" charset="0"/>
              </a:rPr>
              <a:t>Our Today’s Lesson is-</a:t>
            </a:r>
          </a:p>
        </p:txBody>
      </p:sp>
      <p:sp>
        <p:nvSpPr>
          <p:cNvPr id="3" name="TextBox 2"/>
          <p:cNvSpPr txBox="1"/>
          <p:nvPr/>
        </p:nvSpPr>
        <p:spPr>
          <a:xfrm>
            <a:off x="304800" y="2177951"/>
            <a:ext cx="8382000" cy="720507"/>
          </a:xfrm>
          <a:prstGeom prst="ribbon">
            <a:avLst>
              <a:gd name="adj1" fmla="val 19546"/>
              <a:gd name="adj2" fmla="val 75000"/>
            </a:avLst>
          </a:prstGeom>
          <a:solidFill>
            <a:schemeClr val="accent6">
              <a:lumMod val="50000"/>
            </a:schemeClr>
          </a:solidFill>
          <a:ln w="127000" cap="sq" cmpd="dbl">
            <a:solidFill>
              <a:schemeClr val="accent6">
                <a:lumMod val="60000"/>
                <a:lumOff val="40000"/>
              </a:schemeClr>
            </a:solidFill>
            <a:miter lim="800000"/>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3200" b="1" dirty="0">
                <a:latin typeface="Book Antiqua" pitchFamily="18" charset="0"/>
              </a:rPr>
              <a:t>A Thirsty Crow</a:t>
            </a:r>
            <a:endParaRPr lang="en-US" sz="2800" b="1" dirty="0">
              <a:latin typeface="Book Antiqua" pitchFamily="18" charset="0"/>
            </a:endParaRPr>
          </a:p>
        </p:txBody>
      </p:sp>
      <p:sp>
        <p:nvSpPr>
          <p:cNvPr id="4" name="TextBox 3"/>
          <p:cNvSpPr txBox="1"/>
          <p:nvPr/>
        </p:nvSpPr>
        <p:spPr>
          <a:xfrm>
            <a:off x="304800" y="3429000"/>
            <a:ext cx="8534400" cy="2540734"/>
          </a:xfrm>
          <a:prstGeom prst="ribbon">
            <a:avLst>
              <a:gd name="adj1" fmla="val 19546"/>
              <a:gd name="adj2" fmla="val 75000"/>
            </a:avLst>
          </a:prstGeom>
          <a:solidFill>
            <a:srgbClr val="00B050"/>
          </a:solidFill>
          <a:ln w="127000" cap="sq" cmpd="dbl">
            <a:solidFill>
              <a:schemeClr val="accent6">
                <a:lumMod val="60000"/>
                <a:lumOff val="40000"/>
              </a:schemeClr>
            </a:solidFill>
            <a:miter lim="800000"/>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3200" b="1" dirty="0">
                <a:latin typeface="Book Antiqua" pitchFamily="18" charset="0"/>
              </a:rPr>
              <a:t>Subject : English First Paper</a:t>
            </a:r>
          </a:p>
          <a:p>
            <a:r>
              <a:rPr lang="en-US" sz="3200" b="1" dirty="0">
                <a:latin typeface="Book Antiqua" pitchFamily="18" charset="0"/>
              </a:rPr>
              <a:t>       Class	   	 : Nine</a:t>
            </a:r>
          </a:p>
          <a:p>
            <a:r>
              <a:rPr lang="en-US" sz="3200" b="1" dirty="0">
                <a:latin typeface="Book Antiqua" pitchFamily="18" charset="0"/>
              </a:rPr>
              <a:t>Learning Areas:  Story Writing</a:t>
            </a:r>
          </a:p>
          <a:p>
            <a:r>
              <a:rPr lang="en-US" sz="3200" b="1" dirty="0">
                <a:latin typeface="Book Antiqua" pitchFamily="18" charset="0"/>
              </a:rPr>
              <a:t>Duration		 : 50 Minutes</a:t>
            </a:r>
          </a:p>
        </p:txBody>
      </p:sp>
    </p:spTree>
    <p:extLst>
      <p:ext uri="{BB962C8B-B14F-4D97-AF65-F5344CB8AC3E}">
        <p14:creationId xmlns:p14="http://schemas.microsoft.com/office/powerpoint/2010/main" val="28517768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1+ppt_w/2"/>
                                          </p:val>
                                        </p:tav>
                                      </p:tavLst>
                                    </p:anim>
                                    <p:anim calcmode="lin" valueType="num">
                                      <p:cBhvr additive="base">
                                        <p:cTn id="7" dur="500"/>
                                        <p:tgtEl>
                                          <p:spTgt spid="2"/>
                                        </p:tgtEl>
                                        <p:attrNameLst>
                                          <p:attrName>ppt_y</p:attrName>
                                        </p:attrNameLst>
                                      </p:cBhvr>
                                      <p:tavLst>
                                        <p:tav tm="0">
                                          <p:val>
                                            <p:strVal val="ppt_y"/>
                                          </p:val>
                                        </p:tav>
                                        <p:tav tm="100000">
                                          <p:val>
                                            <p:strVal val="ppt_y"/>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1+ppt_w/2"/>
                                          </p:val>
                                        </p:tav>
                                      </p:tavLst>
                                    </p:anim>
                                    <p:anim calcmode="lin" valueType="num">
                                      <p:cBhvr additive="base">
                                        <p:cTn id="13" dur="500"/>
                                        <p:tgtEl>
                                          <p:spTgt spid="3"/>
                                        </p:tgtEl>
                                        <p:attrNameLst>
                                          <p:attrName>ppt_y</p:attrName>
                                        </p:attrNameLst>
                                      </p:cBhvr>
                                      <p:tavLst>
                                        <p:tav tm="0">
                                          <p:val>
                                            <p:strVal val="ppt_y"/>
                                          </p:val>
                                        </p:tav>
                                        <p:tav tm="100000">
                                          <p:val>
                                            <p:strVal val="ppt_y"/>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1+ppt_w/2"/>
                                          </p:val>
                                        </p:tav>
                                      </p:tavLst>
                                    </p:anim>
                                    <p:anim calcmode="lin" valueType="num">
                                      <p:cBhvr additive="base">
                                        <p:cTn id="19" dur="500"/>
                                        <p:tgtEl>
                                          <p:spTgt spid="4"/>
                                        </p:tgtEl>
                                        <p:attrNameLst>
                                          <p:attrName>ppt_y</p:attrName>
                                        </p:attrNameLst>
                                      </p:cBhvr>
                                      <p:tavLst>
                                        <p:tav tm="0">
                                          <p:val>
                                            <p:strVal val="ppt_y"/>
                                          </p:val>
                                        </p:tav>
                                        <p:tav tm="100000">
                                          <p:val>
                                            <p:strVal val="ppt_y"/>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914400" y="304800"/>
            <a:ext cx="7239000" cy="1676400"/>
          </a:xfrm>
          <a:prstGeom prst="ellipse">
            <a:avLst/>
          </a:prstGeom>
          <a:solidFill>
            <a:schemeClr val="accent6"/>
          </a:solidFill>
          <a:ln w="127000" cmpd="dbl">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b="1" dirty="0">
                <a:solidFill>
                  <a:srgbClr val="FF0000"/>
                </a:solidFill>
                <a:latin typeface="Andalus" pitchFamily="18" charset="-78"/>
                <a:cs typeface="Andalus" pitchFamily="18" charset="-78"/>
              </a:rPr>
              <a:t>Learning Outcomes</a:t>
            </a:r>
          </a:p>
        </p:txBody>
      </p:sp>
      <p:sp>
        <p:nvSpPr>
          <p:cNvPr id="3" name="Rounded Rectangle 2"/>
          <p:cNvSpPr/>
          <p:nvPr/>
        </p:nvSpPr>
        <p:spPr>
          <a:xfrm>
            <a:off x="914400" y="2133600"/>
            <a:ext cx="7239000" cy="4114800"/>
          </a:xfrm>
          <a:prstGeom prst="roundRect">
            <a:avLst/>
          </a:prstGeom>
          <a:solidFill>
            <a:schemeClr val="accent6">
              <a:lumMod val="20000"/>
              <a:lumOff val="80000"/>
            </a:schemeClr>
          </a:solidFill>
          <a:ln w="127000" cmpd="dbl">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3600" b="1" dirty="0">
                <a:latin typeface="Arial Unicode MS" pitchFamily="34" charset="-128"/>
                <a:ea typeface="Arial Unicode MS" pitchFamily="34" charset="-128"/>
                <a:cs typeface="Arial Unicode MS" pitchFamily="34" charset="-128"/>
              </a:rPr>
              <a:t>After having studied this lesson, students will be able to-</a:t>
            </a:r>
          </a:p>
          <a:p>
            <a:pPr marL="571500" indent="-571500" algn="just">
              <a:buFont typeface="Wingdings" pitchFamily="2" charset="2"/>
              <a:buChar char="Ø"/>
            </a:pPr>
            <a:r>
              <a:rPr lang="en-US" sz="3600" b="1" dirty="0">
                <a:latin typeface="Arial Unicode MS" pitchFamily="34" charset="-128"/>
                <a:ea typeface="Arial Unicode MS" pitchFamily="34" charset="-128"/>
                <a:cs typeface="Arial Unicode MS" pitchFamily="34" charset="-128"/>
              </a:rPr>
              <a:t>Know about a thirsty crow.</a:t>
            </a:r>
          </a:p>
          <a:p>
            <a:pPr marL="571500" indent="-571500" algn="just">
              <a:buFont typeface="Wingdings" pitchFamily="2" charset="2"/>
              <a:buChar char="Ø"/>
            </a:pPr>
            <a:r>
              <a:rPr lang="en-US" sz="3600" b="1" dirty="0">
                <a:latin typeface="Arial Unicode MS" pitchFamily="34" charset="-128"/>
                <a:ea typeface="Arial Unicode MS" pitchFamily="34" charset="-128"/>
                <a:cs typeface="Arial Unicode MS" pitchFamily="34" charset="-128"/>
              </a:rPr>
              <a:t>ask and answer questions.</a:t>
            </a:r>
          </a:p>
          <a:p>
            <a:pPr marL="571500" indent="-571500" algn="just">
              <a:buFont typeface="Wingdings" pitchFamily="2" charset="2"/>
              <a:buChar char="Ø"/>
            </a:pPr>
            <a:r>
              <a:rPr lang="en-US" sz="3600" b="1" dirty="0">
                <a:latin typeface="Arial Unicode MS" pitchFamily="34" charset="-128"/>
                <a:ea typeface="Arial Unicode MS" pitchFamily="34" charset="-128"/>
                <a:cs typeface="Arial Unicode MS" pitchFamily="34" charset="-128"/>
              </a:rPr>
              <a:t>develop imaginative power.</a:t>
            </a:r>
          </a:p>
          <a:p>
            <a:pPr marL="571500" indent="-571500" algn="just">
              <a:buFont typeface="Wingdings" pitchFamily="2" charset="2"/>
              <a:buChar char="Ø"/>
            </a:pPr>
            <a:r>
              <a:rPr lang="en-US" sz="3600" b="1" dirty="0">
                <a:latin typeface="Arial Unicode MS" pitchFamily="34" charset="-128"/>
                <a:ea typeface="Arial Unicode MS" pitchFamily="34" charset="-128"/>
                <a:cs typeface="Arial Unicode MS" pitchFamily="34" charset="-128"/>
              </a:rPr>
              <a:t>write a story.</a:t>
            </a:r>
          </a:p>
        </p:txBody>
      </p:sp>
    </p:spTree>
    <p:extLst>
      <p:ext uri="{BB962C8B-B14F-4D97-AF65-F5344CB8AC3E}">
        <p14:creationId xmlns:p14="http://schemas.microsoft.com/office/powerpoint/2010/main" val="2057484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8" fill="hold" grpId="1" nodeType="clickEffect">
                                  <p:stCondLst>
                                    <p:cond delay="0"/>
                                  </p:stCondLst>
                                  <p:childTnLst>
                                    <p:anim calcmode="lin" valueType="num">
                                      <p:cBhvr additive="base">
                                        <p:cTn id="14" dur="500"/>
                                        <p:tgtEl>
                                          <p:spTgt spid="2"/>
                                        </p:tgtEl>
                                        <p:attrNameLst>
                                          <p:attrName>ppt_x</p:attrName>
                                        </p:attrNameLst>
                                      </p:cBhvr>
                                      <p:tavLst>
                                        <p:tav tm="0">
                                          <p:val>
                                            <p:strVal val="ppt_x"/>
                                          </p:val>
                                        </p:tav>
                                        <p:tav tm="100000">
                                          <p:val>
                                            <p:strVal val="0-ppt_w/2"/>
                                          </p:val>
                                        </p:tav>
                                      </p:tavLst>
                                    </p:anim>
                                    <p:anim calcmode="lin" valueType="num">
                                      <p:cBhvr additive="base">
                                        <p:cTn id="15" dur="500"/>
                                        <p:tgtEl>
                                          <p:spTgt spid="2"/>
                                        </p:tgtEl>
                                        <p:attrNameLst>
                                          <p:attrName>ppt_y</p:attrName>
                                        </p:attrNameLst>
                                      </p:cBhvr>
                                      <p:tavLst>
                                        <p:tav tm="0">
                                          <p:val>
                                            <p:strVal val="ppt_y"/>
                                          </p:val>
                                        </p:tav>
                                        <p:tav tm="100000">
                                          <p:val>
                                            <p:strVal val="ppt_y"/>
                                          </p:val>
                                        </p:tav>
                                      </p:tavLst>
                                    </p:anim>
                                    <p:set>
                                      <p:cBhvr>
                                        <p:cTn id="16" dur="1" fill="hold">
                                          <p:stCondLst>
                                            <p:cond delay="499"/>
                                          </p:stCondLst>
                                        </p:cTn>
                                        <p:tgtEl>
                                          <p:spTgt spid="2"/>
                                        </p:tgtEl>
                                        <p:attrNameLst>
                                          <p:attrName>style.visibility</p:attrName>
                                        </p:attrNameLst>
                                      </p:cBhvr>
                                      <p:to>
                                        <p:strVal val="hidden"/>
                                      </p:to>
                                    </p:set>
                                  </p:childTnLst>
                                </p:cTn>
                              </p:par>
                              <p:par>
                                <p:cTn id="17" presetID="2" presetClass="exit" presetSubtype="8" fill="hold" grpId="1" nodeType="withEffect">
                                  <p:stCondLst>
                                    <p:cond delay="0"/>
                                  </p:stCondLst>
                                  <p:childTnLst>
                                    <p:anim calcmode="lin" valueType="num">
                                      <p:cBhvr additive="base">
                                        <p:cTn id="18" dur="500"/>
                                        <p:tgtEl>
                                          <p:spTgt spid="3"/>
                                        </p:tgtEl>
                                        <p:attrNameLst>
                                          <p:attrName>ppt_x</p:attrName>
                                        </p:attrNameLst>
                                      </p:cBhvr>
                                      <p:tavLst>
                                        <p:tav tm="0">
                                          <p:val>
                                            <p:strVal val="ppt_x"/>
                                          </p:val>
                                        </p:tav>
                                        <p:tav tm="100000">
                                          <p:val>
                                            <p:strVal val="0-ppt_w/2"/>
                                          </p:val>
                                        </p:tav>
                                      </p:tavLst>
                                    </p:anim>
                                    <p:anim calcmode="lin" valueType="num">
                                      <p:cBhvr additive="base">
                                        <p:cTn id="19" dur="500"/>
                                        <p:tgtEl>
                                          <p:spTgt spid="3"/>
                                        </p:tgtEl>
                                        <p:attrNameLst>
                                          <p:attrName>ppt_y</p:attrName>
                                        </p:attrNameLst>
                                      </p:cBhvr>
                                      <p:tavLst>
                                        <p:tav tm="0">
                                          <p:val>
                                            <p:strVal val="ppt_y"/>
                                          </p:val>
                                        </p:tav>
                                        <p:tav tm="100000">
                                          <p:val>
                                            <p:strVal val="ppt_y"/>
                                          </p:val>
                                        </p:tav>
                                      </p:tavLst>
                                    </p:anim>
                                    <p:set>
                                      <p:cBhvr>
                                        <p:cTn id="2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G:\Thirsty Crow (Story Writing)\66.jpg"/>
          <p:cNvPicPr>
            <a:picLocks noChangeAspect="1" noChangeArrowheads="1"/>
          </p:cNvPicPr>
          <p:nvPr/>
        </p:nvPicPr>
        <p:blipFill>
          <a:blip r:embed="rId2"/>
          <a:srcRect/>
          <a:stretch>
            <a:fillRect/>
          </a:stretch>
        </p:blipFill>
        <p:spPr bwMode="auto">
          <a:xfrm>
            <a:off x="152400" y="1402080"/>
            <a:ext cx="8839200" cy="5303520"/>
          </a:xfrm>
          <a:prstGeom prst="rect">
            <a:avLst/>
          </a:prstGeom>
          <a:noFill/>
        </p:spPr>
      </p:pic>
      <p:sp>
        <p:nvSpPr>
          <p:cNvPr id="5" name="Down Arrow Callout 4"/>
          <p:cNvSpPr/>
          <p:nvPr/>
        </p:nvSpPr>
        <p:spPr>
          <a:xfrm>
            <a:off x="990600" y="152400"/>
            <a:ext cx="7543800" cy="1219200"/>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Once a crow sat on a branch of a tree in a forest.</a:t>
            </a:r>
            <a:r>
              <a:rPr lang="en-US" dirty="0">
                <a:solidFill>
                  <a:schemeClr val="tx1"/>
                </a:solidFill>
                <a:latin typeface="Times New Roman" pitchFamily="18" charset="0"/>
                <a:cs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178"/>
                                        </p:tgtEl>
                                        <p:attrNameLst>
                                          <p:attrName>style.visibility</p:attrName>
                                        </p:attrNameLst>
                                      </p:cBhvr>
                                      <p:to>
                                        <p:strVal val="visible"/>
                                      </p:to>
                                    </p:set>
                                    <p:anim calcmode="lin" valueType="num">
                                      <p:cBhvr additive="base">
                                        <p:cTn id="11" dur="500" fill="hold"/>
                                        <p:tgtEl>
                                          <p:spTgt spid="50178"/>
                                        </p:tgtEl>
                                        <p:attrNameLst>
                                          <p:attrName>ppt_x</p:attrName>
                                        </p:attrNameLst>
                                      </p:cBhvr>
                                      <p:tavLst>
                                        <p:tav tm="0">
                                          <p:val>
                                            <p:strVal val="#ppt_x"/>
                                          </p:val>
                                        </p:tav>
                                        <p:tav tm="100000">
                                          <p:val>
                                            <p:strVal val="#ppt_x"/>
                                          </p:val>
                                        </p:tav>
                                      </p:tavLst>
                                    </p:anim>
                                    <p:anim calcmode="lin" valueType="num">
                                      <p:cBhvr additive="base">
                                        <p:cTn id="12" dur="500" fill="hold"/>
                                        <p:tgtEl>
                                          <p:spTgt spid="5017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8" fill="hold" grpId="1" nodeType="clickEffect">
                                  <p:stCondLst>
                                    <p:cond delay="0"/>
                                  </p:stCondLst>
                                  <p:childTnLst>
                                    <p:anim calcmode="lin" valueType="num">
                                      <p:cBhvr additive="base">
                                        <p:cTn id="16" dur="500"/>
                                        <p:tgtEl>
                                          <p:spTgt spid="5"/>
                                        </p:tgtEl>
                                        <p:attrNameLst>
                                          <p:attrName>ppt_x</p:attrName>
                                        </p:attrNameLst>
                                      </p:cBhvr>
                                      <p:tavLst>
                                        <p:tav tm="0">
                                          <p:val>
                                            <p:strVal val="ppt_x"/>
                                          </p:val>
                                        </p:tav>
                                        <p:tav tm="100000">
                                          <p:val>
                                            <p:strVal val="0-ppt_w/2"/>
                                          </p:val>
                                        </p:tav>
                                      </p:tavLst>
                                    </p:anim>
                                    <p:anim calcmode="lin" valueType="num">
                                      <p:cBhvr additive="base">
                                        <p:cTn id="17" dur="500"/>
                                        <p:tgtEl>
                                          <p:spTgt spid="5"/>
                                        </p:tgtEl>
                                        <p:attrNameLst>
                                          <p:attrName>ppt_y</p:attrName>
                                        </p:attrNameLst>
                                      </p:cBhvr>
                                      <p:tavLst>
                                        <p:tav tm="0">
                                          <p:val>
                                            <p:strVal val="ppt_y"/>
                                          </p:val>
                                        </p:tav>
                                        <p:tav tm="100000">
                                          <p:val>
                                            <p:strVal val="ppt_y"/>
                                          </p:val>
                                        </p:tav>
                                      </p:tavLst>
                                    </p:anim>
                                    <p:set>
                                      <p:cBhvr>
                                        <p:cTn id="18" dur="1" fill="hold">
                                          <p:stCondLst>
                                            <p:cond delay="499"/>
                                          </p:stCondLst>
                                        </p:cTn>
                                        <p:tgtEl>
                                          <p:spTgt spid="5"/>
                                        </p:tgtEl>
                                        <p:attrNameLst>
                                          <p:attrName>style.visibility</p:attrName>
                                        </p:attrNameLst>
                                      </p:cBhvr>
                                      <p:to>
                                        <p:strVal val="hidden"/>
                                      </p:to>
                                    </p:set>
                                  </p:childTnLst>
                                </p:cTn>
                              </p:par>
                              <p:par>
                                <p:cTn id="19" presetID="2" presetClass="exit" presetSubtype="8" fill="hold" nodeType="withEffect">
                                  <p:stCondLst>
                                    <p:cond delay="0"/>
                                  </p:stCondLst>
                                  <p:childTnLst>
                                    <p:anim calcmode="lin" valueType="num">
                                      <p:cBhvr additive="base">
                                        <p:cTn id="20" dur="500"/>
                                        <p:tgtEl>
                                          <p:spTgt spid="50178"/>
                                        </p:tgtEl>
                                        <p:attrNameLst>
                                          <p:attrName>ppt_x</p:attrName>
                                        </p:attrNameLst>
                                      </p:cBhvr>
                                      <p:tavLst>
                                        <p:tav tm="0">
                                          <p:val>
                                            <p:strVal val="ppt_x"/>
                                          </p:val>
                                        </p:tav>
                                        <p:tav tm="100000">
                                          <p:val>
                                            <p:strVal val="0-ppt_w/2"/>
                                          </p:val>
                                        </p:tav>
                                      </p:tavLst>
                                    </p:anim>
                                    <p:anim calcmode="lin" valueType="num">
                                      <p:cBhvr additive="base">
                                        <p:cTn id="21" dur="500"/>
                                        <p:tgtEl>
                                          <p:spTgt spid="50178"/>
                                        </p:tgtEl>
                                        <p:attrNameLst>
                                          <p:attrName>ppt_y</p:attrName>
                                        </p:attrNameLst>
                                      </p:cBhvr>
                                      <p:tavLst>
                                        <p:tav tm="0">
                                          <p:val>
                                            <p:strVal val="ppt_y"/>
                                          </p:val>
                                        </p:tav>
                                        <p:tav tm="100000">
                                          <p:val>
                                            <p:strVal val="ppt_y"/>
                                          </p:val>
                                        </p:tav>
                                      </p:tavLst>
                                    </p:anim>
                                    <p:set>
                                      <p:cBhvr>
                                        <p:cTn id="22" dur="1" fill="hold">
                                          <p:stCondLst>
                                            <p:cond delay="499"/>
                                          </p:stCondLst>
                                        </p:cTn>
                                        <p:tgtEl>
                                          <p:spTgt spid="501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Thirsty Crow (Story Writing)\20120205-163646.jpg"/>
          <p:cNvPicPr>
            <a:picLocks noChangeAspect="1" noChangeArrowheads="1"/>
          </p:cNvPicPr>
          <p:nvPr/>
        </p:nvPicPr>
        <p:blipFill>
          <a:blip r:embed="rId2"/>
          <a:srcRect/>
          <a:stretch>
            <a:fillRect/>
          </a:stretch>
        </p:blipFill>
        <p:spPr bwMode="auto">
          <a:xfrm>
            <a:off x="1295400" y="152400"/>
            <a:ext cx="7660640" cy="6477000"/>
          </a:xfrm>
          <a:prstGeom prst="rect">
            <a:avLst/>
          </a:prstGeom>
          <a:noFill/>
        </p:spPr>
      </p:pic>
      <p:sp>
        <p:nvSpPr>
          <p:cNvPr id="3" name="Down Arrow Callout 2"/>
          <p:cNvSpPr/>
          <p:nvPr/>
        </p:nvSpPr>
        <p:spPr>
          <a:xfrm>
            <a:off x="1412608" y="152400"/>
            <a:ext cx="7426223" cy="953889"/>
          </a:xfrm>
          <a:prstGeom prst="downArrowCallout">
            <a:avLst>
              <a:gd name="adj1" fmla="val 25000"/>
              <a:gd name="adj2" fmla="val 25000"/>
              <a:gd name="adj3" fmla="val 0"/>
              <a:gd name="adj4" fmla="val 64977"/>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The day was very hot and it felt very thirsty.</a:t>
            </a:r>
            <a:endParaRPr lang="en-US"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1+#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1" fill="hold" grpId="1" nodeType="clickEffect">
                                  <p:stCondLst>
                                    <p:cond delay="0"/>
                                  </p:stCondLst>
                                  <p:childTnLst>
                                    <p:anim calcmode="lin" valueType="num">
                                      <p:cBhvr additive="base">
                                        <p:cTn id="16" dur="500"/>
                                        <p:tgtEl>
                                          <p:spTgt spid="3"/>
                                        </p:tgtEl>
                                        <p:attrNameLst>
                                          <p:attrName>ppt_x</p:attrName>
                                        </p:attrNameLst>
                                      </p:cBhvr>
                                      <p:tavLst>
                                        <p:tav tm="0">
                                          <p:val>
                                            <p:strVal val="ppt_x"/>
                                          </p:val>
                                        </p:tav>
                                        <p:tav tm="100000">
                                          <p:val>
                                            <p:strVal val="ppt_x"/>
                                          </p:val>
                                        </p:tav>
                                      </p:tavLst>
                                    </p:anim>
                                    <p:anim calcmode="lin" valueType="num">
                                      <p:cBhvr additive="base">
                                        <p:cTn id="17" dur="500"/>
                                        <p:tgtEl>
                                          <p:spTgt spid="3"/>
                                        </p:tgtEl>
                                        <p:attrNameLst>
                                          <p:attrName>ppt_y</p:attrName>
                                        </p:attrNameLst>
                                      </p:cBhvr>
                                      <p:tavLst>
                                        <p:tav tm="0">
                                          <p:val>
                                            <p:strVal val="ppt_y"/>
                                          </p:val>
                                        </p:tav>
                                        <p:tav tm="100000">
                                          <p:val>
                                            <p:strVal val="0-ppt_h/2"/>
                                          </p:val>
                                        </p:tav>
                                      </p:tavLst>
                                    </p:anim>
                                    <p:set>
                                      <p:cBhvr>
                                        <p:cTn id="18" dur="1" fill="hold">
                                          <p:stCondLst>
                                            <p:cond delay="499"/>
                                          </p:stCondLst>
                                        </p:cTn>
                                        <p:tgtEl>
                                          <p:spTgt spid="3"/>
                                        </p:tgtEl>
                                        <p:attrNameLst>
                                          <p:attrName>style.visibility</p:attrName>
                                        </p:attrNameLst>
                                      </p:cBhvr>
                                      <p:to>
                                        <p:strVal val="hidden"/>
                                      </p:to>
                                    </p:set>
                                  </p:childTnLst>
                                </p:cTn>
                              </p:par>
                              <p:par>
                                <p:cTn id="19" presetID="2" presetClass="exit" presetSubtype="1" fill="hold" nodeType="withEffect">
                                  <p:stCondLst>
                                    <p:cond delay="0"/>
                                  </p:stCondLst>
                                  <p:childTnLst>
                                    <p:anim calcmode="lin" valueType="num">
                                      <p:cBhvr additive="base">
                                        <p:cTn id="20" dur="500"/>
                                        <p:tgtEl>
                                          <p:spTgt spid="4098"/>
                                        </p:tgtEl>
                                        <p:attrNameLst>
                                          <p:attrName>ppt_x</p:attrName>
                                        </p:attrNameLst>
                                      </p:cBhvr>
                                      <p:tavLst>
                                        <p:tav tm="0">
                                          <p:val>
                                            <p:strVal val="ppt_x"/>
                                          </p:val>
                                        </p:tav>
                                        <p:tav tm="100000">
                                          <p:val>
                                            <p:strVal val="ppt_x"/>
                                          </p:val>
                                        </p:tav>
                                      </p:tavLst>
                                    </p:anim>
                                    <p:anim calcmode="lin" valueType="num">
                                      <p:cBhvr additive="base">
                                        <p:cTn id="21" dur="500"/>
                                        <p:tgtEl>
                                          <p:spTgt spid="4098"/>
                                        </p:tgtEl>
                                        <p:attrNameLst>
                                          <p:attrName>ppt_y</p:attrName>
                                        </p:attrNameLst>
                                      </p:cBhvr>
                                      <p:tavLst>
                                        <p:tav tm="0">
                                          <p:val>
                                            <p:strVal val="ppt_y"/>
                                          </p:val>
                                        </p:tav>
                                        <p:tav tm="100000">
                                          <p:val>
                                            <p:strVal val="0-ppt_h/2"/>
                                          </p:val>
                                        </p:tav>
                                      </p:tavLst>
                                    </p:anim>
                                    <p:set>
                                      <p:cBhvr>
                                        <p:cTn id="22" dur="1" fill="hold">
                                          <p:stCondLst>
                                            <p:cond delay="4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Thirsty Crow (Story Writing)\thirsty-crow-kids-story-441371-2-s-307x512.jpg"/>
          <p:cNvPicPr>
            <a:picLocks noChangeAspect="1" noChangeArrowheads="1"/>
          </p:cNvPicPr>
          <p:nvPr/>
        </p:nvPicPr>
        <p:blipFill>
          <a:blip r:embed="rId2"/>
          <a:srcRect/>
          <a:stretch>
            <a:fillRect/>
          </a:stretch>
        </p:blipFill>
        <p:spPr bwMode="auto">
          <a:xfrm>
            <a:off x="152400" y="1447800"/>
            <a:ext cx="8839200" cy="5303520"/>
          </a:xfrm>
          <a:prstGeom prst="rect">
            <a:avLst/>
          </a:prstGeom>
          <a:noFill/>
        </p:spPr>
      </p:pic>
      <p:sp>
        <p:nvSpPr>
          <p:cNvPr id="3" name="Down Arrow Callout 2"/>
          <p:cNvSpPr/>
          <p:nvPr/>
        </p:nvSpPr>
        <p:spPr>
          <a:xfrm>
            <a:off x="990600" y="152400"/>
            <a:ext cx="7543800" cy="1219200"/>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It tried to find out a source of water.</a:t>
            </a:r>
            <a:endParaRPr lang="en-US"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grpId="1" nodeType="clickEffect">
                                  <p:stCondLst>
                                    <p:cond delay="0"/>
                                  </p:stCondLst>
                                  <p:childTnLst>
                                    <p:anim calcmode="lin" valueType="num">
                                      <p:cBhvr additive="base">
                                        <p:cTn id="16" dur="500"/>
                                        <p:tgtEl>
                                          <p:spTgt spid="3"/>
                                        </p:tgtEl>
                                        <p:attrNameLst>
                                          <p:attrName>ppt_x</p:attrName>
                                        </p:attrNameLst>
                                      </p:cBhvr>
                                      <p:tavLst>
                                        <p:tav tm="0">
                                          <p:val>
                                            <p:strVal val="ppt_x"/>
                                          </p:val>
                                        </p:tav>
                                        <p:tav tm="100000">
                                          <p:val>
                                            <p:strVal val="1+ppt_w/2"/>
                                          </p:val>
                                        </p:tav>
                                      </p:tavLst>
                                    </p:anim>
                                    <p:anim calcmode="lin" valueType="num">
                                      <p:cBhvr additive="base">
                                        <p:cTn id="17" dur="500"/>
                                        <p:tgtEl>
                                          <p:spTgt spid="3"/>
                                        </p:tgtEl>
                                        <p:attrNameLst>
                                          <p:attrName>ppt_y</p:attrName>
                                        </p:attrNameLst>
                                      </p:cBhvr>
                                      <p:tavLst>
                                        <p:tav tm="0">
                                          <p:val>
                                            <p:strVal val="ppt_y"/>
                                          </p:val>
                                        </p:tav>
                                        <p:tav tm="100000">
                                          <p:val>
                                            <p:strVal val="ppt_y"/>
                                          </p:val>
                                        </p:tav>
                                      </p:tavLst>
                                    </p:anim>
                                    <p:set>
                                      <p:cBhvr>
                                        <p:cTn id="18" dur="1" fill="hold">
                                          <p:stCondLst>
                                            <p:cond delay="499"/>
                                          </p:stCondLst>
                                        </p:cTn>
                                        <p:tgtEl>
                                          <p:spTgt spid="3"/>
                                        </p:tgtEl>
                                        <p:attrNameLst>
                                          <p:attrName>style.visibility</p:attrName>
                                        </p:attrNameLst>
                                      </p:cBhvr>
                                      <p:to>
                                        <p:strVal val="hidden"/>
                                      </p:to>
                                    </p:set>
                                  </p:childTnLst>
                                </p:cTn>
                              </p:par>
                              <p:par>
                                <p:cTn id="19" presetID="2" presetClass="exit" presetSubtype="2" fill="hold" nodeType="withEffect">
                                  <p:stCondLst>
                                    <p:cond delay="0"/>
                                  </p:stCondLst>
                                  <p:childTnLst>
                                    <p:anim calcmode="lin" valueType="num">
                                      <p:cBhvr additive="base">
                                        <p:cTn id="20" dur="500"/>
                                        <p:tgtEl>
                                          <p:spTgt spid="3074"/>
                                        </p:tgtEl>
                                        <p:attrNameLst>
                                          <p:attrName>ppt_x</p:attrName>
                                        </p:attrNameLst>
                                      </p:cBhvr>
                                      <p:tavLst>
                                        <p:tav tm="0">
                                          <p:val>
                                            <p:strVal val="ppt_x"/>
                                          </p:val>
                                        </p:tav>
                                        <p:tav tm="100000">
                                          <p:val>
                                            <p:strVal val="1+ppt_w/2"/>
                                          </p:val>
                                        </p:tav>
                                      </p:tavLst>
                                    </p:anim>
                                    <p:anim calcmode="lin" valueType="num">
                                      <p:cBhvr additive="base">
                                        <p:cTn id="21" dur="500"/>
                                        <p:tgtEl>
                                          <p:spTgt spid="3074"/>
                                        </p:tgtEl>
                                        <p:attrNameLst>
                                          <p:attrName>ppt_y</p:attrName>
                                        </p:attrNameLst>
                                      </p:cBhvr>
                                      <p:tavLst>
                                        <p:tav tm="0">
                                          <p:val>
                                            <p:strVal val="ppt_y"/>
                                          </p:val>
                                        </p:tav>
                                        <p:tav tm="100000">
                                          <p:val>
                                            <p:strVal val="ppt_y"/>
                                          </p:val>
                                        </p:tav>
                                      </p:tavLst>
                                    </p:anim>
                                    <p:set>
                                      <p:cBhvr>
                                        <p:cTn id="22" dur="1" fill="hold">
                                          <p:stCondLst>
                                            <p:cond delay="4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TotalTime>
  <Words>701</Words>
  <Application>Microsoft Office PowerPoint</Application>
  <PresentationFormat>On-screen Show (4:3)</PresentationFormat>
  <Paragraphs>61</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What do you see in these pictures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8801743071062</cp:lastModifiedBy>
  <cp:revision>272</cp:revision>
  <dcterms:created xsi:type="dcterms:W3CDTF">2006-08-16T00:00:00Z</dcterms:created>
  <dcterms:modified xsi:type="dcterms:W3CDTF">2022-10-24T16:21:44Z</dcterms:modified>
</cp:coreProperties>
</file>