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5" r:id="rId3"/>
    <p:sldId id="293" r:id="rId4"/>
    <p:sldId id="279" r:id="rId5"/>
    <p:sldId id="287" r:id="rId6"/>
    <p:sldId id="290" r:id="rId7"/>
    <p:sldId id="283" r:id="rId8"/>
    <p:sldId id="267" r:id="rId9"/>
    <p:sldId id="261" r:id="rId10"/>
    <p:sldId id="259" r:id="rId11"/>
    <p:sldId id="260" r:id="rId12"/>
    <p:sldId id="266" r:id="rId13"/>
    <p:sldId id="257" r:id="rId14"/>
    <p:sldId id="273" r:id="rId15"/>
    <p:sldId id="271" r:id="rId16"/>
    <p:sldId id="284" r:id="rId17"/>
    <p:sldId id="281" r:id="rId18"/>
    <p:sldId id="269" r:id="rId19"/>
    <p:sldId id="286" r:id="rId20"/>
    <p:sldId id="272" r:id="rId21"/>
    <p:sldId id="276" r:id="rId22"/>
    <p:sldId id="275" r:id="rId23"/>
    <p:sldId id="277" r:id="rId24"/>
    <p:sldId id="278" r:id="rId25"/>
    <p:sldId id="280" r:id="rId26"/>
    <p:sldId id="265" r:id="rId27"/>
    <p:sldId id="292" r:id="rId28"/>
    <p:sldId id="282" r:id="rId29"/>
    <p:sldId id="291"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0C2924-8B6B-4970-952B-6D9A70AD22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275726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C2924-8B6B-4970-952B-6D9A70AD22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331712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C2924-8B6B-4970-952B-6D9A70AD22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247602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C2924-8B6B-4970-952B-6D9A70AD22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326960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C2924-8B6B-4970-952B-6D9A70AD22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279098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0C2924-8B6B-4970-952B-6D9A70AD22D4}"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10894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C2924-8B6B-4970-952B-6D9A70AD22D4}"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345842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C2924-8B6B-4970-952B-6D9A70AD22D4}"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84824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C2924-8B6B-4970-952B-6D9A70AD22D4}"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142101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C2924-8B6B-4970-952B-6D9A70AD22D4}"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321368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C2924-8B6B-4970-952B-6D9A70AD22D4}"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331AE-D50D-4A87-B2FE-F0F4208D7BBA}" type="slidenum">
              <a:rPr lang="en-US" smtClean="0"/>
              <a:t>‹#›</a:t>
            </a:fld>
            <a:endParaRPr lang="en-US"/>
          </a:p>
        </p:txBody>
      </p:sp>
    </p:spTree>
    <p:extLst>
      <p:ext uri="{BB962C8B-B14F-4D97-AF65-F5344CB8AC3E}">
        <p14:creationId xmlns:p14="http://schemas.microsoft.com/office/powerpoint/2010/main" val="393884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C2924-8B6B-4970-952B-6D9A70AD22D4}" type="datetimeFigureOut">
              <a:rPr lang="en-US" smtClean="0"/>
              <a:t>11/12/2022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331AE-D50D-4A87-B2FE-F0F4208D7BBA}" type="slidenum">
              <a:rPr lang="en-US" smtClean="0"/>
              <a:t>‹#›</a:t>
            </a:fld>
            <a:endParaRPr lang="en-US"/>
          </a:p>
        </p:txBody>
      </p:sp>
    </p:spTree>
    <p:extLst>
      <p:ext uri="{BB962C8B-B14F-4D97-AF65-F5344CB8AC3E}">
        <p14:creationId xmlns:p14="http://schemas.microsoft.com/office/powerpoint/2010/main" val="3865204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2.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54.jpe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13.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webp"/><Relationship Id="rId4" Type="http://schemas.openxmlformats.org/officeDocument/2006/relationships/image" Target="../media/image57.jpg"/></Relationships>
</file>

<file path=ppt/slides/_rels/slide14.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image" Target="../media/image61.webp"/><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webp"/><Relationship Id="rId4" Type="http://schemas.openxmlformats.org/officeDocument/2006/relationships/image" Target="../media/image63.jpg"/></Relationships>
</file>

<file path=ppt/slides/_rels/slide1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jpg"/><Relationship Id="rId4" Type="http://schemas.openxmlformats.org/officeDocument/2006/relationships/image" Target="../media/image6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 Id="rId6" Type="http://schemas.openxmlformats.org/officeDocument/2006/relationships/image" Target="../media/image74.jpg"/><Relationship Id="rId5" Type="http://schemas.openxmlformats.org/officeDocument/2006/relationships/image" Target="../media/image15.jpg"/><Relationship Id="rId4" Type="http://schemas.openxmlformats.org/officeDocument/2006/relationships/image" Target="../media/image73.jpg"/></Relationships>
</file>

<file path=ppt/slides/_rels/slide1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g"/></Relationships>
</file>

<file path=ppt/slides/_rels/slide19.xml.rels><?xml version="1.0" encoding="UTF-8" standalone="yes"?>
<Relationships xmlns="http://schemas.openxmlformats.org/package/2006/relationships"><Relationship Id="rId3" Type="http://schemas.openxmlformats.org/officeDocument/2006/relationships/image" Target="../media/image80.jpg"/><Relationship Id="rId7" Type="http://schemas.openxmlformats.org/officeDocument/2006/relationships/image" Target="../media/image84.webp"/><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image" Target="../media/image8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g"/><Relationship Id="rId2" Type="http://schemas.openxmlformats.org/officeDocument/2006/relationships/image" Target="../media/image85.jpg"/><Relationship Id="rId1" Type="http://schemas.openxmlformats.org/officeDocument/2006/relationships/slideLayout" Target="../slideLayouts/slideLayout7.xml"/><Relationship Id="rId6" Type="http://schemas.openxmlformats.org/officeDocument/2006/relationships/image" Target="../media/image89.jpg"/><Relationship Id="rId5" Type="http://schemas.openxmlformats.org/officeDocument/2006/relationships/image" Target="../media/image88.jpg"/><Relationship Id="rId4" Type="http://schemas.openxmlformats.org/officeDocument/2006/relationships/image" Target="../media/image87.jpg"/></Relationships>
</file>

<file path=ppt/slides/_rels/slide21.xml.rels><?xml version="1.0" encoding="UTF-8" standalone="yes"?>
<Relationships xmlns="http://schemas.openxmlformats.org/package/2006/relationships"><Relationship Id="rId3" Type="http://schemas.openxmlformats.org/officeDocument/2006/relationships/image" Target="../media/image92.webp"/><Relationship Id="rId7" Type="http://schemas.openxmlformats.org/officeDocument/2006/relationships/image" Target="../media/image95.jp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94.jpeg"/><Relationship Id="rId5" Type="http://schemas.openxmlformats.org/officeDocument/2006/relationships/image" Target="../media/image93.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97.jpg"/><Relationship Id="rId7" Type="http://schemas.openxmlformats.org/officeDocument/2006/relationships/image" Target="../media/image101.jpg"/><Relationship Id="rId2" Type="http://schemas.openxmlformats.org/officeDocument/2006/relationships/image" Target="../media/image96.jpg"/><Relationship Id="rId1" Type="http://schemas.openxmlformats.org/officeDocument/2006/relationships/slideLayout" Target="../slideLayouts/slideLayout7.xml"/><Relationship Id="rId6" Type="http://schemas.openxmlformats.org/officeDocument/2006/relationships/image" Target="../media/image100.jpg"/><Relationship Id="rId5" Type="http://schemas.openxmlformats.org/officeDocument/2006/relationships/image" Target="../media/image99.jpg"/><Relationship Id="rId4" Type="http://schemas.openxmlformats.org/officeDocument/2006/relationships/image" Target="../media/image98.jpg"/></Relationships>
</file>

<file path=ppt/slides/_rels/slide23.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jpg"/><Relationship Id="rId1" Type="http://schemas.openxmlformats.org/officeDocument/2006/relationships/slideLayout" Target="../slideLayouts/slideLayout7.xml"/><Relationship Id="rId6" Type="http://schemas.openxmlformats.org/officeDocument/2006/relationships/image" Target="../media/image105.jpg"/><Relationship Id="rId5" Type="http://schemas.openxmlformats.org/officeDocument/2006/relationships/image" Target="../media/image104.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107.jpeg"/></Relationships>
</file>

<file path=ppt/slides/_rels/slide25.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08.jpg"/><Relationship Id="rId7" Type="http://schemas.openxmlformats.org/officeDocument/2006/relationships/image" Target="../media/image112.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111.jpg"/><Relationship Id="rId5" Type="http://schemas.openxmlformats.org/officeDocument/2006/relationships/image" Target="../media/image110.jpg"/><Relationship Id="rId4" Type="http://schemas.openxmlformats.org/officeDocument/2006/relationships/image" Target="../media/image109.jpg"/></Relationships>
</file>

<file path=ppt/slides/_rels/slide26.xml.rels><?xml version="1.0" encoding="UTF-8" standalone="yes"?>
<Relationships xmlns="http://schemas.openxmlformats.org/package/2006/relationships"><Relationship Id="rId3" Type="http://schemas.openxmlformats.org/officeDocument/2006/relationships/image" Target="../media/image115.jpg"/><Relationship Id="rId7" Type="http://schemas.openxmlformats.org/officeDocument/2006/relationships/image" Target="../media/image118.png"/><Relationship Id="rId2" Type="http://schemas.openxmlformats.org/officeDocument/2006/relationships/image" Target="../media/image114.jpeg"/><Relationship Id="rId1" Type="http://schemas.openxmlformats.org/officeDocument/2006/relationships/slideLayout" Target="../slideLayouts/slideLayout7.xml"/><Relationship Id="rId6" Type="http://schemas.openxmlformats.org/officeDocument/2006/relationships/image" Target="../media/image117.jpg"/><Relationship Id="rId5" Type="http://schemas.openxmlformats.org/officeDocument/2006/relationships/image" Target="../media/image116.jpe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120.webp"/><Relationship Id="rId2" Type="http://schemas.openxmlformats.org/officeDocument/2006/relationships/image" Target="../media/image1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18" Type="http://schemas.openxmlformats.org/officeDocument/2006/relationships/image" Target="../media/image29.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eg"/><Relationship Id="rId15" Type="http://schemas.openxmlformats.org/officeDocument/2006/relationships/image" Target="../media/image2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jp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 y="304800"/>
            <a:ext cx="11155680" cy="6156959"/>
          </a:xfrm>
          <a:prstGeom prst="rect">
            <a:avLst/>
          </a:prstGeom>
          <a:ln w="76200">
            <a:solidFill>
              <a:srgbClr val="00B050"/>
            </a:solidFill>
          </a:ln>
        </p:spPr>
      </p:pic>
      <p:sp>
        <p:nvSpPr>
          <p:cNvPr id="3" name="TextBox 2"/>
          <p:cNvSpPr txBox="1"/>
          <p:nvPr/>
        </p:nvSpPr>
        <p:spPr>
          <a:xfrm>
            <a:off x="2606040" y="1767840"/>
            <a:ext cx="1676400" cy="923330"/>
          </a:xfrm>
          <a:prstGeom prst="rect">
            <a:avLst/>
          </a:prstGeom>
          <a:noFill/>
        </p:spPr>
        <p:txBody>
          <a:bodyPr wrap="square" rtlCol="0">
            <a:spAutoFit/>
          </a:bodyPr>
          <a:lstStyle/>
          <a:p>
            <a:r>
              <a:rPr lang="bn-BD" sz="5400" dirty="0" smtClean="0">
                <a:solidFill>
                  <a:schemeClr val="bg1"/>
                </a:solidFill>
                <a:latin typeface="NikoshBAN" panose="02000000000000000000" pitchFamily="2" charset="0"/>
                <a:cs typeface="NikoshBAN" panose="02000000000000000000" pitchFamily="2" charset="0"/>
              </a:rPr>
              <a:t>স্বাগত</a:t>
            </a:r>
            <a:endParaRPr lang="en-US" sz="5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5078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016" y="1336237"/>
            <a:ext cx="3306264" cy="1955498"/>
          </a:xfrm>
          <a:prstGeom prst="rect">
            <a:avLst/>
          </a:prstGeom>
          <a:ln w="76200">
            <a:solidFill>
              <a:srgbClr val="00B0F0"/>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508"/>
          <a:stretch/>
        </p:blipFill>
        <p:spPr>
          <a:xfrm>
            <a:off x="470046" y="1398187"/>
            <a:ext cx="3416154" cy="1937374"/>
          </a:xfrm>
          <a:prstGeom prst="rect">
            <a:avLst/>
          </a:prstGeom>
          <a:ln w="76200">
            <a:solidFill>
              <a:srgbClr val="92D05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798" y="1402171"/>
            <a:ext cx="3110522" cy="1911283"/>
          </a:xfrm>
          <a:prstGeom prst="rect">
            <a:avLst/>
          </a:prstGeom>
          <a:ln w="76200">
            <a:solidFill>
              <a:srgbClr val="FFC00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9016" y="4626641"/>
            <a:ext cx="3306264" cy="1971760"/>
          </a:xfrm>
          <a:prstGeom prst="rect">
            <a:avLst/>
          </a:prstGeom>
          <a:ln w="57150">
            <a:solidFill>
              <a:srgbClr val="00B0F0"/>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046" y="4546911"/>
            <a:ext cx="3370434" cy="1963523"/>
          </a:xfrm>
          <a:prstGeom prst="rect">
            <a:avLst/>
          </a:prstGeom>
          <a:ln w="76200">
            <a:solidFill>
              <a:srgbClr val="7030A0"/>
            </a:solidFill>
          </a:ln>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9695" t="6095" r="34940" b="21143"/>
          <a:stretch/>
        </p:blipFill>
        <p:spPr>
          <a:xfrm>
            <a:off x="8593798" y="4679927"/>
            <a:ext cx="3110522" cy="1971761"/>
          </a:xfrm>
          <a:prstGeom prst="rect">
            <a:avLst/>
          </a:prstGeom>
          <a:ln w="76200">
            <a:solidFill>
              <a:srgbClr val="7030A0"/>
            </a:solidFill>
          </a:ln>
        </p:spPr>
      </p:pic>
      <p:sp>
        <p:nvSpPr>
          <p:cNvPr id="12" name="TextBox 11"/>
          <p:cNvSpPr txBox="1"/>
          <p:nvPr/>
        </p:nvSpPr>
        <p:spPr>
          <a:xfrm>
            <a:off x="3124608" y="351942"/>
            <a:ext cx="6355079" cy="646331"/>
          </a:xfrm>
          <a:prstGeom prst="rect">
            <a:avLst/>
          </a:prstGeom>
          <a:solidFill>
            <a:schemeClr val="accent4"/>
          </a:solidFill>
          <a:ln w="76200">
            <a:solidFill>
              <a:srgbClr val="7030A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এই অমেরুদণ্ডী প্রাণীদের দেহের গঠন কেমন?   </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1127760" y="3673525"/>
            <a:ext cx="9860280" cy="646331"/>
          </a:xfrm>
          <a:prstGeom prst="rect">
            <a:avLst/>
          </a:prstGeom>
          <a:solidFill>
            <a:schemeClr val="accent6">
              <a:lumMod val="40000"/>
              <a:lumOff val="60000"/>
            </a:schemeClr>
          </a:solidFill>
          <a:ln w="7620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এদের দেহ অনেকগুলো খণ্ডে বিভক্ত থাকে। যেমন – কেঁচো ও জোঁক।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9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219913"/>
            <a:ext cx="3139440" cy="1812847"/>
          </a:xfrm>
          <a:prstGeom prst="rect">
            <a:avLst/>
          </a:prstGeom>
          <a:ln w="76200">
            <a:solidFill>
              <a:srgbClr val="FF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27" y="1219913"/>
            <a:ext cx="3048954" cy="1812847"/>
          </a:xfrm>
          <a:prstGeom prst="rect">
            <a:avLst/>
          </a:prstGeom>
          <a:ln w="76200">
            <a:solidFill>
              <a:srgbClr val="92D05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169" t="9073" r="2471" b="5979"/>
          <a:stretch/>
        </p:blipFill>
        <p:spPr>
          <a:xfrm>
            <a:off x="8926354" y="1219913"/>
            <a:ext cx="2840830" cy="1812847"/>
          </a:xfrm>
          <a:prstGeom prst="rect">
            <a:avLst/>
          </a:prstGeom>
          <a:ln w="76200">
            <a:solidFill>
              <a:srgbClr val="00B05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27" y="4550665"/>
            <a:ext cx="3048954" cy="2032477"/>
          </a:xfrm>
          <a:prstGeom prst="rect">
            <a:avLst/>
          </a:prstGeom>
          <a:ln w="76200">
            <a:solidFill>
              <a:srgbClr val="7030A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9048" y="4550664"/>
            <a:ext cx="3104792" cy="2032477"/>
          </a:xfrm>
          <a:prstGeom prst="rect">
            <a:avLst/>
          </a:prstGeom>
          <a:ln w="76200">
            <a:solidFill>
              <a:srgbClr val="FF0000"/>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6354" y="4550664"/>
            <a:ext cx="2897028" cy="2032477"/>
          </a:xfrm>
          <a:prstGeom prst="rect">
            <a:avLst/>
          </a:prstGeom>
          <a:ln w="57150">
            <a:solidFill>
              <a:srgbClr val="FFC000"/>
            </a:solidFill>
          </a:ln>
        </p:spPr>
      </p:pic>
      <p:sp>
        <p:nvSpPr>
          <p:cNvPr id="12" name="TextBox 11"/>
          <p:cNvSpPr txBox="1"/>
          <p:nvPr/>
        </p:nvSpPr>
        <p:spPr>
          <a:xfrm>
            <a:off x="2401133" y="3222325"/>
            <a:ext cx="7785974" cy="1138773"/>
          </a:xfrm>
          <a:prstGeom prst="rect">
            <a:avLst/>
          </a:prstGeom>
          <a:solidFill>
            <a:schemeClr val="accent2">
              <a:lumMod val="20000"/>
              <a:lumOff val="80000"/>
            </a:schemeClr>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এদের দেহ খণ্ডে খণ্ডে বিভক্ত নয় এবং সাধারণত শক্ত খোলসে আবৃত থাকে। মাংসল পা থাকে।যেমন – শামুক ও ঝিনুক।  </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2955368" y="309889"/>
            <a:ext cx="6331268" cy="646331"/>
          </a:xfrm>
          <a:prstGeom prst="rect">
            <a:avLst/>
          </a:prstGeom>
          <a:solidFill>
            <a:schemeClr val="accent2"/>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এই অমেরুদণ্ডী প্রাণীদের দেহের গঠন কেমন?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47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4805"/>
          <a:stretch/>
        </p:blipFill>
        <p:spPr>
          <a:xfrm>
            <a:off x="365759" y="4505100"/>
            <a:ext cx="3414582" cy="2103787"/>
          </a:xfrm>
          <a:prstGeom prst="rect">
            <a:avLst/>
          </a:prstGeom>
          <a:ln w="7620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080" y="4505099"/>
            <a:ext cx="3439359" cy="2103787"/>
          </a:xfrm>
          <a:prstGeom prst="rect">
            <a:avLst/>
          </a:prstGeom>
          <a:ln w="76200">
            <a:solidFill>
              <a:srgbClr val="00B05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652" y="1253050"/>
            <a:ext cx="3414689" cy="2175949"/>
          </a:xfrm>
          <a:prstGeom prst="rect">
            <a:avLst/>
          </a:prstGeom>
          <a:ln w="76200">
            <a:solidFill>
              <a:srgbClr val="00B05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960" y="1253050"/>
            <a:ext cx="3459480" cy="2175950"/>
          </a:xfrm>
          <a:prstGeom prst="rect">
            <a:avLst/>
          </a:prstGeom>
          <a:ln w="76200">
            <a:solidFill>
              <a:srgbClr val="7030A0"/>
            </a:solidFill>
          </a:ln>
        </p:spPr>
      </p:pic>
      <p:sp>
        <p:nvSpPr>
          <p:cNvPr id="8" name="TextBox 7"/>
          <p:cNvSpPr txBox="1"/>
          <p:nvPr/>
        </p:nvSpPr>
        <p:spPr>
          <a:xfrm>
            <a:off x="3780341" y="391834"/>
            <a:ext cx="4612016" cy="646331"/>
          </a:xfrm>
          <a:prstGeom prst="rect">
            <a:avLst/>
          </a:prstGeom>
          <a:solidFill>
            <a:schemeClr val="accent2">
              <a:lumMod val="20000"/>
              <a:lumOff val="80000"/>
            </a:schemeClr>
          </a:solidFill>
          <a:ln w="76200">
            <a:solidFill>
              <a:srgbClr val="0070C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পতঙ্গ দলভুক্ত অমেরুদণ্ডী প্রাণী। </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4826"/>
          <a:stretch/>
        </p:blipFill>
        <p:spPr>
          <a:xfrm>
            <a:off x="4364669" y="4505099"/>
            <a:ext cx="3514084" cy="2103787"/>
          </a:xfrm>
          <a:prstGeom prst="rect">
            <a:avLst/>
          </a:prstGeom>
          <a:ln w="76200">
            <a:solidFill>
              <a:srgbClr val="FF0000"/>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1253050"/>
            <a:ext cx="3539795" cy="2175950"/>
          </a:xfrm>
          <a:prstGeom prst="rect">
            <a:avLst/>
          </a:prstGeom>
          <a:ln w="76200">
            <a:solidFill>
              <a:srgbClr val="FFC000"/>
            </a:solidFill>
          </a:ln>
        </p:spPr>
      </p:pic>
      <p:sp>
        <p:nvSpPr>
          <p:cNvPr id="2" name="TextBox 1"/>
          <p:cNvSpPr txBox="1"/>
          <p:nvPr/>
        </p:nvSpPr>
        <p:spPr>
          <a:xfrm>
            <a:off x="4892040" y="3643885"/>
            <a:ext cx="2103120" cy="646331"/>
          </a:xfrm>
          <a:prstGeom prst="rect">
            <a:avLst/>
          </a:prstGeom>
          <a:solidFill>
            <a:schemeClr val="accent4">
              <a:lumMod val="60000"/>
              <a:lumOff val="40000"/>
            </a:schemeClr>
          </a:solidFill>
          <a:ln w="76200">
            <a:solidFill>
              <a:srgbClr val="92D05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মশা ও মাছি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322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389" y="1300873"/>
            <a:ext cx="3458801" cy="2071760"/>
          </a:xfrm>
          <a:prstGeom prst="rect">
            <a:avLst/>
          </a:prstGeom>
          <a:ln w="76200">
            <a:solidFill>
              <a:srgbClr val="C0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72" y="1318029"/>
            <a:ext cx="3491142" cy="2071760"/>
          </a:xfrm>
          <a:prstGeom prst="rect">
            <a:avLst/>
          </a:prstGeom>
          <a:ln w="76200">
            <a:solidFill>
              <a:srgbClr val="C00000"/>
            </a:solidFill>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390" y="4460585"/>
            <a:ext cx="3481770" cy="1978385"/>
          </a:xfrm>
          <a:prstGeom prst="rect">
            <a:avLst/>
          </a:prstGeom>
          <a:ln w="76200">
            <a:solidFill>
              <a:srgbClr val="FFC000"/>
            </a:solidFill>
          </a:ln>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871" y="4460585"/>
            <a:ext cx="3491143" cy="1978384"/>
          </a:xfrm>
          <a:prstGeom prst="rect">
            <a:avLst/>
          </a:prstGeom>
          <a:ln w="76200">
            <a:solidFill>
              <a:srgbClr val="FFC000"/>
            </a:solid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8639" y="1318029"/>
            <a:ext cx="3544289" cy="2037448"/>
          </a:xfrm>
          <a:prstGeom prst="rect">
            <a:avLst/>
          </a:prstGeom>
          <a:ln w="76200">
            <a:solidFill>
              <a:srgbClr val="C00000"/>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4990" y="4460585"/>
            <a:ext cx="3556454" cy="1978385"/>
          </a:xfrm>
          <a:prstGeom prst="rect">
            <a:avLst/>
          </a:prstGeom>
          <a:ln w="76200">
            <a:solidFill>
              <a:srgbClr val="FFC000"/>
            </a:solidFill>
          </a:ln>
        </p:spPr>
      </p:pic>
      <p:sp>
        <p:nvSpPr>
          <p:cNvPr id="5" name="TextBox 4"/>
          <p:cNvSpPr txBox="1"/>
          <p:nvPr/>
        </p:nvSpPr>
        <p:spPr>
          <a:xfrm>
            <a:off x="3783013" y="247233"/>
            <a:ext cx="4660407" cy="646331"/>
          </a:xfrm>
          <a:prstGeom prst="rect">
            <a:avLst/>
          </a:prstGeom>
          <a:solidFill>
            <a:schemeClr val="bg1"/>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পতঙ্গ দলভুক্ত অমেরুদণ্ডী প্রাণী।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4509434" y="3584865"/>
            <a:ext cx="3207566" cy="646331"/>
          </a:xfrm>
          <a:prstGeom prst="rect">
            <a:avLst/>
          </a:prstGeom>
          <a:solidFill>
            <a:schemeClr val="accent2">
              <a:lumMod val="60000"/>
              <a:lumOff val="40000"/>
            </a:schemeClr>
          </a:solidFill>
          <a:ln w="76200">
            <a:solidFill>
              <a:srgbClr val="92D05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প্রজাপতি ও মৌমাছি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9099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68" y="1304131"/>
            <a:ext cx="3577042" cy="2270034"/>
          </a:xfrm>
          <a:prstGeom prst="rect">
            <a:avLst/>
          </a:prstGeom>
          <a:ln w="76200">
            <a:solidFill>
              <a:srgbClr val="C0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80" y="1343677"/>
            <a:ext cx="3335505" cy="2011757"/>
          </a:xfrm>
          <a:prstGeom prst="rect">
            <a:avLst/>
          </a:prstGeom>
          <a:ln w="76200">
            <a:solidFill>
              <a:srgbClr val="C00000"/>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540" y="1320367"/>
            <a:ext cx="3686503" cy="2011756"/>
          </a:xfrm>
          <a:prstGeom prst="rect">
            <a:avLst/>
          </a:prstGeom>
          <a:ln w="76200">
            <a:solidFill>
              <a:srgbClr val="C0000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266" y="4450080"/>
            <a:ext cx="3529646" cy="2033630"/>
          </a:xfrm>
          <a:prstGeom prst="rect">
            <a:avLst/>
          </a:prstGeom>
          <a:ln w="76200">
            <a:solidFill>
              <a:srgbClr val="C00000"/>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6249" y="4450080"/>
            <a:ext cx="3699794" cy="2033630"/>
          </a:xfrm>
          <a:prstGeom prst="rect">
            <a:avLst/>
          </a:prstGeom>
          <a:ln w="76200">
            <a:solidFill>
              <a:srgbClr val="C00000"/>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5360" y="4434840"/>
            <a:ext cx="3305025" cy="2048870"/>
          </a:xfrm>
          <a:prstGeom prst="rect">
            <a:avLst/>
          </a:prstGeom>
          <a:ln w="76200">
            <a:solidFill>
              <a:srgbClr val="C00000"/>
            </a:solidFill>
          </a:ln>
        </p:spPr>
      </p:pic>
      <p:sp>
        <p:nvSpPr>
          <p:cNvPr id="10" name="TextBox 9"/>
          <p:cNvSpPr txBox="1"/>
          <p:nvPr/>
        </p:nvSpPr>
        <p:spPr>
          <a:xfrm>
            <a:off x="3842800" y="283336"/>
            <a:ext cx="4722080" cy="646331"/>
          </a:xfrm>
          <a:prstGeom prst="rect">
            <a:avLst/>
          </a:prstGeom>
          <a:solidFill>
            <a:schemeClr val="accent6">
              <a:lumMod val="60000"/>
              <a:lumOff val="40000"/>
            </a:schemeClr>
          </a:solidFill>
          <a:ln w="76200">
            <a:solidFill>
              <a:srgbClr val="7030A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পতঙ্গ দলভুক্ত অমেরুদণ্ডী প্রাণী। </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4416249" y="3579591"/>
            <a:ext cx="3686502" cy="646331"/>
          </a:xfrm>
          <a:prstGeom prst="rect">
            <a:avLst/>
          </a:prstGeom>
          <a:solidFill>
            <a:schemeClr val="accent2">
              <a:lumMod val="60000"/>
              <a:lumOff val="40000"/>
            </a:schemeClr>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তেলাপোকা ও উইপোকা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145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Pictures\5th content pic\image003.jpg"/>
          <p:cNvPicPr>
            <a:picLocks noChangeAspect="1" noChangeArrowheads="1"/>
          </p:cNvPicPr>
          <p:nvPr/>
        </p:nvPicPr>
        <p:blipFill>
          <a:blip r:embed="rId2"/>
          <a:srcRect/>
          <a:stretch>
            <a:fillRect/>
          </a:stretch>
        </p:blipFill>
        <p:spPr bwMode="auto">
          <a:xfrm>
            <a:off x="3779516" y="4419600"/>
            <a:ext cx="3825244" cy="2148840"/>
          </a:xfrm>
          <a:prstGeom prst="rect">
            <a:avLst/>
          </a:prstGeom>
          <a:noFill/>
          <a:ln w="76200">
            <a:solidFill>
              <a:srgbClr val="00B0F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72" y="1700242"/>
            <a:ext cx="1948828" cy="2301240"/>
          </a:xfrm>
          <a:prstGeom prst="rect">
            <a:avLst/>
          </a:prstGeom>
          <a:ln w="76200">
            <a:solidFill>
              <a:srgbClr val="C0000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9" t="21885" r="10833" b="32445"/>
          <a:stretch/>
        </p:blipFill>
        <p:spPr>
          <a:xfrm>
            <a:off x="3779516" y="1661160"/>
            <a:ext cx="3840482" cy="2301240"/>
          </a:xfrm>
          <a:prstGeom prst="rect">
            <a:avLst/>
          </a:prstGeom>
          <a:ln w="76200">
            <a:solidFill>
              <a:srgbClr val="7030A0"/>
            </a:solidFill>
          </a:ln>
        </p:spPr>
      </p:pic>
      <p:sp>
        <p:nvSpPr>
          <p:cNvPr id="7" name="TextBox 6"/>
          <p:cNvSpPr txBox="1"/>
          <p:nvPr/>
        </p:nvSpPr>
        <p:spPr>
          <a:xfrm>
            <a:off x="2743200" y="518160"/>
            <a:ext cx="6035040" cy="646331"/>
          </a:xfrm>
          <a:prstGeom prst="rect">
            <a:avLst/>
          </a:prstGeom>
          <a:solidFill>
            <a:srgbClr val="FFC000"/>
          </a:solidFill>
          <a:ln w="76200">
            <a:solidFill>
              <a:srgbClr val="00B05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পতঙ্গ দলভুক্ত অমেরুদণ্ডী প্রাণীর বৈশিষ্ট্যঃ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8214360" y="1700242"/>
            <a:ext cx="3688080" cy="4524315"/>
          </a:xfrm>
          <a:prstGeom prst="rect">
            <a:avLst/>
          </a:prstGeom>
          <a:solidFill>
            <a:schemeClr val="accent4">
              <a:lumMod val="20000"/>
              <a:lumOff val="80000"/>
            </a:schemeClr>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১। পৃথিবীতে পতঙ্গ শ্রেণিভুক্ত প্রাণীদের সংখ্যা সবচেয়ে বেশি। </a:t>
            </a:r>
          </a:p>
          <a:p>
            <a:r>
              <a:rPr lang="bn-BD" sz="3600" dirty="0" smtClean="0">
                <a:latin typeface="NikoshBAN" panose="02000000000000000000" pitchFamily="2" charset="0"/>
                <a:cs typeface="NikoshBAN" panose="02000000000000000000" pitchFamily="2" charset="0"/>
              </a:rPr>
              <a:t>২। এদের দেহ তিনটি অংশে বিভক্ত যথা – মস্তক, বক্ষ ও উদর। </a:t>
            </a:r>
          </a:p>
          <a:p>
            <a:r>
              <a:rPr lang="bn-BD" sz="3600" dirty="0" smtClean="0">
                <a:latin typeface="NikoshBAN" panose="02000000000000000000" pitchFamily="2" charset="0"/>
                <a:cs typeface="NikoshBAN" panose="02000000000000000000" pitchFamily="2" charset="0"/>
              </a:rPr>
              <a:t>৩। এদের সন্ধিযুক্ত পা ও পুঞ্জাক্ষি থাকে। </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 y="4419600"/>
            <a:ext cx="2103120" cy="2148840"/>
          </a:xfrm>
          <a:prstGeom prst="rect">
            <a:avLst/>
          </a:prstGeom>
          <a:ln w="76200">
            <a:solidFill>
              <a:srgbClr val="FF0000"/>
            </a:solidFill>
          </a:ln>
        </p:spPr>
      </p:pic>
    </p:spTree>
    <p:extLst>
      <p:ext uri="{BB962C8B-B14F-4D97-AF65-F5344CB8AC3E}">
        <p14:creationId xmlns:p14="http://schemas.microsoft.com/office/powerpoint/2010/main" val="97665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560" y="1036320"/>
            <a:ext cx="10119360" cy="4647426"/>
          </a:xfrm>
          <a:prstGeom prst="rect">
            <a:avLst/>
          </a:prstGeom>
          <a:solidFill>
            <a:schemeClr val="accent4"/>
          </a:solidFill>
          <a:ln w="76200">
            <a:solidFill>
              <a:srgbClr val="00B0F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একক কাজঃ</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১। অমেরুদণ্ডী প্রাণী কাকে বলে?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২। পাঁচটি অমেরুদণ্ডী প্রাণীর নাম লিখ?</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৩। অ্যামিবার দেহ কেমন?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৪। অমেরুদণ্ডী প্রাণীদের দেহের ভিতর কি থাকে না? </a:t>
            </a:r>
          </a:p>
          <a:p>
            <a:r>
              <a:rPr lang="bn-BD" sz="3600" dirty="0" smtClean="0">
                <a:latin typeface="NikoshBAN" panose="02000000000000000000" pitchFamily="2" charset="0"/>
                <a:cs typeface="NikoshBAN" panose="02000000000000000000" pitchFamily="2" charset="0"/>
              </a:rPr>
              <a:t>  ৫। পতঙ্গ শ্রেণিভুক্ত প্রাণীদের দেহ কয়টি অংশে বিভক্ত ও কী কী? </a:t>
            </a: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715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294572"/>
            <a:ext cx="3413760" cy="1985429"/>
          </a:xfrm>
          <a:prstGeom prst="rect">
            <a:avLst/>
          </a:prstGeom>
          <a:ln w="76200">
            <a:solidFill>
              <a:srgbClr val="FFC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87" y="4785360"/>
            <a:ext cx="3137812" cy="1876667"/>
          </a:xfrm>
          <a:prstGeom prst="rect">
            <a:avLst/>
          </a:prstGeom>
          <a:ln w="76200">
            <a:solidFill>
              <a:schemeClr val="accent2">
                <a:lumMod val="75000"/>
              </a:schemeClr>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28" y="2746359"/>
            <a:ext cx="3152471" cy="1737360"/>
          </a:xfrm>
          <a:prstGeom prst="rect">
            <a:avLst/>
          </a:prstGeom>
          <a:ln w="57150">
            <a:solidFill>
              <a:srgbClr val="7030A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28" y="441960"/>
            <a:ext cx="3152471" cy="2070991"/>
          </a:xfrm>
          <a:prstGeom prst="rect">
            <a:avLst/>
          </a:prstGeom>
          <a:ln w="76200">
            <a:solidFill>
              <a:srgbClr val="00B050"/>
            </a:solidFill>
          </a:ln>
        </p:spPr>
      </p:pic>
      <p:sp>
        <p:nvSpPr>
          <p:cNvPr id="7" name="TextBox 6"/>
          <p:cNvSpPr txBox="1"/>
          <p:nvPr/>
        </p:nvSpPr>
        <p:spPr>
          <a:xfrm>
            <a:off x="5414445" y="313203"/>
            <a:ext cx="4136788" cy="646331"/>
          </a:xfrm>
          <a:prstGeom prst="rect">
            <a:avLst/>
          </a:prstGeom>
          <a:solidFill>
            <a:schemeClr val="accent4"/>
          </a:solidFill>
          <a:ln w="76200">
            <a:solidFill>
              <a:srgbClr val="7030A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উপকারী অমেরুদণ্ডী পতঙ্গ।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3573780" y="3615039"/>
            <a:ext cx="8382000" cy="3046988"/>
          </a:xfrm>
          <a:prstGeom prst="rect">
            <a:avLst/>
          </a:prstGeom>
          <a:solidFill>
            <a:schemeClr val="accent2">
              <a:lumMod val="60000"/>
              <a:lumOff val="40000"/>
            </a:schemeClr>
          </a:solidFill>
          <a:ln w="76200">
            <a:solidFill>
              <a:srgbClr val="FF000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১। অনেক পতঙ্গ আমাদের উপকার করে।এরা উপকারী পতঙ্গ। যেমন –মৌমাছি।</a:t>
            </a:r>
          </a:p>
          <a:p>
            <a:r>
              <a:rPr lang="bn-BD" sz="3200" dirty="0" smtClean="0">
                <a:latin typeface="NikoshBAN" panose="02000000000000000000" pitchFamily="2" charset="0"/>
                <a:cs typeface="NikoshBAN" panose="02000000000000000000" pitchFamily="2" charset="0"/>
              </a:rPr>
              <a:t>২। এরা ফুল থেকে মধু সংগ্রহ করে মৌচাক তৈরি করে। এই মৌচাক থেকে আমরা মধু গ্রহণ করি। মধু বিভিন্ন রোগের চিকিৎসার জন্য ব্যবহৃত হয়। </a:t>
            </a:r>
          </a:p>
          <a:p>
            <a:r>
              <a:rPr lang="bn-BD" sz="3200" dirty="0" smtClean="0">
                <a:latin typeface="NikoshBAN" panose="02000000000000000000" pitchFamily="2" charset="0"/>
                <a:cs typeface="NikoshBAN" panose="02000000000000000000" pitchFamily="2" charset="0"/>
              </a:rPr>
              <a:t>৩। এরা পরাগায়নে চমৎকার ভূমিকা পালন করে। </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3436" y="1294573"/>
            <a:ext cx="3449403" cy="1985428"/>
          </a:xfrm>
          <a:prstGeom prst="rect">
            <a:avLst/>
          </a:prstGeom>
          <a:ln w="76200">
            <a:solidFill>
              <a:srgbClr val="FFC000"/>
            </a:solidFill>
          </a:ln>
        </p:spPr>
      </p:pic>
    </p:spTree>
    <p:extLst>
      <p:ext uri="{BB962C8B-B14F-4D97-AF65-F5344CB8AC3E}">
        <p14:creationId xmlns:p14="http://schemas.microsoft.com/office/powerpoint/2010/main" val="102990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363" y="1645920"/>
            <a:ext cx="3133193" cy="2472179"/>
          </a:xfrm>
          <a:prstGeom prst="rect">
            <a:avLst/>
          </a:prstGeom>
          <a:ln w="76200">
            <a:solidFill>
              <a:schemeClr val="bg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70" y="411480"/>
            <a:ext cx="2982440" cy="1745619"/>
          </a:xfrm>
          <a:prstGeom prst="rect">
            <a:avLst/>
          </a:prstGeom>
          <a:ln w="76200">
            <a:solidFill>
              <a:srgbClr val="00B05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83" y="2513014"/>
            <a:ext cx="3032327" cy="1809750"/>
          </a:xfrm>
          <a:prstGeom prst="rect">
            <a:avLst/>
          </a:prstGeom>
          <a:ln w="76200">
            <a:solidFill>
              <a:schemeClr val="bg1"/>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5249"/>
          <a:stretch/>
        </p:blipFill>
        <p:spPr>
          <a:xfrm>
            <a:off x="258583" y="4678679"/>
            <a:ext cx="3032327" cy="1806890"/>
          </a:xfrm>
          <a:prstGeom prst="rect">
            <a:avLst/>
          </a:prstGeom>
          <a:ln w="76200">
            <a:solidFill>
              <a:srgbClr val="FFC000"/>
            </a:solidFill>
          </a:ln>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8157" r="7401"/>
          <a:stretch/>
        </p:blipFill>
        <p:spPr>
          <a:xfrm>
            <a:off x="7827533" y="1674814"/>
            <a:ext cx="3063240" cy="2472179"/>
          </a:xfrm>
          <a:prstGeom prst="rect">
            <a:avLst/>
          </a:prstGeom>
          <a:ln w="76200">
            <a:solidFill>
              <a:srgbClr val="00B050"/>
            </a:solidFill>
          </a:ln>
        </p:spPr>
      </p:pic>
      <p:sp>
        <p:nvSpPr>
          <p:cNvPr id="8" name="TextBox 7"/>
          <p:cNvSpPr txBox="1"/>
          <p:nvPr/>
        </p:nvSpPr>
        <p:spPr>
          <a:xfrm>
            <a:off x="4954793" y="558750"/>
            <a:ext cx="4130040" cy="646331"/>
          </a:xfrm>
          <a:prstGeom prst="rect">
            <a:avLst/>
          </a:prstGeom>
          <a:solidFill>
            <a:schemeClr val="accent2"/>
          </a:solidFill>
          <a:ln w="76200">
            <a:solidFill>
              <a:srgbClr val="7030A0"/>
            </a:solidFill>
          </a:ln>
        </p:spPr>
        <p:txBody>
          <a:bodyPr wrap="square" rtlCol="0">
            <a:spAutoFit/>
          </a:bodyPr>
          <a:lstStyle/>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উপকারী অমেরুদণ্ডী পতঙ্গ। </a:t>
            </a:r>
            <a:endParaRPr lang="en-US" sz="3600" dirty="0">
              <a:latin typeface="NikoshBAN" panose="02000000000000000000" pitchFamily="2" charset="0"/>
              <a:cs typeface="NikoshBAN" panose="02000000000000000000" pitchFamily="2" charset="0"/>
            </a:endParaRPr>
          </a:p>
        </p:txBody>
      </p:sp>
      <p:sp>
        <p:nvSpPr>
          <p:cNvPr id="12" name="TextBox 11"/>
          <p:cNvSpPr txBox="1"/>
          <p:nvPr/>
        </p:nvSpPr>
        <p:spPr>
          <a:xfrm>
            <a:off x="3901440" y="4678679"/>
            <a:ext cx="7233173" cy="1631216"/>
          </a:xfrm>
          <a:prstGeom prst="rect">
            <a:avLst/>
          </a:prstGeom>
          <a:solidFill>
            <a:schemeClr val="bg1"/>
          </a:solidFill>
          <a:ln w="76200">
            <a:solidFill>
              <a:srgbClr val="C00000"/>
            </a:solidFill>
          </a:ln>
        </p:spPr>
        <p:txBody>
          <a:bodyPr wrap="square" rtlCol="0">
            <a:spAutoFit/>
          </a:bodyPr>
          <a:lstStyle/>
          <a:p>
            <a:r>
              <a:rPr lang="bn-BD" sz="36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১। এরা উপকারী পতঙ্গ। যেমন – রেশম পোকা। </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২ এই পোকা রেশম সুতা উৎপাদন করে। সুতা থেকে নানা রকমের কাপড় ও অন্যান্য জিনিস তৈরি করা হয়।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181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2395" y="1474279"/>
            <a:ext cx="2556860" cy="1920240"/>
          </a:xfrm>
          <a:prstGeom prst="rect">
            <a:avLst/>
          </a:prstGeom>
          <a:ln w="76200">
            <a:solidFill>
              <a:srgbClr val="00B05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185" y="1474279"/>
            <a:ext cx="2333084" cy="1920240"/>
          </a:xfrm>
          <a:prstGeom prst="rect">
            <a:avLst/>
          </a:prstGeom>
          <a:ln w="76200">
            <a:solidFill>
              <a:srgbClr val="FF00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22" y="4428620"/>
            <a:ext cx="3028950" cy="2035624"/>
          </a:xfrm>
          <a:prstGeom prst="rect">
            <a:avLst/>
          </a:prstGeom>
          <a:ln w="76200">
            <a:solidFill>
              <a:srgbClr val="00B0F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122" y="354200"/>
            <a:ext cx="3028950" cy="1688274"/>
          </a:xfrm>
          <a:prstGeom prst="rect">
            <a:avLst/>
          </a:prstGeom>
          <a:ln w="76200">
            <a:solidFill>
              <a:srgbClr val="00B0F0"/>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122" y="2301240"/>
            <a:ext cx="3028950" cy="1868613"/>
          </a:xfrm>
          <a:prstGeom prst="rect">
            <a:avLst/>
          </a:prstGeom>
          <a:ln w="76200">
            <a:solidFill>
              <a:schemeClr val="tx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8199" y="1474279"/>
            <a:ext cx="2377450" cy="1904998"/>
          </a:xfrm>
          <a:prstGeom prst="rect">
            <a:avLst/>
          </a:prstGeom>
          <a:ln w="76200">
            <a:solidFill>
              <a:srgbClr val="7030A0"/>
            </a:solidFill>
          </a:ln>
        </p:spPr>
      </p:pic>
      <p:sp>
        <p:nvSpPr>
          <p:cNvPr id="8" name="TextBox 7"/>
          <p:cNvSpPr txBox="1"/>
          <p:nvPr/>
        </p:nvSpPr>
        <p:spPr>
          <a:xfrm>
            <a:off x="4831252" y="354200"/>
            <a:ext cx="4846320" cy="646331"/>
          </a:xfrm>
          <a:prstGeom prst="rect">
            <a:avLst/>
          </a:prstGeom>
          <a:solidFill>
            <a:schemeClr val="accent4">
              <a:lumMod val="60000"/>
              <a:lumOff val="40000"/>
            </a:schemeClr>
          </a:solidFill>
          <a:ln w="76200">
            <a:solidFill>
              <a:srgbClr val="7030A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রোগ ছড়ানো অমেরুদণ্ডী পতঙ্গ। </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3916680" y="4169853"/>
            <a:ext cx="7906579" cy="2062103"/>
          </a:xfrm>
          <a:prstGeom prst="rect">
            <a:avLst/>
          </a:prstGeom>
          <a:solidFill>
            <a:schemeClr val="accent6">
              <a:lumMod val="40000"/>
              <a:lumOff val="60000"/>
            </a:schemeClr>
          </a:solidFill>
          <a:ln w="76200">
            <a:solidFill>
              <a:srgbClr val="FF000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মাছি নানা রকম রোগ ছড়ায়। খাবার খোলা রাখলে মাছি সেখানে এসে বসে এবং খাবারে রোগ জীবানু ছড়ায়। মাছি বসা খাবার খেলে মানুষ অসুস্থ হয়ে পড়ে। সাধারণত টাইফয়েড, যক্ষা, ডায়রিয়া, আমাশয় ইত্যাদি রোগ ছড়াতে মাছি ওস্তাদ।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88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2080" y="731520"/>
            <a:ext cx="1798320" cy="769441"/>
          </a:xfrm>
          <a:prstGeom prst="rect">
            <a:avLst/>
          </a:prstGeom>
          <a:solidFill>
            <a:schemeClr val="accent2">
              <a:lumMod val="60000"/>
              <a:lumOff val="40000"/>
            </a:schemeClr>
          </a:solidFill>
          <a:ln w="76200">
            <a:solidFill>
              <a:srgbClr val="FF0000"/>
            </a:solidFill>
          </a:ln>
        </p:spPr>
        <p:txBody>
          <a:bodyPr wrap="square" rtlCol="0">
            <a:spAutoFit/>
          </a:bodyPr>
          <a:lstStyle/>
          <a:p>
            <a:r>
              <a:rPr lang="bn-BD" sz="4400" dirty="0" smtClean="0">
                <a:latin typeface="NikoshBAN" panose="02000000000000000000" pitchFamily="2" charset="0"/>
                <a:cs typeface="NikoshBAN" panose="02000000000000000000" pitchFamily="2" charset="0"/>
              </a:rPr>
              <a:t>পরিচিতি </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838200" y="2971800"/>
            <a:ext cx="5699760" cy="2308324"/>
          </a:xfrm>
          <a:prstGeom prst="rect">
            <a:avLst/>
          </a:prstGeom>
          <a:solidFill>
            <a:schemeClr val="accent2">
              <a:lumMod val="60000"/>
              <a:lumOff val="40000"/>
            </a:schemeClr>
          </a:solidFill>
          <a:ln w="76200">
            <a:solidFill>
              <a:srgbClr val="FF000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প্রবীর রঞ্জন চৌধুরী</a:t>
            </a:r>
          </a:p>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সহকারী শিক্ষক</a:t>
            </a:r>
          </a:p>
          <a:p>
            <a:pPr algn="ctr"/>
            <a:r>
              <a:rPr lang="bn-BD" sz="3600" dirty="0" smtClean="0">
                <a:latin typeface="NikoshBAN" panose="02000000000000000000" pitchFamily="2" charset="0"/>
                <a:cs typeface="NikoshBAN" panose="02000000000000000000" pitchFamily="2" charset="0"/>
              </a:rPr>
              <a:t>পশ্চিম কধুরখীল স্কুল এন্ড কলেজ।</a:t>
            </a:r>
          </a:p>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বোয়ালখালী পৌরসভা, চট্টগ্রাম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7818120" y="2971800"/>
            <a:ext cx="3261360" cy="1754326"/>
          </a:xfrm>
          <a:prstGeom prst="rect">
            <a:avLst/>
          </a:prstGeom>
          <a:solidFill>
            <a:schemeClr val="accent2">
              <a:lumMod val="60000"/>
              <a:lumOff val="40000"/>
            </a:schemeClr>
          </a:solidFill>
          <a:ln w="76200">
            <a:solidFill>
              <a:srgbClr val="FF000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বিষয় – বিজ্ঞান </a:t>
            </a:r>
          </a:p>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শ্রেণি – ষষ্ঠ</a:t>
            </a:r>
          </a:p>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সময় – ৫০মিনিট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1122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880" y="1635606"/>
            <a:ext cx="2514600" cy="1976274"/>
          </a:xfrm>
          <a:prstGeom prst="rect">
            <a:avLst/>
          </a:prstGeom>
          <a:ln w="76200">
            <a:solidFill>
              <a:srgbClr val="00B05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1763" y="1635606"/>
            <a:ext cx="2518517" cy="1976274"/>
          </a:xfrm>
          <a:prstGeom prst="rect">
            <a:avLst/>
          </a:prstGeom>
          <a:ln w="76200">
            <a:solidFill>
              <a:srgbClr val="00B05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31" y="2519556"/>
            <a:ext cx="2847975" cy="1859280"/>
          </a:xfrm>
          <a:prstGeom prst="rect">
            <a:avLst/>
          </a:prstGeom>
          <a:ln w="76200">
            <a:solidFill>
              <a:schemeClr val="accent2">
                <a:lumMod val="75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143" y="290912"/>
            <a:ext cx="2876550" cy="1894195"/>
          </a:xfrm>
          <a:prstGeom prst="rect">
            <a:avLst/>
          </a:prstGeom>
          <a:ln w="76200">
            <a:solidFill>
              <a:srgbClr val="C00000"/>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31" y="4698045"/>
            <a:ext cx="2847975" cy="1824675"/>
          </a:xfrm>
          <a:prstGeom prst="rect">
            <a:avLst/>
          </a:prstGeom>
          <a:ln w="76200">
            <a:solidFill>
              <a:srgbClr val="C00000"/>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6636" y="1635606"/>
            <a:ext cx="2474483" cy="1976274"/>
          </a:xfrm>
          <a:prstGeom prst="rect">
            <a:avLst/>
          </a:prstGeom>
          <a:ln w="76200">
            <a:solidFill>
              <a:srgbClr val="FFC000"/>
            </a:solidFill>
          </a:ln>
        </p:spPr>
      </p:pic>
      <p:sp>
        <p:nvSpPr>
          <p:cNvPr id="8" name="TextBox 7"/>
          <p:cNvSpPr txBox="1"/>
          <p:nvPr/>
        </p:nvSpPr>
        <p:spPr>
          <a:xfrm>
            <a:off x="5074920" y="454891"/>
            <a:ext cx="4754880" cy="646331"/>
          </a:xfrm>
          <a:prstGeom prst="rect">
            <a:avLst/>
          </a:prstGeom>
          <a:solidFill>
            <a:srgbClr val="00B0F0"/>
          </a:solidFill>
          <a:ln w="7620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রোগ ছড়ানো অমেরুদণ্ডী পতঙ্গ। </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3817620" y="4322832"/>
            <a:ext cx="7269480" cy="1569660"/>
          </a:xfrm>
          <a:prstGeom prst="rect">
            <a:avLst/>
          </a:prstGeom>
          <a:solidFill>
            <a:schemeClr val="accent4">
              <a:lumMod val="20000"/>
              <a:lumOff val="80000"/>
            </a:schemeClr>
          </a:solidFill>
          <a:ln w="76200">
            <a:solidFill>
              <a:srgbClr val="FF000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 মশার কামড়ে ম্যালেরিয়া , ডেঙ্গু , চিকনগুনিয়া সহ আরও অনেক ধরনের রোগ সৃষ্টি করে। প্রতি বছর মশার কামড়ে নানা ধরনের রোগ হয়ে অনেক মানুষ মারা যায়।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24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04" y="586969"/>
            <a:ext cx="2312612" cy="1941063"/>
          </a:xfrm>
          <a:prstGeom prst="rect">
            <a:avLst/>
          </a:prstGeom>
          <a:ln w="76200">
            <a:solidFill>
              <a:srgbClr val="7030A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85" y="2773680"/>
            <a:ext cx="2362132" cy="1660923"/>
          </a:xfrm>
          <a:prstGeom prst="rect">
            <a:avLst/>
          </a:prstGeom>
          <a:ln w="76200">
            <a:solidFill>
              <a:srgbClr val="00B05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85" y="4680251"/>
            <a:ext cx="2362132" cy="1866900"/>
          </a:xfrm>
          <a:prstGeom prst="rect">
            <a:avLst/>
          </a:prstGeom>
          <a:ln w="76200">
            <a:solidFill>
              <a:srgbClr val="00B0F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6839" y="1697855"/>
            <a:ext cx="2672711" cy="1990726"/>
          </a:xfrm>
          <a:prstGeom prst="rect">
            <a:avLst/>
          </a:prstGeom>
          <a:ln w="76200">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5182" y="1677115"/>
            <a:ext cx="2577898" cy="1990725"/>
          </a:xfrm>
          <a:prstGeom prst="rect">
            <a:avLst/>
          </a:prstGeom>
          <a:ln w="76200">
            <a:solidFill>
              <a:srgbClr val="00B0F0"/>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8262" y="1689617"/>
            <a:ext cx="2612338" cy="1990724"/>
          </a:xfrm>
          <a:prstGeom prst="rect">
            <a:avLst/>
          </a:prstGeom>
          <a:ln w="76200">
            <a:solidFill>
              <a:srgbClr val="00B050"/>
            </a:solidFill>
          </a:ln>
        </p:spPr>
      </p:pic>
      <p:sp>
        <p:nvSpPr>
          <p:cNvPr id="9" name="TextBox 8"/>
          <p:cNvSpPr txBox="1"/>
          <p:nvPr/>
        </p:nvSpPr>
        <p:spPr>
          <a:xfrm>
            <a:off x="5197209" y="586969"/>
            <a:ext cx="4069080" cy="646331"/>
          </a:xfrm>
          <a:prstGeom prst="rect">
            <a:avLst/>
          </a:prstGeom>
          <a:solidFill>
            <a:schemeClr val="accent2">
              <a:lumMod val="60000"/>
              <a:lumOff val="40000"/>
            </a:schemeClr>
          </a:solidFill>
          <a:ln w="76200">
            <a:solidFill>
              <a:srgbClr val="00B05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ক্ষতিকর অমেরুদণ্ডী পতঙ্গ।</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3015182" y="4543091"/>
            <a:ext cx="8793481" cy="1631216"/>
          </a:xfrm>
          <a:prstGeom prst="rect">
            <a:avLst/>
          </a:prstGeom>
          <a:solidFill>
            <a:schemeClr val="accent4">
              <a:lumMod val="75000"/>
            </a:schemeClr>
          </a:solidFill>
          <a:ln w="76200">
            <a:solidFill>
              <a:srgbClr val="C00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এই পোকা পাট গাছের কচি পাতায় আক্রমন করে পরে ডগা কেটে ফেলে। গাছের কচি পাতা ছিদ্র করে খায়।ধান গাছের পাতার কিনারা, শীর্ষ ও মাঝে মাঝে পুরো পাতা খেয়ে ফেলে। যেমন – লেদাপোকা।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42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58" y="441960"/>
            <a:ext cx="2733676" cy="1733550"/>
          </a:xfrm>
          <a:prstGeom prst="rect">
            <a:avLst/>
          </a:prstGeom>
          <a:ln w="76200">
            <a:solidFill>
              <a:srgbClr val="FFC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22" y="2545081"/>
            <a:ext cx="2806065" cy="1784346"/>
          </a:xfrm>
          <a:prstGeom prst="rect">
            <a:avLst/>
          </a:prstGeom>
          <a:ln w="76200">
            <a:solidFill>
              <a:srgbClr val="7030A0"/>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587" y="4709160"/>
            <a:ext cx="2895600" cy="1756720"/>
          </a:xfrm>
          <a:prstGeom prst="rect">
            <a:avLst/>
          </a:prstGeom>
          <a:ln w="76200">
            <a:solidFill>
              <a:srgbClr val="FFC00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360" y="1523142"/>
            <a:ext cx="2613884" cy="1814418"/>
          </a:xfrm>
          <a:prstGeom prst="rect">
            <a:avLst/>
          </a:prstGeom>
          <a:ln w="76200">
            <a:solidFill>
              <a:srgbClr val="FFC000"/>
            </a:solidFill>
          </a:ln>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6278"/>
          <a:stretch/>
        </p:blipFill>
        <p:spPr>
          <a:xfrm>
            <a:off x="9228044" y="1473192"/>
            <a:ext cx="2619375" cy="1814417"/>
          </a:xfrm>
          <a:prstGeom prst="rect">
            <a:avLst/>
          </a:prstGeom>
          <a:ln w="76200">
            <a:solidFill>
              <a:srgbClr val="92D050"/>
            </a:solidFill>
          </a:ln>
        </p:spPr>
      </p:pic>
      <p:sp>
        <p:nvSpPr>
          <p:cNvPr id="7" name="TextBox 6"/>
          <p:cNvSpPr txBox="1"/>
          <p:nvPr/>
        </p:nvSpPr>
        <p:spPr>
          <a:xfrm>
            <a:off x="5212528" y="416863"/>
            <a:ext cx="4015516" cy="646331"/>
          </a:xfrm>
          <a:prstGeom prst="rect">
            <a:avLst/>
          </a:prstGeom>
          <a:solidFill>
            <a:schemeClr val="accent4">
              <a:lumMod val="60000"/>
              <a:lumOff val="40000"/>
            </a:schemeClr>
          </a:solidFill>
          <a:ln w="76200">
            <a:solidFill>
              <a:srgbClr val="00B0F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ক্ষতিকর অমেরুদণ্ডী পতঙ্গ।</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3773161" y="4157556"/>
            <a:ext cx="7147560" cy="2308324"/>
          </a:xfrm>
          <a:prstGeom prst="rect">
            <a:avLst/>
          </a:prstGeom>
          <a:solidFill>
            <a:schemeClr val="accent6">
              <a:lumMod val="60000"/>
              <a:lumOff val="40000"/>
            </a:schemeClr>
          </a:solidFill>
          <a:ln w="76200">
            <a:solidFill>
              <a:srgbClr val="C00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এই পোকারা কাঠের খুঁটি, আসবাবপত্র, বাড়িঘরের কাঠ, বইপুস্তক, কাপড়চোপড়, নানা ফসল, গাছপালা এবং আরও অনেক সামগ্রীকে খেটে নষ্ঠ করে আমাদের ক্ষতিসাধন করে। যেমন – উইপোকা। </a:t>
            </a:r>
            <a:endParaRPr lang="en-US" sz="36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0900" y="1523349"/>
            <a:ext cx="2654058" cy="1814211"/>
          </a:xfrm>
          <a:prstGeom prst="rect">
            <a:avLst/>
          </a:prstGeom>
          <a:ln w="76200">
            <a:solidFill>
              <a:srgbClr val="C00000"/>
            </a:solidFill>
          </a:ln>
        </p:spPr>
      </p:pic>
    </p:spTree>
    <p:extLst>
      <p:ext uri="{BB962C8B-B14F-4D97-AF65-F5344CB8AC3E}">
        <p14:creationId xmlns:p14="http://schemas.microsoft.com/office/powerpoint/2010/main" val="10401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001" y="1633548"/>
            <a:ext cx="4450080" cy="2496492"/>
          </a:xfrm>
          <a:prstGeom prst="rect">
            <a:avLst/>
          </a:prstGeom>
          <a:ln w="76200">
            <a:solidFill>
              <a:srgbClr val="C0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23" y="2540777"/>
            <a:ext cx="3000020" cy="1757408"/>
          </a:xfrm>
          <a:prstGeom prst="rect">
            <a:avLst/>
          </a:prstGeom>
          <a:ln w="76200">
            <a:solidFill>
              <a:srgbClr val="00B05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23" y="447719"/>
            <a:ext cx="3000020" cy="1847850"/>
          </a:xfrm>
          <a:prstGeom prst="rect">
            <a:avLst/>
          </a:prstGeom>
          <a:ln w="76200">
            <a:solidFill>
              <a:srgbClr val="00B05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0640" y="447719"/>
            <a:ext cx="2910160" cy="1847850"/>
          </a:xfrm>
          <a:prstGeom prst="rect">
            <a:avLst/>
          </a:prstGeom>
          <a:ln w="76200">
            <a:solidFill>
              <a:srgbClr val="92D050"/>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0640" y="2559320"/>
            <a:ext cx="2910160" cy="1757408"/>
          </a:xfrm>
          <a:prstGeom prst="rect">
            <a:avLst/>
          </a:prstGeom>
          <a:ln w="76200">
            <a:solidFill>
              <a:srgbClr val="00B050"/>
            </a:solidFill>
          </a:ln>
        </p:spPr>
      </p:pic>
      <p:sp>
        <p:nvSpPr>
          <p:cNvPr id="7" name="TextBox 6"/>
          <p:cNvSpPr txBox="1"/>
          <p:nvPr/>
        </p:nvSpPr>
        <p:spPr>
          <a:xfrm>
            <a:off x="367423" y="4543393"/>
            <a:ext cx="11473377" cy="2062103"/>
          </a:xfrm>
          <a:prstGeom prst="rect">
            <a:avLst/>
          </a:prstGeom>
          <a:solidFill>
            <a:schemeClr val="accent2">
              <a:lumMod val="20000"/>
              <a:lumOff val="80000"/>
            </a:schemeClr>
          </a:solidFill>
          <a:ln w="76200">
            <a:solidFill>
              <a:srgbClr val="00B0F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পামরী পোকা ধান গাছের ক্ষতি করে। পাতার দুই পর্দার মধ্যে সুড়ঙ্গ করে সবুজ অংশ খাওয়ার ফলে পাতা শুকিয়ে যায়।  এরা পাতার সবুজ অংশ এমন ভাবে খায় যে শুধু নিচের পর্দাটা বাকী থাকে। পামরী পোকা ধান ফসলের একটি মারাত্মক ক্ষতিকর পোকা। সাধারণত এ পোকা প্রায় ২০% ফসল কমিয়ে দিতে পারে। </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4007522" y="550719"/>
            <a:ext cx="4099560" cy="646331"/>
          </a:xfrm>
          <a:prstGeom prst="rect">
            <a:avLst/>
          </a:prstGeom>
          <a:solidFill>
            <a:schemeClr val="accent6">
              <a:lumMod val="20000"/>
              <a:lumOff val="80000"/>
            </a:schemeClr>
          </a:solidFill>
          <a:ln w="76200">
            <a:solidFill>
              <a:srgbClr val="92D05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ক্ষতিকর অমেরুদণ্ডী পতঙ্গ।</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01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426" t="21684" r="224" b="17113"/>
          <a:stretch/>
        </p:blipFill>
        <p:spPr>
          <a:xfrm>
            <a:off x="3141040" y="1384355"/>
            <a:ext cx="6108037" cy="3766666"/>
          </a:xfrm>
          <a:prstGeom prst="rect">
            <a:avLst/>
          </a:prstGeom>
          <a:ln w="76200">
            <a:solidFill>
              <a:schemeClr val="accent2"/>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104" y="2070579"/>
            <a:ext cx="2238375" cy="1617423"/>
          </a:xfrm>
          <a:prstGeom prst="rect">
            <a:avLst/>
          </a:prstGeom>
          <a:ln w="76200">
            <a:solidFill>
              <a:srgbClr val="C00000"/>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24" y="2070579"/>
            <a:ext cx="2340296" cy="1539162"/>
          </a:xfrm>
          <a:prstGeom prst="rect">
            <a:avLst/>
          </a:prstGeom>
          <a:ln w="76200">
            <a:solidFill>
              <a:srgbClr val="C00000"/>
            </a:solidFill>
          </a:ln>
        </p:spPr>
      </p:pic>
      <p:sp>
        <p:nvSpPr>
          <p:cNvPr id="5" name="TextBox 4"/>
          <p:cNvSpPr txBox="1"/>
          <p:nvPr/>
        </p:nvSpPr>
        <p:spPr>
          <a:xfrm>
            <a:off x="4343399" y="472440"/>
            <a:ext cx="3703320" cy="646331"/>
          </a:xfrm>
          <a:prstGeom prst="rect">
            <a:avLst/>
          </a:prstGeom>
          <a:solidFill>
            <a:schemeClr val="accent4">
              <a:lumMod val="60000"/>
              <a:lumOff val="40000"/>
            </a:schemeClr>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সামুদ্রিক অমেরুদণ্ডী প্রাণী।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1684971" y="5532119"/>
            <a:ext cx="9037320" cy="646331"/>
          </a:xfrm>
          <a:prstGeom prst="rect">
            <a:avLst/>
          </a:prstGeom>
          <a:solidFill>
            <a:schemeClr val="accent6">
              <a:lumMod val="60000"/>
              <a:lumOff val="40000"/>
            </a:schemeClr>
          </a:solidFill>
          <a:ln w="76200">
            <a:solidFill>
              <a:srgbClr val="FF0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এদের ত্বকে কাঁটার মতো অংশ থাকে। যেমন – সামুদ্রিক শশা।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47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771" y="2544323"/>
            <a:ext cx="2420767" cy="1768597"/>
          </a:xfrm>
          <a:prstGeom prst="rect">
            <a:avLst/>
          </a:prstGeom>
          <a:ln w="76200">
            <a:solidFill>
              <a:srgbClr val="FFC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646" y="2544323"/>
            <a:ext cx="2327689" cy="1767533"/>
          </a:xfrm>
          <a:prstGeom prst="rect">
            <a:avLst/>
          </a:prstGeom>
          <a:ln w="57150">
            <a:solidFill>
              <a:srgbClr val="FF00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6" y="334620"/>
            <a:ext cx="3158512" cy="1910426"/>
          </a:xfrm>
          <a:prstGeom prst="rect">
            <a:avLst/>
          </a:prstGeom>
          <a:ln w="76200">
            <a:solidFill>
              <a:srgbClr val="7030A0"/>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4466" y="334619"/>
            <a:ext cx="2956560" cy="1910427"/>
          </a:xfrm>
          <a:prstGeom prst="rect">
            <a:avLst/>
          </a:prstGeom>
          <a:ln w="76200">
            <a:solidFill>
              <a:schemeClr val="accent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26" y="4552836"/>
            <a:ext cx="3158513" cy="1949256"/>
          </a:xfrm>
          <a:prstGeom prst="rect">
            <a:avLst/>
          </a:prstGeom>
          <a:ln w="76200">
            <a:solidFill>
              <a:schemeClr val="bg1"/>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25" y="2544323"/>
            <a:ext cx="3158513" cy="1767533"/>
          </a:xfrm>
          <a:prstGeom prst="rect">
            <a:avLst/>
          </a:prstGeom>
          <a:ln w="76200">
            <a:solidFill>
              <a:srgbClr val="C00000"/>
            </a:solidFill>
          </a:ln>
        </p:spPr>
      </p:pic>
      <p:sp>
        <p:nvSpPr>
          <p:cNvPr id="9" name="TextBox 8"/>
          <p:cNvSpPr txBox="1"/>
          <p:nvPr/>
        </p:nvSpPr>
        <p:spPr>
          <a:xfrm>
            <a:off x="4330553" y="643501"/>
            <a:ext cx="3733800" cy="646331"/>
          </a:xfrm>
          <a:prstGeom prst="rect">
            <a:avLst/>
          </a:prstGeom>
          <a:solidFill>
            <a:schemeClr val="accent4"/>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সামুদ্রিক অমেরুদণ্ডী প্রাণী। </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4495799" y="5049216"/>
            <a:ext cx="5547360" cy="1200329"/>
          </a:xfrm>
          <a:prstGeom prst="rect">
            <a:avLst/>
          </a:prstGeom>
          <a:solidFill>
            <a:schemeClr val="bg1"/>
          </a:solidFill>
          <a:ln w="76200">
            <a:solidFill>
              <a:srgbClr val="FF000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এদের ত্বকে কাঁটার মতো অংশ থাকে। যেমন – তারা মাছ। </a:t>
            </a:r>
            <a:endParaRPr lang="en-US" sz="36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4578" y="2544323"/>
            <a:ext cx="2314085" cy="1738117"/>
          </a:xfrm>
          <a:prstGeom prst="rect">
            <a:avLst/>
          </a:prstGeom>
          <a:ln w="76200">
            <a:solidFill>
              <a:srgbClr val="C00000"/>
            </a:solidFill>
          </a:ln>
        </p:spPr>
      </p:pic>
    </p:spTree>
    <p:extLst>
      <p:ext uri="{BB962C8B-B14F-4D97-AF65-F5344CB8AC3E}">
        <p14:creationId xmlns:p14="http://schemas.microsoft.com/office/powerpoint/2010/main" val="125288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2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795" y="4650705"/>
            <a:ext cx="3012961" cy="1872502"/>
          </a:xfrm>
          <a:prstGeom prst="rect">
            <a:avLst/>
          </a:prstGeom>
          <a:ln w="76200">
            <a:solidFill>
              <a:srgbClr val="C0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880" y="346535"/>
            <a:ext cx="2999764" cy="2017904"/>
          </a:xfrm>
          <a:prstGeom prst="rect">
            <a:avLst/>
          </a:prstGeom>
          <a:ln w="57150">
            <a:solidFill>
              <a:srgbClr val="00B0F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94" y="2673086"/>
            <a:ext cx="3012962" cy="1772703"/>
          </a:xfrm>
          <a:prstGeom prst="rect">
            <a:avLst/>
          </a:prstGeom>
          <a:ln w="76200">
            <a:solidFill>
              <a:srgbClr val="00B0F0"/>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0923" y="4445789"/>
            <a:ext cx="3499246" cy="2077418"/>
          </a:xfrm>
          <a:prstGeom prst="rect">
            <a:avLst/>
          </a:prstGeom>
          <a:ln w="76200">
            <a:solidFill>
              <a:srgbClr val="92D050"/>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794" y="409389"/>
            <a:ext cx="3048326" cy="1955050"/>
          </a:xfrm>
          <a:prstGeom prst="rect">
            <a:avLst/>
          </a:prstGeom>
          <a:ln w="76200">
            <a:solidFill>
              <a:srgbClr val="00B050"/>
            </a:solidFill>
          </a:ln>
        </p:spPr>
      </p:pic>
      <p:pic>
        <p:nvPicPr>
          <p:cNvPr id="11" name="Picture 10" descr="C:\Users\user\Pictures\5th content pic\5+6 no cont\cnidaria-medusa.png"/>
          <p:cNvPicPr>
            <a:picLocks noChangeAspect="1" noChangeArrowheads="1"/>
          </p:cNvPicPr>
          <p:nvPr/>
        </p:nvPicPr>
        <p:blipFill rotWithShape="1">
          <a:blip r:embed="rId7"/>
          <a:srcRect l="10193" t="1371" r="2082" b="-1371"/>
          <a:stretch/>
        </p:blipFill>
        <p:spPr bwMode="auto">
          <a:xfrm>
            <a:off x="9062743" y="3032855"/>
            <a:ext cx="2656817" cy="2222909"/>
          </a:xfrm>
          <a:prstGeom prst="rect">
            <a:avLst/>
          </a:prstGeom>
          <a:noFill/>
          <a:ln w="57150">
            <a:solidFill>
              <a:srgbClr val="FF0000"/>
            </a:solidFill>
          </a:ln>
        </p:spPr>
      </p:pic>
      <p:sp>
        <p:nvSpPr>
          <p:cNvPr id="12" name="TextBox 11"/>
          <p:cNvSpPr txBox="1"/>
          <p:nvPr/>
        </p:nvSpPr>
        <p:spPr>
          <a:xfrm>
            <a:off x="7583411" y="5445989"/>
            <a:ext cx="4421659" cy="1077218"/>
          </a:xfrm>
          <a:prstGeom prst="rect">
            <a:avLst/>
          </a:prstGeom>
          <a:solidFill>
            <a:schemeClr val="accent4">
              <a:lumMod val="20000"/>
              <a:lumOff val="80000"/>
            </a:schemeClr>
          </a:solidFill>
          <a:ln w="57150">
            <a:solidFill>
              <a:srgbClr val="7030A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এই ছিদ্রপথে এরা খাদ্য গ্রহন করে আবার বর্জ্য পদার্থ বের করে দেয়। </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3516659" y="1989778"/>
            <a:ext cx="5240181" cy="1569660"/>
          </a:xfrm>
          <a:prstGeom prst="rect">
            <a:avLst/>
          </a:prstGeom>
          <a:solidFill>
            <a:schemeClr val="accent2">
              <a:lumMod val="40000"/>
              <a:lumOff val="60000"/>
            </a:schemeClr>
          </a:solidFill>
          <a:ln w="76200">
            <a:solidFill>
              <a:srgbClr val="FF000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এদের দেহের ভিতর একটা ফাঁপা গহ্বর বা সিলেন্টেরন থাকে।  দেহে একটি মাত্র ছিদ্র থাকে। যেমন – জেলী মাছ। </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4193692" y="709156"/>
            <a:ext cx="3769251" cy="646331"/>
          </a:xfrm>
          <a:prstGeom prst="rect">
            <a:avLst/>
          </a:prstGeom>
          <a:solidFill>
            <a:schemeClr val="accent4">
              <a:lumMod val="20000"/>
              <a:lumOff val="80000"/>
            </a:schemeClr>
          </a:solidFill>
          <a:ln w="76200">
            <a:solidFill>
              <a:srgbClr val="7030A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সামুদ্রিক অমেরুদণ্ডী প্রাণী।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0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5360" y="411480"/>
            <a:ext cx="2453640" cy="769441"/>
          </a:xfrm>
          <a:prstGeom prst="rect">
            <a:avLst/>
          </a:prstGeom>
          <a:solidFill>
            <a:schemeClr val="accent4">
              <a:lumMod val="60000"/>
              <a:lumOff val="40000"/>
            </a:schemeClr>
          </a:solidFill>
          <a:ln w="76200">
            <a:solidFill>
              <a:srgbClr val="FF0000"/>
            </a:solidFill>
          </a:ln>
        </p:spPr>
        <p:txBody>
          <a:bodyPr wrap="square" rtlCol="0">
            <a:spAutoFit/>
          </a:bodyPr>
          <a:lstStyle/>
          <a:p>
            <a:r>
              <a:rPr lang="bn-BD" sz="4400" dirty="0" smtClean="0">
                <a:latin typeface="NikoshBAN" panose="02000000000000000000" pitchFamily="2" charset="0"/>
                <a:cs typeface="NikoshBAN" panose="02000000000000000000" pitchFamily="2" charset="0"/>
              </a:rPr>
              <a:t> দলীয় কাজঃ </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757" y="4206239"/>
            <a:ext cx="2974882" cy="1996440"/>
          </a:xfrm>
          <a:prstGeom prst="rect">
            <a:avLst/>
          </a:prstGeom>
          <a:ln w="76200">
            <a:solidFill>
              <a:srgbClr val="00B0F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57" y="1585897"/>
            <a:ext cx="2974882" cy="2074514"/>
          </a:xfrm>
          <a:prstGeom prst="rect">
            <a:avLst/>
          </a:prstGeom>
          <a:ln w="76200">
            <a:solidFill>
              <a:schemeClr val="accent6">
                <a:lumMod val="60000"/>
                <a:lumOff val="40000"/>
              </a:schemeClr>
            </a:solidFill>
          </a:ln>
        </p:spPr>
      </p:pic>
      <p:sp>
        <p:nvSpPr>
          <p:cNvPr id="6" name="TextBox 5"/>
          <p:cNvSpPr txBox="1"/>
          <p:nvPr/>
        </p:nvSpPr>
        <p:spPr>
          <a:xfrm>
            <a:off x="5684520" y="2346959"/>
            <a:ext cx="5791200" cy="584775"/>
          </a:xfrm>
          <a:prstGeom prst="rect">
            <a:avLst/>
          </a:prstGeom>
          <a:solidFill>
            <a:schemeClr val="accent2">
              <a:lumMod val="40000"/>
              <a:lumOff val="60000"/>
            </a:schemeClr>
          </a:solidFill>
          <a:ln w="76200">
            <a:solidFill>
              <a:srgbClr val="92D05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 কৌকিল দল – চিত্রটির তিনটি বৈশিষ্ট্য লিখ?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5715000" y="4765877"/>
            <a:ext cx="5760720" cy="584775"/>
          </a:xfrm>
          <a:prstGeom prst="rect">
            <a:avLst/>
          </a:prstGeom>
          <a:solidFill>
            <a:schemeClr val="accent2">
              <a:lumMod val="40000"/>
              <a:lumOff val="60000"/>
            </a:schemeClr>
          </a:solidFill>
          <a:ln w="76200">
            <a:solidFill>
              <a:srgbClr val="00B0F0"/>
            </a:solidFill>
          </a:ln>
        </p:spPr>
        <p:txBody>
          <a:bodyPr wrap="square" rtlCol="0">
            <a:spAutoFit/>
          </a:bodyPr>
          <a:lstStyle/>
          <a:p>
            <a:pPr algn="ct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ময়না দল – চিত্রটির তিনটি বৈশিষ্ট্য লিখ? </a:t>
            </a:r>
            <a:endParaRPr lang="en-US" sz="3200" dirty="0">
              <a:latin typeface="NikoshBAN" panose="02000000000000000000" pitchFamily="2" charset="0"/>
              <a:cs typeface="NikoshBAN" panose="02000000000000000000" pitchFamily="2" charset="0"/>
            </a:endParaRPr>
          </a:p>
        </p:txBody>
      </p:sp>
      <p:sp>
        <p:nvSpPr>
          <p:cNvPr id="8" name="Right Arrow 7"/>
          <p:cNvSpPr/>
          <p:nvPr/>
        </p:nvSpPr>
        <p:spPr>
          <a:xfrm>
            <a:off x="4053840" y="2476960"/>
            <a:ext cx="1432560" cy="292388"/>
          </a:xfrm>
          <a:prstGeom prst="rightArrow">
            <a:avLst/>
          </a:prstGeom>
          <a:solidFill>
            <a:schemeClr val="accent2"/>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053840" y="4912071"/>
            <a:ext cx="1432560" cy="292388"/>
          </a:xfrm>
          <a:prstGeom prst="rightArrow">
            <a:avLst/>
          </a:prstGeom>
          <a:solidFill>
            <a:schemeClr val="accent2"/>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095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 y="657106"/>
            <a:ext cx="11430925" cy="5386090"/>
          </a:xfrm>
          <a:prstGeom prst="rect">
            <a:avLst/>
          </a:prstGeom>
          <a:solidFill>
            <a:srgbClr val="FFC000"/>
          </a:solidFill>
          <a:ln w="76200">
            <a:solidFill>
              <a:srgbClr val="7030A0"/>
            </a:solidFill>
          </a:ln>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 মূল্যায়নঃ </a:t>
            </a:r>
          </a:p>
          <a:p>
            <a:r>
              <a:rPr lang="bn-BD" sz="36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১। অমেরুদণ্ডী প্রাণী কোনটি?</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(ক) ডলফিন (খ) রুইমাছ (গ) তিমি (ঘ) চিংড়ি</a:t>
            </a:r>
          </a:p>
          <a:p>
            <a:r>
              <a:rPr lang="bn-BD" sz="3200" dirty="0" smtClean="0">
                <a:latin typeface="NikoshBAN" panose="02000000000000000000" pitchFamily="2" charset="0"/>
                <a:cs typeface="NikoshBAN" panose="02000000000000000000" pitchFamily="2" charset="0"/>
              </a:rPr>
              <a:t> ২। কোনটির দেহ শক্ত খোলসে আবৃত?</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(ক) তারামাছ (খ) ঝিনুক (গ) জেলিমাছ (ঘ) কেঁচো</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৩। অমেরুদণ্ডী প্রাণীর বৈশিষ্ট্য ------</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i</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সোজা হয়ে দাঁড়াতে পারে </a:t>
            </a:r>
            <a:r>
              <a:rPr lang="en-US" sz="3200" dirty="0" smtClean="0">
                <a:latin typeface="NikoshBAN" panose="02000000000000000000" pitchFamily="2" charset="0"/>
                <a:cs typeface="NikoshBAN" panose="02000000000000000000" pitchFamily="2" charset="0"/>
              </a:rPr>
              <a:t>ii. </a:t>
            </a:r>
            <a:r>
              <a:rPr lang="bn-BD" sz="3200" dirty="0" smtClean="0">
                <a:latin typeface="NikoshBAN" panose="02000000000000000000" pitchFamily="2" charset="0"/>
                <a:cs typeface="NikoshBAN" panose="02000000000000000000" pitchFamily="2" charset="0"/>
              </a:rPr>
              <a:t>সোজা হয়ে দাঁড়াতে অক্ষম </a:t>
            </a:r>
            <a:r>
              <a:rPr lang="en-US" sz="3200" dirty="0" smtClean="0">
                <a:latin typeface="NikoshBAN" panose="02000000000000000000" pitchFamily="2" charset="0"/>
                <a:cs typeface="NikoshBAN" panose="02000000000000000000" pitchFamily="2" charset="0"/>
              </a:rPr>
              <a:t>iii. </a:t>
            </a:r>
            <a:r>
              <a:rPr lang="bn-BD" sz="3200" dirty="0" smtClean="0">
                <a:latin typeface="NikoshBAN" panose="02000000000000000000" pitchFamily="2" charset="0"/>
                <a:cs typeface="NikoshBAN" panose="02000000000000000000" pitchFamily="2" charset="0"/>
              </a:rPr>
              <a:t>হামাগুড়ি দিয়ে চলে </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নিচের কোনটি সঠিক? </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(ক)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ও  </a:t>
            </a:r>
            <a:r>
              <a:rPr lang="en-US" sz="3200" dirty="0" smtClean="0">
                <a:latin typeface="NikoshBAN" panose="02000000000000000000" pitchFamily="2" charset="0"/>
                <a:cs typeface="NikoshBAN" panose="02000000000000000000" pitchFamily="2" charset="0"/>
              </a:rPr>
              <a:t>ii </a:t>
            </a:r>
            <a:r>
              <a:rPr lang="bn-BD" sz="3200" dirty="0" smtClean="0">
                <a:latin typeface="NikoshBAN" panose="02000000000000000000" pitchFamily="2" charset="0"/>
                <a:cs typeface="NikoshBAN" panose="02000000000000000000" pitchFamily="2" charset="0"/>
              </a:rPr>
              <a:t>(খ)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ও  </a:t>
            </a:r>
            <a:r>
              <a:rPr lang="en-US" sz="3200" dirty="0" smtClean="0">
                <a:latin typeface="NikoshBAN" panose="02000000000000000000" pitchFamily="2" charset="0"/>
                <a:cs typeface="NikoshBAN" panose="02000000000000000000" pitchFamily="2" charset="0"/>
              </a:rPr>
              <a:t>iii </a:t>
            </a:r>
            <a:r>
              <a:rPr lang="bn-BD" sz="3200" dirty="0" smtClean="0">
                <a:latin typeface="NikoshBAN" panose="02000000000000000000" pitchFamily="2" charset="0"/>
                <a:cs typeface="NikoshBAN" panose="02000000000000000000" pitchFamily="2" charset="0"/>
              </a:rPr>
              <a:t>(গ) </a:t>
            </a:r>
            <a:r>
              <a:rPr lang="en-US" sz="3200" dirty="0" smtClean="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 ও  </a:t>
            </a:r>
            <a:r>
              <a:rPr lang="en-US" sz="3200" dirty="0" smtClean="0">
                <a:latin typeface="NikoshBAN" panose="02000000000000000000" pitchFamily="2" charset="0"/>
                <a:cs typeface="NikoshBAN" panose="02000000000000000000" pitchFamily="2" charset="0"/>
              </a:rPr>
              <a:t>iii </a:t>
            </a:r>
            <a:r>
              <a:rPr lang="bn-BD" sz="3200" dirty="0" smtClean="0">
                <a:latin typeface="NikoshBAN" panose="02000000000000000000" pitchFamily="2" charset="0"/>
                <a:cs typeface="NikoshBAN" panose="02000000000000000000" pitchFamily="2" charset="0"/>
              </a:rPr>
              <a:t>(ঘ) </a:t>
            </a:r>
            <a:r>
              <a:rPr lang="en-US" sz="3200" dirty="0" err="1" smtClean="0">
                <a:latin typeface="NikoshBAN" panose="02000000000000000000" pitchFamily="2" charset="0"/>
                <a:cs typeface="NikoshBAN" panose="02000000000000000000" pitchFamily="2" charset="0"/>
              </a:rPr>
              <a:t>i</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 ও  </a:t>
            </a:r>
            <a:r>
              <a:rPr lang="en-US" sz="3200" dirty="0" smtClean="0">
                <a:latin typeface="NikoshBAN" panose="02000000000000000000" pitchFamily="2" charset="0"/>
                <a:cs typeface="NikoshBAN" panose="02000000000000000000" pitchFamily="2" charset="0"/>
              </a:rPr>
              <a:t>iii</a:t>
            </a:r>
          </a:p>
          <a:p>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10393680" y="1039892"/>
            <a:ext cx="1173480" cy="2480548"/>
          </a:xfrm>
          <a:prstGeom prst="rect">
            <a:avLst/>
          </a:prstGeom>
          <a:solidFill>
            <a:schemeClr val="accent4">
              <a:lumMod val="20000"/>
              <a:lumOff val="8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উত্তর – </a:t>
            </a:r>
          </a:p>
          <a:p>
            <a:pPr algn="ctr"/>
            <a:r>
              <a:rPr lang="bn-BD" sz="3200" dirty="0" smtClean="0">
                <a:solidFill>
                  <a:schemeClr val="tx1"/>
                </a:solidFill>
                <a:latin typeface="NikoshBAN" panose="02000000000000000000" pitchFamily="2" charset="0"/>
                <a:cs typeface="NikoshBAN" panose="02000000000000000000" pitchFamily="2" charset="0"/>
              </a:rPr>
              <a:t>১। (ঘ) </a:t>
            </a:r>
          </a:p>
          <a:p>
            <a:pPr algn="ctr"/>
            <a:r>
              <a:rPr lang="bn-BD" sz="3200" dirty="0" smtClean="0">
                <a:solidFill>
                  <a:schemeClr val="tx1"/>
                </a:solidFill>
                <a:latin typeface="NikoshBAN" panose="02000000000000000000" pitchFamily="2" charset="0"/>
                <a:cs typeface="NikoshBAN" panose="02000000000000000000" pitchFamily="2" charset="0"/>
              </a:rPr>
              <a:t>২। (খ)</a:t>
            </a:r>
          </a:p>
          <a:p>
            <a:pPr algn="ctr"/>
            <a:r>
              <a:rPr lang="bn-BD" sz="3200" dirty="0" smtClean="0">
                <a:solidFill>
                  <a:schemeClr val="tx1"/>
                </a:solidFill>
                <a:latin typeface="NikoshBAN" panose="02000000000000000000" pitchFamily="2" charset="0"/>
                <a:cs typeface="NikoshBAN" panose="02000000000000000000" pitchFamily="2" charset="0"/>
              </a:rPr>
              <a:t>৩। (গ)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21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6360" y="2575560"/>
            <a:ext cx="9357360" cy="3539430"/>
          </a:xfrm>
          <a:prstGeom prst="rect">
            <a:avLst/>
          </a:prstGeom>
          <a:solidFill>
            <a:schemeClr val="accent1"/>
          </a:solidFill>
          <a:ln w="76200">
            <a:solidFill>
              <a:srgbClr val="FF0000"/>
            </a:solidFill>
          </a:ln>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 বাড়ির কাজঃ </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অ্যামিবা ,তেলাপোকা এবং প্রজাপতি এদের চিত্র অংকন কর।</a:t>
            </a:r>
          </a:p>
          <a:p>
            <a:endParaRPr lang="bn-BD"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040" y="472440"/>
            <a:ext cx="3810000" cy="1859280"/>
          </a:xfrm>
          <a:prstGeom prst="rect">
            <a:avLst/>
          </a:prstGeom>
          <a:ln w="76200">
            <a:solidFill>
              <a:schemeClr val="tx1"/>
            </a:solidFill>
          </a:ln>
        </p:spPr>
      </p:pic>
    </p:spTree>
    <p:extLst>
      <p:ext uri="{BB962C8B-B14F-4D97-AF65-F5344CB8AC3E}">
        <p14:creationId xmlns:p14="http://schemas.microsoft.com/office/powerpoint/2010/main" val="231775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938" y="1844040"/>
            <a:ext cx="4203382" cy="1862137"/>
          </a:xfrm>
          <a:prstGeom prst="rect">
            <a:avLst/>
          </a:prstGeom>
          <a:ln w="76200">
            <a:solidFill>
              <a:srgbClr val="FFC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00410" y="3493768"/>
            <a:ext cx="1956438" cy="4203382"/>
          </a:xfrm>
          <a:prstGeom prst="rect">
            <a:avLst/>
          </a:prstGeom>
          <a:ln w="76200">
            <a:solidFill>
              <a:srgbClr val="FFC0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0" y="3980497"/>
            <a:ext cx="2741187" cy="2610803"/>
          </a:xfrm>
          <a:prstGeom prst="rect">
            <a:avLst/>
          </a:prstGeom>
          <a:ln w="76200">
            <a:solidFill>
              <a:srgbClr val="00B0F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881" y="1310640"/>
            <a:ext cx="2712720" cy="2426017"/>
          </a:xfrm>
          <a:prstGeom prst="rect">
            <a:avLst/>
          </a:prstGeom>
          <a:ln w="76200">
            <a:solidFill>
              <a:srgbClr val="FFC000"/>
            </a:solidFill>
          </a:ln>
        </p:spPr>
      </p:pic>
      <p:sp>
        <p:nvSpPr>
          <p:cNvPr id="2" name="TextBox 1"/>
          <p:cNvSpPr txBox="1"/>
          <p:nvPr/>
        </p:nvSpPr>
        <p:spPr>
          <a:xfrm>
            <a:off x="2423161" y="419012"/>
            <a:ext cx="6781800" cy="646331"/>
          </a:xfrm>
          <a:prstGeom prst="rect">
            <a:avLst/>
          </a:prstGeom>
          <a:solidFill>
            <a:schemeClr val="accent6">
              <a:lumMod val="60000"/>
              <a:lumOff val="40000"/>
            </a:schemeClr>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বলতো দেখি , ছবিগুলো দেখে কী বুঝতে পারছ?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7302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487681"/>
            <a:ext cx="11308080" cy="5974080"/>
          </a:xfrm>
          <a:prstGeom prst="rect">
            <a:avLst/>
          </a:prstGeom>
          <a:ln w="76200">
            <a:solidFill>
              <a:srgbClr val="00B050"/>
            </a:solidFill>
          </a:ln>
        </p:spPr>
      </p:pic>
      <p:sp>
        <p:nvSpPr>
          <p:cNvPr id="3" name="TextBox 2"/>
          <p:cNvSpPr txBox="1"/>
          <p:nvPr/>
        </p:nvSpPr>
        <p:spPr>
          <a:xfrm>
            <a:off x="4160520" y="853440"/>
            <a:ext cx="2011680" cy="1015663"/>
          </a:xfrm>
          <a:prstGeom prst="rect">
            <a:avLst/>
          </a:prstGeom>
          <a:noFill/>
        </p:spPr>
        <p:txBody>
          <a:bodyPr wrap="square" rtlCol="0">
            <a:spAutoFit/>
          </a:bodyPr>
          <a:lstStyle/>
          <a:p>
            <a:r>
              <a:rPr lang="bn-BD" sz="6000" dirty="0" smtClean="0">
                <a:solidFill>
                  <a:srgbClr val="92D050"/>
                </a:solidFill>
                <a:latin typeface="NikoshBAN" panose="02000000000000000000" pitchFamily="2" charset="0"/>
                <a:cs typeface="NikoshBAN" panose="02000000000000000000" pitchFamily="2" charset="0"/>
              </a:rPr>
              <a:t>ধন্যবাদ </a:t>
            </a:r>
            <a:endParaRPr lang="en-US" sz="6000"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470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748" y="1579916"/>
            <a:ext cx="2596024" cy="1600200"/>
          </a:xfrm>
          <a:prstGeom prst="rect">
            <a:avLst/>
          </a:prstGeom>
          <a:ln w="57150">
            <a:solidFill>
              <a:srgbClr val="C0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709" y="1579916"/>
            <a:ext cx="2492864" cy="1600200"/>
          </a:xfrm>
          <a:prstGeom prst="rect">
            <a:avLst/>
          </a:prstGeom>
          <a:ln w="57150">
            <a:solidFill>
              <a:srgbClr val="FFC0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398" y="3445455"/>
            <a:ext cx="2414175" cy="1700061"/>
          </a:xfrm>
          <a:prstGeom prst="rect">
            <a:avLst/>
          </a:prstGeom>
          <a:ln w="57150">
            <a:solidFill>
              <a:srgbClr val="C00000"/>
            </a:solid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11193"/>
          <a:stretch/>
        </p:blipFill>
        <p:spPr>
          <a:xfrm>
            <a:off x="3302639" y="3445455"/>
            <a:ext cx="2650242" cy="1700061"/>
          </a:xfrm>
          <a:prstGeom prst="rect">
            <a:avLst/>
          </a:prstGeom>
          <a:ln w="57150">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58" y="2333336"/>
            <a:ext cx="2392558" cy="1962150"/>
          </a:xfrm>
          <a:prstGeom prst="rect">
            <a:avLst/>
          </a:prstGeom>
          <a:ln w="57150">
            <a:solidFill>
              <a:schemeClr val="accent6">
                <a:lumMod val="40000"/>
                <a:lumOff val="60000"/>
              </a:schemeClr>
            </a:solidFill>
          </a:ln>
        </p:spPr>
      </p:pic>
      <p:sp>
        <p:nvSpPr>
          <p:cNvPr id="8" name="TextBox 7"/>
          <p:cNvSpPr txBox="1"/>
          <p:nvPr/>
        </p:nvSpPr>
        <p:spPr>
          <a:xfrm>
            <a:off x="4400964" y="477750"/>
            <a:ext cx="3885490" cy="646331"/>
          </a:xfrm>
          <a:prstGeom prst="rect">
            <a:avLst/>
          </a:prstGeom>
          <a:solidFill>
            <a:schemeClr val="accent1">
              <a:lumMod val="20000"/>
              <a:lumOff val="80000"/>
            </a:schemeClr>
          </a:solidFill>
          <a:ln w="76200">
            <a:solidFill>
              <a:srgbClr val="FF0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এদের কী মেরুদণ্ড আছে? </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567237" y="5654290"/>
            <a:ext cx="7022904" cy="646331"/>
          </a:xfrm>
          <a:prstGeom prst="rect">
            <a:avLst/>
          </a:prstGeom>
          <a:solidFill>
            <a:schemeClr val="accent2">
              <a:lumMod val="20000"/>
              <a:lumOff val="80000"/>
            </a:schemeClr>
          </a:solidFill>
          <a:ln w="57150">
            <a:solidFill>
              <a:srgbClr val="7030A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যে সকল প্রাণীর মেরুদণ্ড নেই তাদেরকে কী বলে? </a:t>
            </a:r>
            <a:endParaRPr lang="en-US" sz="36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06090" y="2374012"/>
            <a:ext cx="2428710" cy="1962149"/>
          </a:xfrm>
          <a:prstGeom prst="rect">
            <a:avLst/>
          </a:prstGeom>
          <a:solidFill>
            <a:srgbClr val="00B050"/>
          </a:solidFill>
          <a:ln w="76200">
            <a:solidFill>
              <a:srgbClr val="92D050"/>
            </a:solidFill>
          </a:ln>
        </p:spPr>
      </p:pic>
      <p:sp>
        <p:nvSpPr>
          <p:cNvPr id="6" name="Rectangle 5"/>
          <p:cNvSpPr/>
          <p:nvPr/>
        </p:nvSpPr>
        <p:spPr>
          <a:xfrm>
            <a:off x="8983423" y="5639300"/>
            <a:ext cx="2639147" cy="920902"/>
          </a:xfrm>
          <a:prstGeom prst="rect">
            <a:avLst/>
          </a:prstGeom>
          <a:solidFill>
            <a:srgbClr val="FFC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অমেরুদণ্ডী প্রাণী।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159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533400"/>
            <a:ext cx="10805160" cy="5974080"/>
          </a:xfrm>
          <a:prstGeom prst="rect">
            <a:avLst/>
          </a:prstGeom>
          <a:ln w="76200">
            <a:solidFill>
              <a:srgbClr val="00B050"/>
            </a:solidFill>
          </a:ln>
        </p:spPr>
      </p:pic>
      <p:sp>
        <p:nvSpPr>
          <p:cNvPr id="3" name="TextBox 2"/>
          <p:cNvSpPr txBox="1"/>
          <p:nvPr/>
        </p:nvSpPr>
        <p:spPr>
          <a:xfrm>
            <a:off x="3048000" y="1766114"/>
            <a:ext cx="5516880" cy="1754326"/>
          </a:xfrm>
          <a:prstGeom prst="rect">
            <a:avLst/>
          </a:prstGeom>
          <a:solidFill>
            <a:schemeClr val="accent4">
              <a:lumMod val="20000"/>
              <a:lumOff val="80000"/>
            </a:schemeClr>
          </a:solidFill>
          <a:ln w="76200">
            <a:solidFill>
              <a:srgbClr val="C0000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পাঠ – অমেরুদণ্ডী প্রাণীর বৈশিষ্ট্য </a:t>
            </a:r>
          </a:p>
          <a:p>
            <a:pPr algn="ctr"/>
            <a:r>
              <a:rPr lang="bn-BD" sz="3600" dirty="0" smtClean="0">
                <a:latin typeface="NikoshBAN" panose="02000000000000000000" pitchFamily="2" charset="0"/>
                <a:cs typeface="NikoshBAN" panose="02000000000000000000" pitchFamily="2" charset="0"/>
              </a:rPr>
              <a:t>অধ্যায় – দ্বিতীয়  </a:t>
            </a:r>
          </a:p>
          <a:p>
            <a:pPr algn="ctr"/>
            <a:r>
              <a:rPr lang="bn-BD" sz="3600" dirty="0" smtClean="0">
                <a:latin typeface="NikoshBAN" panose="02000000000000000000" pitchFamily="2" charset="0"/>
                <a:cs typeface="NikoshBAN" panose="02000000000000000000" pitchFamily="2" charset="0"/>
              </a:rPr>
              <a:t>পৃষ্ঠা – ১৬-১৭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99063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69720"/>
            <a:ext cx="9174480" cy="3539430"/>
          </a:xfrm>
          <a:prstGeom prst="rect">
            <a:avLst/>
          </a:prstGeom>
          <a:solidFill>
            <a:schemeClr val="accent6"/>
          </a:solidFill>
          <a:ln w="76200">
            <a:solidFill>
              <a:srgbClr val="FF0000"/>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শিখনফলঃ</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১। অমেরুদণ্ডী প্রাণী কী তা বলতে পারবে।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২। অমেরুদণ্ডী প্রাণীদের বৈশিষ্ট্য ব্যাখ্যা করতে পারবে।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৩। বিভিন্ন প্রকারের অমেরুদণ্ডী প্রাণী সনাক্ত করতে পারবে।</a:t>
            </a: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8076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1767" y="5331326"/>
            <a:ext cx="2057196" cy="1316605"/>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434" y="2148266"/>
            <a:ext cx="1892521" cy="1247446"/>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235" y="5359678"/>
            <a:ext cx="1965138" cy="1212572"/>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486" y="3875388"/>
            <a:ext cx="1963886" cy="1153013"/>
          </a:xfrm>
          <a:prstGeom prst="rect">
            <a:avLst/>
          </a:prstGeom>
          <a:ln>
            <a:noFill/>
          </a:ln>
          <a:effectLst>
            <a:softEdge rad="112500"/>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5912"/>
          <a:stretch/>
        </p:blipFill>
        <p:spPr>
          <a:xfrm>
            <a:off x="5281767" y="2129517"/>
            <a:ext cx="2000020" cy="1322073"/>
          </a:xfrm>
          <a:prstGeom prst="rect">
            <a:avLst/>
          </a:prstGeom>
          <a:ln>
            <a:noFill/>
          </a:ln>
          <a:effectLst>
            <a:softEdge rad="11250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8107" y="2148266"/>
            <a:ext cx="2092013" cy="1303324"/>
          </a:xfrm>
          <a:prstGeom prst="rect">
            <a:avLst/>
          </a:prstGeom>
          <a:ln>
            <a:noFill/>
          </a:ln>
          <a:effectLst>
            <a:softEdge rad="112500"/>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624" y="5324339"/>
            <a:ext cx="1980371" cy="1330580"/>
          </a:xfrm>
          <a:prstGeom prst="rect">
            <a:avLst/>
          </a:prstGeom>
          <a:ln>
            <a:noFill/>
          </a:ln>
          <a:effectLst>
            <a:softEdge rad="112500"/>
          </a:effec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1767" y="3862576"/>
            <a:ext cx="2030379" cy="1192823"/>
          </a:xfrm>
          <a:prstGeom prst="rect">
            <a:avLst/>
          </a:prstGeom>
          <a:ln>
            <a:noFill/>
          </a:ln>
          <a:effectLst>
            <a:softEdge rad="112500"/>
          </a:effec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26921" y="5359678"/>
            <a:ext cx="1911417" cy="1212572"/>
          </a:xfrm>
          <a:prstGeom prst="rect">
            <a:avLst/>
          </a:prstGeom>
          <a:ln>
            <a:noFill/>
          </a:ln>
          <a:effectLst>
            <a:softEdge rad="112500"/>
          </a:effec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8602" y="3848392"/>
            <a:ext cx="2119199" cy="1207008"/>
          </a:xfrm>
          <a:prstGeom prst="rect">
            <a:avLst/>
          </a:prstGeom>
          <a:ln>
            <a:noFill/>
          </a:ln>
          <a:effectLst>
            <a:softEdge rad="112500"/>
          </a:effectLst>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053" y="2246759"/>
            <a:ext cx="1981747" cy="1238629"/>
          </a:xfrm>
          <a:prstGeom prst="rect">
            <a:avLst/>
          </a:prstGeom>
          <a:ln>
            <a:noFill/>
          </a:ln>
          <a:effectLst>
            <a:softEdge rad="112500"/>
          </a:effectLst>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14833" y="5452202"/>
            <a:ext cx="2101662" cy="1246258"/>
          </a:xfrm>
          <a:prstGeom prst="rect">
            <a:avLst/>
          </a:prstGeom>
          <a:ln>
            <a:noFill/>
          </a:ln>
          <a:effectLst>
            <a:softEdge rad="112500"/>
          </a:effectLst>
        </p:spPr>
      </p:pic>
      <p:pic>
        <p:nvPicPr>
          <p:cNvPr id="17" name="Picture 16"/>
          <p:cNvPicPr>
            <a:picLocks noChangeAspect="1"/>
          </p:cNvPicPr>
          <p:nvPr/>
        </p:nvPicPr>
        <p:blipFill rotWithShape="1">
          <a:blip r:embed="rId14">
            <a:extLst>
              <a:ext uri="{28A0092B-C50C-407E-A947-70E740481C1C}">
                <a14:useLocalDpi xmlns:a14="http://schemas.microsoft.com/office/drawing/2010/main" val="0"/>
              </a:ext>
            </a:extLst>
          </a:blip>
          <a:srcRect l="-1824" t="52423" r="37361" b="16593"/>
          <a:stretch/>
        </p:blipFill>
        <p:spPr>
          <a:xfrm>
            <a:off x="9989761" y="3753986"/>
            <a:ext cx="1911416" cy="1247418"/>
          </a:xfrm>
          <a:prstGeom prst="rect">
            <a:avLst/>
          </a:prstGeom>
          <a:ln>
            <a:noFill/>
          </a:ln>
          <a:effectLst>
            <a:softEdge rad="112500"/>
          </a:effectLst>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69372" y="446983"/>
            <a:ext cx="2131806" cy="1418620"/>
          </a:xfrm>
          <a:prstGeom prst="rect">
            <a:avLst/>
          </a:prstGeom>
          <a:ln>
            <a:noFill/>
          </a:ln>
          <a:effectLst>
            <a:softEdge rad="112500"/>
          </a:effectLst>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0223" y="478587"/>
            <a:ext cx="1989577" cy="1333655"/>
          </a:xfrm>
          <a:prstGeom prst="rect">
            <a:avLst/>
          </a:prstGeom>
          <a:ln>
            <a:noFill/>
          </a:ln>
          <a:effectLst>
            <a:softEdge rad="112500"/>
          </a:effectLst>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89761" y="2129516"/>
            <a:ext cx="1911418" cy="1266196"/>
          </a:xfrm>
          <a:prstGeom prst="rect">
            <a:avLst/>
          </a:prstGeom>
          <a:ln>
            <a:noFill/>
          </a:ln>
          <a:effectLst>
            <a:softEdge rad="112500"/>
          </a:effectLst>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8053" y="3848391"/>
            <a:ext cx="2016942" cy="1207008"/>
          </a:xfrm>
          <a:prstGeom prst="rect">
            <a:avLst/>
          </a:prstGeom>
          <a:ln>
            <a:noFill/>
          </a:ln>
          <a:effectLst>
            <a:softEdge rad="112500"/>
          </a:effectLst>
        </p:spPr>
      </p:pic>
      <p:sp>
        <p:nvSpPr>
          <p:cNvPr id="22" name="TextBox 21"/>
          <p:cNvSpPr txBox="1"/>
          <p:nvPr/>
        </p:nvSpPr>
        <p:spPr>
          <a:xfrm>
            <a:off x="2547484" y="551467"/>
            <a:ext cx="7090345" cy="954107"/>
          </a:xfrm>
          <a:prstGeom prst="rect">
            <a:avLst/>
          </a:prstGeom>
          <a:solidFill>
            <a:schemeClr val="accent4">
              <a:lumMod val="20000"/>
              <a:lumOff val="80000"/>
            </a:schemeClr>
          </a:solidFill>
          <a:ln w="57150">
            <a:solidFill>
              <a:srgbClr val="FF0000"/>
            </a:solidFill>
          </a:ln>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আমরা এবার কয়েকটি অমেরুদণ্ডী প্রাণীর ছবি দেখি।</a:t>
            </a:r>
          </a:p>
          <a:p>
            <a:r>
              <a:rPr lang="bn-BD" sz="2800" dirty="0" smtClean="0">
                <a:latin typeface="NikoshBAN" panose="02000000000000000000" pitchFamily="2" charset="0"/>
                <a:cs typeface="NikoshBAN" panose="02000000000000000000" pitchFamily="2" charset="0"/>
              </a:rPr>
              <a:t>যে সকল প্রাণীর মেরুদণ্ড নেই এদেরকে অমেরুদণ্ডী প্রানী বলা হয়।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78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user\Pictures\5th content pic\shrimp-diagram.png"/>
          <p:cNvPicPr>
            <a:picLocks noChangeAspect="1" noChangeArrowheads="1"/>
          </p:cNvPicPr>
          <p:nvPr/>
        </p:nvPicPr>
        <p:blipFill>
          <a:blip r:embed="rId2"/>
          <a:srcRect/>
          <a:stretch>
            <a:fillRect/>
          </a:stretch>
        </p:blipFill>
        <p:spPr bwMode="auto">
          <a:xfrm>
            <a:off x="762000" y="1528077"/>
            <a:ext cx="5963359" cy="4888155"/>
          </a:xfrm>
          <a:prstGeom prst="rect">
            <a:avLst/>
          </a:prstGeom>
          <a:noFill/>
          <a:ln w="76200">
            <a:solidFill>
              <a:schemeClr val="tx1"/>
            </a:solidFill>
          </a:ln>
        </p:spPr>
      </p:pic>
      <p:sp>
        <p:nvSpPr>
          <p:cNvPr id="10" name="TextBox 9"/>
          <p:cNvSpPr txBox="1"/>
          <p:nvPr/>
        </p:nvSpPr>
        <p:spPr>
          <a:xfrm>
            <a:off x="1831059" y="411480"/>
            <a:ext cx="3825240" cy="646331"/>
          </a:xfrm>
          <a:prstGeom prst="rect">
            <a:avLst/>
          </a:prstGeom>
          <a:solidFill>
            <a:schemeClr val="accent4"/>
          </a:solidFill>
          <a:ln w="76200">
            <a:solidFill>
              <a:srgbClr val="FF0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অমেরুদণ্ডী প্রাণীর বৈশিষ্ট্যঃ </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7711440" y="1337920"/>
            <a:ext cx="3840480" cy="5078313"/>
          </a:xfrm>
          <a:prstGeom prst="rect">
            <a:avLst/>
          </a:prstGeom>
          <a:solidFill>
            <a:schemeClr val="accent6">
              <a:lumMod val="40000"/>
              <a:lumOff val="60000"/>
            </a:schemeClr>
          </a:solidFill>
          <a:ln w="76200">
            <a:solidFill>
              <a:srgbClr val="FF0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১। এদের মেরুদণ্ড নেই।</a:t>
            </a:r>
          </a:p>
          <a:p>
            <a:r>
              <a:rPr lang="bn-BD" sz="3600" dirty="0" smtClean="0">
                <a:latin typeface="NikoshBAN" panose="02000000000000000000" pitchFamily="2" charset="0"/>
                <a:cs typeface="NikoshBAN" panose="02000000000000000000" pitchFamily="2" charset="0"/>
              </a:rPr>
              <a:t>২। এদের দেহের ভিতর কঙ্কাল থাকে না। </a:t>
            </a:r>
          </a:p>
          <a:p>
            <a:r>
              <a:rPr lang="bn-BD" sz="3600" dirty="0" smtClean="0">
                <a:latin typeface="NikoshBAN" panose="02000000000000000000" pitchFamily="2" charset="0"/>
                <a:cs typeface="NikoshBAN" panose="02000000000000000000" pitchFamily="2" charset="0"/>
              </a:rPr>
              <a:t>৩। চোখ সরল প্রকৃতির বা একটি চোখের মধ্যে  অনেকগুলো চোখ থাকে যা পুঞ্জাক্ষি। </a:t>
            </a:r>
          </a:p>
          <a:p>
            <a:r>
              <a:rPr lang="bn-BD" sz="3600" dirty="0" smtClean="0">
                <a:latin typeface="NikoshBAN" panose="02000000000000000000" pitchFamily="2" charset="0"/>
                <a:cs typeface="NikoshBAN" panose="02000000000000000000" pitchFamily="2" charset="0"/>
              </a:rPr>
              <a:t>৪। এদের লেজ নেই।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28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68" y="2513762"/>
            <a:ext cx="2730492" cy="1978816"/>
          </a:xfrm>
          <a:prstGeom prst="rect">
            <a:avLst/>
          </a:prstGeom>
          <a:ln w="76200">
            <a:solidFill>
              <a:srgbClr val="7030A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880" y="380998"/>
            <a:ext cx="2462491" cy="3276602"/>
          </a:xfrm>
          <a:prstGeom prst="rect">
            <a:avLst/>
          </a:prstGeom>
          <a:ln w="76200">
            <a:solidFill>
              <a:srgbClr val="C000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68" y="259078"/>
            <a:ext cx="2760971" cy="2002872"/>
          </a:xfrm>
          <a:prstGeom prst="rect">
            <a:avLst/>
          </a:prstGeom>
          <a:ln w="76200">
            <a:solidFill>
              <a:srgbClr val="C00000"/>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48222" r="279"/>
          <a:stretch/>
        </p:blipFill>
        <p:spPr>
          <a:xfrm>
            <a:off x="4191000" y="1468071"/>
            <a:ext cx="3947160" cy="2867023"/>
          </a:xfrm>
          <a:prstGeom prst="rect">
            <a:avLst/>
          </a:prstGeom>
          <a:ln w="76200">
            <a:solidFill>
              <a:srgbClr val="FF0000"/>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269" y="4769585"/>
            <a:ext cx="2730491" cy="1937393"/>
          </a:xfrm>
          <a:prstGeom prst="rect">
            <a:avLst/>
          </a:prstGeom>
          <a:ln w="76200">
            <a:solidFill>
              <a:srgbClr val="00B050"/>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600" y="4722487"/>
            <a:ext cx="2797771" cy="1937393"/>
          </a:xfrm>
          <a:prstGeom prst="rect">
            <a:avLst/>
          </a:prstGeom>
          <a:ln w="76200">
            <a:solidFill>
              <a:srgbClr val="92D050"/>
            </a:solidFill>
          </a:ln>
        </p:spPr>
      </p:pic>
      <p:sp>
        <p:nvSpPr>
          <p:cNvPr id="4" name="TextBox 3"/>
          <p:cNvSpPr txBox="1"/>
          <p:nvPr/>
        </p:nvSpPr>
        <p:spPr>
          <a:xfrm>
            <a:off x="4221480" y="434348"/>
            <a:ext cx="3931920" cy="646331"/>
          </a:xfrm>
          <a:prstGeom prst="rect">
            <a:avLst/>
          </a:prstGeom>
          <a:solidFill>
            <a:schemeClr val="accent6">
              <a:lumMod val="40000"/>
              <a:lumOff val="60000"/>
            </a:schemeClr>
          </a:solidFill>
          <a:ln w="76200">
            <a:solidFill>
              <a:srgbClr val="00B0F0"/>
            </a:solidFill>
          </a:ln>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অমেরুদণ্ডী প্রাণীর বৈশিষ্ট্যঃ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3459491" y="4722486"/>
            <a:ext cx="5105378" cy="1569660"/>
          </a:xfrm>
          <a:prstGeom prst="rect">
            <a:avLst/>
          </a:prstGeom>
          <a:solidFill>
            <a:schemeClr val="accent2"/>
          </a:solidFill>
          <a:ln w="76200">
            <a:solidFill>
              <a:srgbClr val="00B0F0"/>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অ্যামিবা প্রোটিস্টা রাজ্যের সদস্য এককোষী প্রাণী। এদের দেহ খুবই ছোট। অণুবীক্ষন যন্ত্র ছাড়া এদের দেখা যায় 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402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915</Words>
  <Application>Microsoft Office PowerPoint</Application>
  <PresentationFormat>Widescreen</PresentationFormat>
  <Paragraphs>97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186</cp:revision>
  <dcterms:created xsi:type="dcterms:W3CDTF">2022-07-11T04:51:41Z</dcterms:created>
  <dcterms:modified xsi:type="dcterms:W3CDTF">2022-11-12T11:53:49Z</dcterms:modified>
</cp:coreProperties>
</file>