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8" r:id="rId3"/>
    <p:sldId id="259" r:id="rId4"/>
    <p:sldId id="257" r:id="rId5"/>
    <p:sldId id="262" r:id="rId6"/>
    <p:sldId id="260" r:id="rId7"/>
    <p:sldId id="261" r:id="rId8"/>
    <p:sldId id="266" r:id="rId9"/>
    <p:sldId id="268" r:id="rId10"/>
    <p:sldId id="263" r:id="rId11"/>
    <p:sldId id="267" r:id="rId12"/>
    <p:sldId id="269" r:id="rId13"/>
    <p:sldId id="270" r:id="rId14"/>
    <p:sldId id="275" r:id="rId15"/>
    <p:sldId id="274" r:id="rId16"/>
    <p:sldId id="272" r:id="rId17"/>
    <p:sldId id="276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B27DF5-6173-4608-AC6D-0B2B46904C9D}">
          <p14:sldIdLst>
            <p14:sldId id="256"/>
            <p14:sldId id="258"/>
            <p14:sldId id="259"/>
            <p14:sldId id="257"/>
            <p14:sldId id="262"/>
            <p14:sldId id="260"/>
          </p14:sldIdLst>
        </p14:section>
        <p14:section name="Untitled Section" id="{228C4BFA-37C8-48D4-AD8B-EC3F9B7D414D}">
          <p14:sldIdLst>
            <p14:sldId id="261"/>
            <p14:sldId id="266"/>
            <p14:sldId id="268"/>
            <p14:sldId id="263"/>
            <p14:sldId id="267"/>
            <p14:sldId id="269"/>
            <p14:sldId id="270"/>
            <p14:sldId id="275"/>
            <p14:sldId id="274"/>
            <p14:sldId id="272"/>
            <p14:sldId id="276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0" autoAdjust="0"/>
  </p:normalViewPr>
  <p:slideViewPr>
    <p:cSldViewPr snapToGrid="0">
      <p:cViewPr>
        <p:scale>
          <a:sx n="51" d="100"/>
          <a:sy n="51" d="100"/>
        </p:scale>
        <p:origin x="-216" y="-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C4D86-AA94-4063-B3F5-7DCD3C495870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90CC9-7650-4749-9F0C-9F5BA0A9D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1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2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03252A-C5A0-479F-AA03-B61C1CB9DD94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bfkc\Desktop\পাওয়ার পয়েন্ট\ছবি\হেমন্তের ফু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21282"/>
            <a:ext cx="12192000" cy="42386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3954162"/>
            <a:ext cx="12192000" cy="29038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114698"/>
      </p:ext>
    </p:extLst>
  </p:cSld>
  <p:clrMapOvr>
    <a:masterClrMapping/>
  </p:clrMapOvr>
  <p:transition spd="slow">
    <p:fad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40677" y="188686"/>
            <a:ext cx="11869892" cy="6156855"/>
            <a:chOff x="140677" y="188686"/>
            <a:chExt cx="11869892" cy="6156855"/>
          </a:xfrm>
        </p:grpSpPr>
        <p:sp>
          <p:nvSpPr>
            <p:cNvPr id="2" name="Right Arrow 1"/>
            <p:cNvSpPr/>
            <p:nvPr/>
          </p:nvSpPr>
          <p:spPr>
            <a:xfrm>
              <a:off x="247859" y="2119105"/>
              <a:ext cx="5093397" cy="1204672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4400" b="1" dirty="0" smtClean="0">
                  <a:latin typeface="Nikosh" pitchFamily="2" charset="0"/>
                  <a:cs typeface="Nikosh" pitchFamily="2" charset="0"/>
                </a:rPr>
                <a:t>সামাজিক নীতি  পরিকল্পনা</a:t>
              </a:r>
              <a:endParaRPr lang="en-US" sz="4400" b="1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224973" y="188686"/>
              <a:ext cx="4245428" cy="1146629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b="1" smtClean="0">
                  <a:latin typeface="Nikosh" pitchFamily="2" charset="0"/>
                  <a:cs typeface="Nikosh" pitchFamily="2" charset="0"/>
                </a:rPr>
                <a:t>সামাগ্রিক</a:t>
              </a:r>
              <a:r>
                <a:rPr lang="en-US" sz="4400" b="1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কল্যাণ</a:t>
              </a:r>
              <a:endParaRPr lang="en-US" sz="4400" b="1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40677" y="1146639"/>
              <a:ext cx="5926294" cy="1146622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প্রতিকার</a:t>
              </a:r>
              <a:r>
                <a:rPr lang="en-US" sz="4400" b="1" dirty="0" smtClean="0"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প্রতিরোধ</a:t>
              </a:r>
              <a:r>
                <a:rPr lang="en-US" sz="4400" b="1" dirty="0" smtClean="0"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উন্নয়ন</a:t>
              </a:r>
              <a:endParaRPr lang="en-US" sz="4400" b="1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29436" y="4209169"/>
              <a:ext cx="4110335" cy="1091948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আর্থ-সামজিক</a:t>
              </a:r>
              <a:r>
                <a:rPr lang="en-US" sz="4400" b="1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উন্নয়ন</a:t>
              </a:r>
              <a:endParaRPr lang="en-US" sz="4400" b="1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15324" y="1045051"/>
              <a:ext cx="3556000" cy="1099757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সমাজকর্ম</a:t>
              </a:r>
              <a:r>
                <a:rPr lang="en-US" sz="4400" b="1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পদ্ধতি</a:t>
              </a:r>
              <a:endParaRPr lang="en-US" sz="4400" b="1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17716" y="5184341"/>
              <a:ext cx="5424658" cy="1129379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সংশোধনমূলক</a:t>
              </a:r>
              <a:r>
                <a:rPr lang="en-US" sz="4400" b="1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কার্যক্রম</a:t>
              </a:r>
              <a:endParaRPr lang="en-US" sz="2400" b="1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12381" y="3141792"/>
              <a:ext cx="4562820" cy="1183474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err="1" smtClean="0">
                  <a:latin typeface="Nikosh" pitchFamily="2" charset="0"/>
                  <a:cs typeface="Nikosh" pitchFamily="2" charset="0"/>
                </a:rPr>
                <a:t>সমাজকল্যাণ</a:t>
              </a:r>
              <a:r>
                <a:rPr lang="en-US" sz="48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800" dirty="0" err="1" smtClean="0">
                  <a:latin typeface="Nikosh" pitchFamily="2" charset="0"/>
                  <a:cs typeface="Nikosh" pitchFamily="2" charset="0"/>
                </a:rPr>
                <a:t>কর্মসূচী</a:t>
              </a:r>
              <a:endParaRPr lang="en-US" sz="4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6473371" y="2859313"/>
              <a:ext cx="4454654" cy="1163964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সা</a:t>
              </a:r>
              <a:r>
                <a:rPr lang="bn-IN" sz="4400" dirty="0" smtClean="0">
                  <a:latin typeface="Nikosh" pitchFamily="2" charset="0"/>
                  <a:cs typeface="Nikosh" pitchFamily="2" charset="0"/>
                </a:rPr>
                <a:t>মাজিক গবেষণা</a:t>
              </a:r>
              <a:endParaRPr lang="en-US" sz="4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6444343" y="1937687"/>
              <a:ext cx="5566226" cy="1091948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b="1" dirty="0" smtClean="0">
                  <a:latin typeface="Nikosh" pitchFamily="2" charset="0"/>
                  <a:cs typeface="Nikosh" pitchFamily="2" charset="0"/>
                </a:rPr>
                <a:t>স</a:t>
              </a:r>
              <a:r>
                <a:rPr lang="en-US" sz="4000" b="1" dirty="0" err="1" smtClean="0">
                  <a:latin typeface="Nikosh" pitchFamily="2" charset="0"/>
                  <a:cs typeface="Nikosh" pitchFamily="2" charset="0"/>
                </a:rPr>
                <a:t>মা</a:t>
              </a:r>
              <a:r>
                <a:rPr lang="bn-IN" sz="4000" b="1" dirty="0" smtClean="0">
                  <a:latin typeface="Nikosh" pitchFamily="2" charset="0"/>
                  <a:cs typeface="Nikosh" pitchFamily="2" charset="0"/>
                </a:rPr>
                <a:t>জসংস্কার ও সামাজিক আইন</a:t>
              </a:r>
              <a:endParaRPr lang="en-US" sz="4400" b="1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487886" y="3926092"/>
              <a:ext cx="4441371" cy="1163964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মৌল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মানবিক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চাহিদা</a:t>
              </a:r>
              <a:endParaRPr lang="en-US" sz="4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6524172" y="5181577"/>
              <a:ext cx="4441371" cy="1163964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মানব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সম্পদ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উন্নয়ন</a:t>
              </a:r>
              <a:endParaRPr lang="en-US" sz="4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6393549" y="195963"/>
              <a:ext cx="4535714" cy="1099757"/>
            </a:xfrm>
            <a:prstGeom prst="right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সমাজকর্মের</a:t>
              </a:r>
              <a:r>
                <a:rPr lang="en-US" sz="4400" b="1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b="1" dirty="0" err="1" smtClean="0">
                  <a:latin typeface="Nikosh" pitchFamily="2" charset="0"/>
                  <a:cs typeface="Nikosh" pitchFamily="2" charset="0"/>
                </a:rPr>
                <a:t>শাখাসমূহ</a:t>
              </a:r>
              <a:endParaRPr lang="en-US" sz="4400" b="1" dirty="0">
                <a:latin typeface="Nikosh" pitchFamily="2" charset="0"/>
                <a:cs typeface="Nikosh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478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  <a:tileRect r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একক কা</a:t>
            </a:r>
            <a:r>
              <a:rPr lang="en-US" sz="44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পরিধি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চিহ্নিত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প্রয়োগক্ষেত্র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তালিকাভূক্ত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খাতায়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লিখ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4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6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2122"/>
            <a:ext cx="12191999" cy="1526122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দলগত কাজ</a:t>
            </a:r>
            <a:endParaRPr lang="en-US" sz="2800" b="1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1491916"/>
            <a:ext cx="12192000" cy="53660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গোটা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সমাজই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পরিধি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ক্ষেত্রের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আওতাভূক্ত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-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এই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উক্তিটির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উপর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ক্লাসে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দুই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দলে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বিভক্ত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হয়ে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বিতর্ক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প্রতিযোগীতার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আয়োজন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5836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0232" y="898357"/>
            <a:ext cx="103952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4400" b="1" i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মূল্যায়নঃ</a:t>
            </a:r>
            <a:endParaRPr lang="en-US" sz="2800" b="1" i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পরিধির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পরিধিগুলো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281082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u="sng" dirty="0" err="1" smtClean="0">
                <a:latin typeface="Nikosh" pitchFamily="2" charset="0"/>
                <a:cs typeface="Nikosh" pitchFamily="2" charset="0"/>
              </a:rPr>
              <a:t>সৃজনশীল</a:t>
            </a:r>
            <a:r>
              <a:rPr lang="en-US" sz="4400" b="1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u="sng" dirty="0" err="1" smtClean="0">
                <a:latin typeface="Nikosh" pitchFamily="2" charset="0"/>
                <a:cs typeface="Nikosh" pitchFamily="2" charset="0"/>
              </a:rPr>
              <a:t>প্রশ্ন</a:t>
            </a:r>
            <a:endParaRPr lang="en-US" sz="4400" b="1" u="sng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জয়া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সমাজ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উন্নয়নমূলক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“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”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সংস্থায়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কর্মরত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সংস্থাটি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গ্রামীণ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ভূমিহীনদের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বৃত্তিমূলক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প্রশিক্ষণ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দেয়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নারী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শিশু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নির্যাতন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রোধে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সচেতনতামূলক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কার্যক্রম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পরিচালনা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নারী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ও ‍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শিশু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নির্যাতনের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কারণ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অনুসন্ধান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সমাধানের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উপায়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উদ্ভাবনে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নিয়োজিত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just"/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ক)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সমাজর্মের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জনক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algn="just"/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খ)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সমাজকর্মকে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সাহায্যকারী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পেশা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কেন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algn="just"/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গ)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উদ্দীপকে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পরিধিভূক্ত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যেসব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কার্যক্রমের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কথা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	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just"/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ঘ) ‘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জয়ার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সংস্থার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কাজের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পরিধির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সামান্যই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প্রতিফলিত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	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’-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উক্তিটির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4514"/>
            <a:ext cx="12192000" cy="6858000"/>
            <a:chOff x="0" y="14514"/>
            <a:chExt cx="12192000" cy="6858000"/>
          </a:xfrm>
        </p:grpSpPr>
        <p:pic>
          <p:nvPicPr>
            <p:cNvPr id="1026" name="Picture 2" descr="C:\Users\bfkc\Desktop\পাওয়ার পয়েন্ট\ছবি\9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4514"/>
              <a:ext cx="12192000" cy="68580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3802735" y="2452913"/>
              <a:ext cx="492034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b="1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কাজঃ</a:t>
              </a:r>
              <a:endParaRPr lang="en-US" sz="6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44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94129" y="0"/>
            <a:ext cx="12088906" cy="6858000"/>
          </a:xfrm>
          <a:prstGeom prst="horizontalScroll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4400" b="1" dirty="0" smtClean="0">
                <a:latin typeface="Nikosh" pitchFamily="2" charset="0"/>
                <a:cs typeface="Nikosh" pitchFamily="2" charset="0"/>
              </a:rPr>
              <a:t>তোমার ব্যক্তি জীবন, দলীয় জীবন ও সামাজিক জীবনে কি কি সমস্যা হতে পারে এবং তা সমাধানের জন্য সমাজকর্মের কোন কোন ক্ষেত্রে বিচরণ করতে হবে? খাতায় লিখে নিয়ে আসবে।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-37321"/>
            <a:ext cx="12192001" cy="6895321"/>
            <a:chOff x="0" y="-37321"/>
            <a:chExt cx="12192001" cy="6895321"/>
          </a:xfrm>
        </p:grpSpPr>
        <p:sp>
          <p:nvSpPr>
            <p:cNvPr id="2" name="Rectangle 1"/>
            <p:cNvSpPr/>
            <p:nvPr/>
          </p:nvSpPr>
          <p:spPr>
            <a:xfrm>
              <a:off x="0" y="5733143"/>
              <a:ext cx="12192000" cy="112485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 smtClean="0">
                  <a:latin typeface="Nikosh" pitchFamily="2" charset="0"/>
                  <a:cs typeface="Nikosh" pitchFamily="2" charset="0"/>
                </a:rPr>
                <a:t>প্রশ্নঃ</a:t>
              </a:r>
              <a:r>
                <a:rPr lang="en-US" sz="48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800" dirty="0" err="1" smtClean="0">
                  <a:latin typeface="Nikosh" pitchFamily="2" charset="0"/>
                  <a:cs typeface="Nikosh" pitchFamily="2" charset="0"/>
                </a:rPr>
                <a:t>কোন</a:t>
              </a:r>
              <a:r>
                <a:rPr lang="en-US" sz="48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800" dirty="0" err="1" smtClean="0">
                  <a:latin typeface="Nikosh" pitchFamily="2" charset="0"/>
                  <a:cs typeface="Nikosh" pitchFamily="2" charset="0"/>
                </a:rPr>
                <a:t>গ্লাসটির</a:t>
              </a:r>
              <a:r>
                <a:rPr lang="en-US" sz="48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800" dirty="0" err="1" smtClean="0">
                  <a:latin typeface="Nikosh" pitchFamily="2" charset="0"/>
                  <a:cs typeface="Nikosh" pitchFamily="2" charset="0"/>
                </a:rPr>
                <a:t>চিনি</a:t>
              </a:r>
              <a:r>
                <a:rPr lang="en-US" sz="48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800" dirty="0" err="1" smtClean="0">
                  <a:latin typeface="Nikosh" pitchFamily="2" charset="0"/>
                  <a:cs typeface="Nikosh" pitchFamily="2" charset="0"/>
                </a:rPr>
                <a:t>আগে</a:t>
              </a:r>
              <a:r>
                <a:rPr lang="en-US" sz="48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800" dirty="0" err="1" smtClean="0">
                  <a:latin typeface="Nikosh" pitchFamily="2" charset="0"/>
                  <a:cs typeface="Nikosh" pitchFamily="2" charset="0"/>
                </a:rPr>
                <a:t>তলায়</a:t>
              </a:r>
              <a:r>
                <a:rPr lang="en-US" sz="48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800" dirty="0" err="1" smtClean="0">
                  <a:latin typeface="Nikosh" pitchFamily="2" charset="0"/>
                  <a:cs typeface="Nikosh" pitchFamily="2" charset="0"/>
                </a:rPr>
                <a:t>যাবে</a:t>
              </a:r>
              <a:r>
                <a:rPr lang="en-US" sz="4800" dirty="0" smtClean="0">
                  <a:latin typeface="Nikosh" pitchFamily="2" charset="0"/>
                  <a:cs typeface="Nikosh" pitchFamily="2" charset="0"/>
                </a:rPr>
                <a:t>?</a:t>
              </a:r>
              <a:endParaRPr lang="en-US" sz="4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" y="-37321"/>
              <a:ext cx="12192000" cy="577668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>
                <a:latin typeface="Nikosh" pitchFamily="2" charset="0"/>
                <a:cs typeface="Nikosh" pitchFamily="2" charset="0"/>
              </a:endParaRPr>
            </a:p>
            <a:p>
              <a:pPr algn="just"/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এক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ভদ্রলোক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অর্ধেক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পানি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ভর্তি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একই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রকম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দুটো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বড়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গ্লাস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নিলেন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।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দুটো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গ্লাসই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বেশ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ঠান্ডা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। ১ম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গ্লাসটির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তাপমাত্রা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২০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ডিগ্রি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সেন্টিগ্রেড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এবং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২য়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গ্লাসটির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তাপমাত্রা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২০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ডিগ্রি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ফারেনহাইট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।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ভদ্রলোকের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দুই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হাতে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দুটো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চামচ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ভর্তি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চিনি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নিলেন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।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উনি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একই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সঙ্গে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চামচ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দুটোর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চিনি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গ্লাস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দুটোতে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ছেড়ে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400" dirty="0" err="1" smtClean="0">
                  <a:latin typeface="Nikosh" pitchFamily="2" charset="0"/>
                  <a:cs typeface="Nikosh" pitchFamily="2" charset="0"/>
                </a:rPr>
                <a:t>দিলেন</a:t>
              </a:r>
              <a:r>
                <a:rPr lang="en-US" sz="4400" dirty="0" smtClean="0">
                  <a:latin typeface="Nikosh" pitchFamily="2" charset="0"/>
                  <a:cs typeface="Nikosh" pitchFamily="2" charset="0"/>
                </a:rPr>
                <a:t>। </a:t>
              </a:r>
              <a:endParaRPr lang="en-US" sz="4000" dirty="0" smtClean="0">
                <a:latin typeface="Nikosh" pitchFamily="2" charset="0"/>
                <a:cs typeface="Nikosh" pitchFamily="2" charset="0"/>
              </a:endParaRPr>
            </a:p>
            <a:p>
              <a:pPr algn="ctr"/>
              <a:endParaRPr lang="en-US" sz="4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Horizontal Scroll 3"/>
            <p:cNvSpPr/>
            <p:nvPr/>
          </p:nvSpPr>
          <p:spPr>
            <a:xfrm>
              <a:off x="4223657" y="-18661"/>
              <a:ext cx="2714172" cy="928917"/>
            </a:xfrm>
            <a:prstGeom prst="horizontalScrol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smtClean="0">
                  <a:latin typeface="Nikosh" pitchFamily="2" charset="0"/>
                  <a:cs typeface="Nikosh" pitchFamily="2" charset="0"/>
                </a:rPr>
                <a:t>ধাঁধা:০১</a:t>
              </a:r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1153" y="4683967"/>
              <a:ext cx="1719943" cy="1063690"/>
            </a:xfrm>
            <a:prstGeom prst="rect">
              <a:avLst/>
            </a:prstGeom>
          </p:spPr>
        </p:pic>
        <p:pic>
          <p:nvPicPr>
            <p:cNvPr id="1028" name="Picture 4" descr="C:\Users\bfkc\Desktop\পাওয়ার পয়েন্ট\ছবি\গ্লাস-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75172" y="3900197"/>
              <a:ext cx="1231900" cy="1754154"/>
            </a:xfrm>
            <a:prstGeom prst="rect">
              <a:avLst/>
            </a:prstGeom>
            <a:noFill/>
          </p:spPr>
        </p:pic>
        <p:pic>
          <p:nvPicPr>
            <p:cNvPr id="9" name="Picture 4" descr="C:\Users\bfkc\Desktop\পাওয়ার পয়েন্ট\ছবি\গ্লাস-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711552" y="3900196"/>
              <a:ext cx="1231900" cy="1741845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3060441" y="5318449"/>
              <a:ext cx="2444617" cy="50385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 ২০ </a:t>
              </a:r>
              <a:r>
                <a:rPr lang="en-US" sz="2000" dirty="0" err="1" smtClean="0"/>
                <a:t>ডিগ্রি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সেন্টিগ্রেড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195388" y="5284237"/>
              <a:ext cx="2684105" cy="50385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 ২০ </a:t>
              </a:r>
              <a:r>
                <a:rPr lang="en-US" sz="2000" dirty="0" err="1" smtClean="0"/>
                <a:t>ডিগ্রি</a:t>
              </a:r>
              <a:r>
                <a:rPr lang="en-US" sz="2000" dirty="0" smtClean="0"/>
                <a:t>  </a:t>
              </a:r>
              <a:r>
                <a:rPr lang="en-US" sz="2000" dirty="0" err="1" smtClean="0"/>
                <a:t>ফারেনহাইট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217437" y="3956180"/>
              <a:ext cx="559836" cy="5971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১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9035143" y="3940630"/>
              <a:ext cx="559836" cy="5971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২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697580"/>
            <a:chOff x="0" y="0"/>
            <a:chExt cx="12192000" cy="6697580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0" y="4487780"/>
              <a:ext cx="12191999" cy="2209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normAutofit fontScale="25000" lnSpcReduction="20000"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5600" b="1" i="0" u="none" strike="noStrike" kern="1200" cap="all" spc="0" normalizeH="0" baseline="0" noProof="0" dirty="0" err="1" smtClean="0">
                  <a:ln w="57150">
                    <a:noFill/>
                  </a:ln>
                  <a:solidFill>
                    <a:srgbClr val="0070C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reflection blurRad="12700" stA="50000" endPos="50000" dist="5000" dir="5400000" sy="-100000" rotWithShape="0"/>
                  </a:effectLst>
                  <a:uLnTx/>
                  <a:uFillTx/>
                  <a:latin typeface="Nikosh" pitchFamily="2" charset="0"/>
                  <a:ea typeface="+mn-ea"/>
                  <a:cs typeface="Nikosh" pitchFamily="2" charset="0"/>
                </a:rPr>
                <a:t>ধন্যবাদ</a:t>
              </a:r>
              <a:endParaRPr kumimoji="0" lang="en-US" sz="5000" b="1" i="0" u="none" strike="noStrike" kern="1200" cap="all" spc="0" normalizeH="0" baseline="0" noProof="0" dirty="0">
                <a:ln w="57150">
                  <a:noFill/>
                </a:ln>
                <a:solidFill>
                  <a:srgbClr val="0070C0"/>
                </a:solidFill>
                <a:effectLst>
                  <a:glow rad="101600">
                    <a:srgbClr val="FFFF00">
                      <a:alpha val="60000"/>
                    </a:srgbClr>
                  </a:glow>
                  <a:reflection blurRad="12700" stA="50000" endPos="50000" dist="5000" dir="5400000" sy="-100000" rotWithShape="0"/>
                </a:effectLst>
                <a:uLnTx/>
                <a:uFillTx/>
                <a:latin typeface="Nikosh" pitchFamily="2" charset="0"/>
                <a:ea typeface="+mn-ea"/>
                <a:cs typeface="Nikosh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12192000" cy="44917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C:\Users\bfkc\Desktop\পাওয়ার পয়েন্ট\download (1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2192000" cy="450056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846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Flowchart: Process 7"/>
            <p:cNvSpPr/>
            <p:nvPr/>
          </p:nvSpPr>
          <p:spPr>
            <a:xfrm>
              <a:off x="0" y="0"/>
              <a:ext cx="12192000" cy="68580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 descr="jewel-Picture(1)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7082" y="304797"/>
              <a:ext cx="2753033" cy="3276952"/>
            </a:xfrm>
            <a:prstGeom prst="rect">
              <a:avLst/>
            </a:prstGeom>
          </p:spPr>
        </p:pic>
        <p:sp>
          <p:nvSpPr>
            <p:cNvPr id="9" name="Title 1"/>
            <p:cNvSpPr txBox="1">
              <a:spLocks/>
            </p:cNvSpPr>
            <p:nvPr/>
          </p:nvSpPr>
          <p:spPr>
            <a:xfrm>
              <a:off x="0" y="2123303"/>
              <a:ext cx="11737910" cy="4038599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endParaRPr lang="en-US" sz="4000" b="1" dirty="0" smtClean="0">
                <a:solidFill>
                  <a:srgbClr val="FF0000"/>
                </a:solidFill>
                <a:latin typeface="Nikosh" pitchFamily="2" charset="0"/>
                <a:ea typeface="+mj-ea"/>
                <a:cs typeface="Nikosh" pitchFamily="2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endParaRPr>
            </a:p>
            <a:p>
              <a:pPr lvl="2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মোঃ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বিল্লাল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হোসেন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জুয়েল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/>
              </a:r>
              <a:b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</a:b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প্রভাষক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, </a:t>
              </a: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সমাজকর্ম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 </a:t>
              </a:r>
              <a:b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</a:b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বাংলাবাজার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ফাতেমা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খানম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ডিগ্রি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 </a:t>
              </a: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কলেজ</a:t>
              </a: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endParaRPr>
            </a:p>
            <a:p>
              <a:pPr lvl="2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ভোলা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" pitchFamily="2" charset="0"/>
                  <a:ea typeface="+mj-ea"/>
                  <a:cs typeface="Nikosh" pitchFamily="2" charset="0"/>
                </a:rPr>
                <a:t>।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AMJ" pitchFamily="2" charset="0"/>
                <a:ea typeface="+mj-ea"/>
                <a:cs typeface="SutonnyA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5404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88758" y="0"/>
            <a:ext cx="11646568" cy="6497053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4821" y="850230"/>
            <a:ext cx="1078029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44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4400" b="1" u="sng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lvl="0" algn="ctr"/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বিষয়ঃ </a:t>
            </a:r>
            <a:r>
              <a:rPr lang="bn-IN" sz="44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</a:p>
          <a:p>
            <a:pPr lvl="0" algn="ctr"/>
            <a:r>
              <a:rPr lang="bn-IN" sz="44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শ্রেণিঃ একাদশ</a:t>
            </a:r>
          </a:p>
          <a:p>
            <a:pPr lvl="0" algn="ctr"/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অধ্যায়ঃ ১ম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পরিধি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pPr lvl="0"/>
            <a:endParaRPr lang="bn-IN" sz="66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06275"/>
      </p:ext>
    </p:extLst>
  </p:cSld>
  <p:clrMapOvr>
    <a:masterClrMapping/>
  </p:clrMapOvr>
  <p:transition spd="slow">
    <p:fade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514"/>
            <a:ext cx="12192000" cy="6633028"/>
            <a:chOff x="0" y="14514"/>
            <a:chExt cx="12192000" cy="6633028"/>
          </a:xfrm>
        </p:grpSpPr>
        <p:sp>
          <p:nvSpPr>
            <p:cNvPr id="4" name="Rectangle 3"/>
            <p:cNvSpPr/>
            <p:nvPr/>
          </p:nvSpPr>
          <p:spPr>
            <a:xfrm>
              <a:off x="780318" y="520578"/>
              <a:ext cx="10929938" cy="552926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0" y="14514"/>
              <a:ext cx="12192000" cy="191534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sz="44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নিম্নের ছবিগুলো দেখঃ</a:t>
              </a:r>
              <a:endParaRPr lang="en-US" sz="44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1026" name="Picture 2" descr="C:\Users\bfkc\Desktop\All Organization\SOCIAL WELFARE\BNF\BNF-17 Colose\BNF-Picture-17\DSC06968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00416" y="2055804"/>
              <a:ext cx="4291584" cy="4533682"/>
            </a:xfrm>
            <a:prstGeom prst="rect">
              <a:avLst/>
            </a:prstGeom>
            <a:noFill/>
          </p:spPr>
        </p:pic>
        <p:pic>
          <p:nvPicPr>
            <p:cNvPr id="1027" name="Picture 3" descr="C:\Users\bfkc\Desktop\পাওয়ার পয়েন্ট\ছবি\মানব সম্পদ উন্নয়ন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41371" y="2061029"/>
              <a:ext cx="3439886" cy="4576310"/>
            </a:xfrm>
            <a:prstGeom prst="rect">
              <a:avLst/>
            </a:prstGeom>
            <a:noFill/>
          </p:spPr>
        </p:pic>
        <p:pic>
          <p:nvPicPr>
            <p:cNvPr id="1028" name="Picture 4" descr="C:\Users\bfkc\Desktop\পাওয়ার পয়েন্ট\ছবি\মানব সম্পদ উন্নয়ন-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3200" y="2026103"/>
              <a:ext cx="4223657" cy="462143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269687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92505" y="224589"/>
            <a:ext cx="11999495" cy="6192253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উপরের ছবিগুলো কী বিষয়ক</a:t>
            </a:r>
            <a:r>
              <a:rPr lang="en-US" sz="6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sz="48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105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8523" y="1207477"/>
            <a:ext cx="1012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673768" y="657726"/>
            <a:ext cx="10876548" cy="5823285"/>
          </a:xfrm>
          <a:prstGeom prst="don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 </a:t>
            </a: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পরিধি</a:t>
            </a:r>
            <a:endParaRPr lang="en-US" sz="4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Scope of Social Work</a:t>
            </a:r>
            <a:endParaRPr lang="en-US" sz="48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bn-IN" sz="1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88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 algn="ctr"/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 algn="ctr"/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শিখনফল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  <a:p>
            <a:pPr marL="1771650" lvl="2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পরিধি বর্ণনা করতে পারবে।</a:t>
            </a:r>
            <a:endParaRPr lang="en-US" sz="4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1771650" lvl="2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বিস্তার ও ক্ষেত্র অনুধান করতে পারবে।</a:t>
            </a:r>
            <a:endParaRPr lang="en-US" sz="4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1771650" lvl="2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প্রয়োগ ক্ষেত্র বিশ্লষণ করতে পারবে।</a:t>
            </a:r>
            <a:endParaRPr lang="en-US" sz="4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1771650" lvl="2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জ্ঞান প্রয়োগ করে সামাজিক সমস্যা মোকাবেলা করতে পারবে</a:t>
            </a:r>
            <a:r>
              <a:rPr lang="bn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76464" y="14514"/>
            <a:ext cx="12368464" cy="7416800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257" y="914401"/>
            <a:ext cx="10551886" cy="558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 প</a:t>
            </a:r>
            <a:r>
              <a:rPr lang="en-US" sz="44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রিধি</a:t>
            </a:r>
            <a:endParaRPr lang="en-US" sz="4400" b="1" u="sng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পরিধি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মূলত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ব্যবহারিক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দিকের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প্রয়োগক্ষেত্র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প্রয়োগ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উপযোগিতাকে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বোঝানো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সকল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শ্রেণির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মোকাবিলার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আর্থ-সামজিক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উন্নয়নে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সম্ভাব্য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প্রয়োজনীয়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সহায়তা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প্রদানে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প্রচেষ্টা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চালায়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দৃষ্টিকোন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গোটা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পরিধি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প্রয়োগ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ক্ষেত্রের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আওতাভূক্ত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8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nut 6"/>
          <p:cNvSpPr/>
          <p:nvPr/>
        </p:nvSpPr>
        <p:spPr>
          <a:xfrm>
            <a:off x="839755" y="1530221"/>
            <a:ext cx="10543592" cy="3844212"/>
          </a:xfrm>
          <a:prstGeom prst="don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55576" y="2999123"/>
            <a:ext cx="892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সামাজকর্মের সুনির্দিষ্ট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অন্যান্য ক্ষেত্রঃ</a:t>
            </a:r>
            <a:endParaRPr lang="en-US" sz="16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1808</TotalTime>
  <Words>374</Words>
  <Application>Microsoft Office PowerPoint</Application>
  <PresentationFormat>Custom</PresentationFormat>
  <Paragraphs>67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Abdul Malek Sikder</dc:creator>
  <cp:lastModifiedBy>HP</cp:lastModifiedBy>
  <cp:revision>220</cp:revision>
  <dcterms:created xsi:type="dcterms:W3CDTF">2019-04-02T05:53:41Z</dcterms:created>
  <dcterms:modified xsi:type="dcterms:W3CDTF">2022-11-12T03:18:03Z</dcterms:modified>
</cp:coreProperties>
</file>