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2" r:id="rId14"/>
    <p:sldId id="274" r:id="rId15"/>
    <p:sldId id="275" r:id="rId16"/>
    <p:sldId id="259" r:id="rId17"/>
    <p:sldId id="260" r:id="rId18"/>
    <p:sldId id="261" r:id="rId19"/>
    <p:sldId id="262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51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D9E249-F129-43F5-A1A6-7F9E16B506A2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E8C9F4-13ED-4CF3-B361-6A43224D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8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D9E249-F129-43F5-A1A6-7F9E16B506A2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E8C9F4-13ED-4CF3-B361-6A43224D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10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D9E249-F129-43F5-A1A6-7F9E16B506A2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E8C9F4-13ED-4CF3-B361-6A43224D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D9E249-F129-43F5-A1A6-7F9E16B506A2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E8C9F4-13ED-4CF3-B361-6A43224D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D9E249-F129-43F5-A1A6-7F9E16B506A2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E8C9F4-13ED-4CF3-B361-6A43224D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4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D9E249-F129-43F5-A1A6-7F9E16B506A2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E8C9F4-13ED-4CF3-B361-6A43224D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6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D9E249-F129-43F5-A1A6-7F9E16B506A2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E8C9F4-13ED-4CF3-B361-6A43224D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9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D9E249-F129-43F5-A1A6-7F9E16B506A2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E8C9F4-13ED-4CF3-B361-6A43224D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D9E249-F129-43F5-A1A6-7F9E16B506A2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E8C9F4-13ED-4CF3-B361-6A43224D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3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D9E249-F129-43F5-A1A6-7F9E16B506A2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E8C9F4-13ED-4CF3-B361-6A43224D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0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D9E249-F129-43F5-A1A6-7F9E16B506A2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E8C9F4-13ED-4CF3-B361-6A43224D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4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bg1">
                <a:lumMod val="75000"/>
              </a:schemeClr>
            </a:gs>
            <a:gs pos="1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00016" y="6445804"/>
            <a:ext cx="1760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igi" panose="04040504061007020D02" pitchFamily="82" charset="0"/>
              </a:rPr>
              <a:t>Sultana </a:t>
            </a:r>
            <a:r>
              <a:rPr lang="en-US" b="1" dirty="0" err="1" smtClean="0">
                <a:latin typeface="Gigi" panose="04040504061007020D02" pitchFamily="82" charset="0"/>
              </a:rPr>
              <a:t>Razia</a:t>
            </a:r>
            <a:endParaRPr lang="en-US" b="1" dirty="0">
              <a:latin typeface="Gigi" panose="04040504061007020D02" pitchFamily="82" charset="0"/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157"/>
            </a:avLst>
          </a:prstGeom>
          <a:gradFill>
            <a:gsLst>
              <a:gs pos="0">
                <a:srgbClr val="00B050"/>
              </a:gs>
              <a:gs pos="74000">
                <a:srgbClr val="FFFF00"/>
              </a:gs>
              <a:gs pos="41000">
                <a:schemeClr val="accent2">
                  <a:lumMod val="75000"/>
                </a:schemeClr>
              </a:gs>
              <a:gs pos="100000">
                <a:srgbClr val="00B0F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88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7.jp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0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openxmlformats.org/officeDocument/2006/relationships/image" Target="../media/image4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1.wdp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3.wdp"/><Relationship Id="rId5" Type="http://schemas.openxmlformats.org/officeDocument/2006/relationships/image" Target="../media/image51.png"/><Relationship Id="rId4" Type="http://schemas.microsoft.com/office/2007/relationships/hdphoto" Target="../media/hdphoto2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5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microsoft.com/office/2007/relationships/hdphoto" Target="../media/hdphoto9.wdp"/><Relationship Id="rId3" Type="http://schemas.microsoft.com/office/2007/relationships/hdphoto" Target="../media/hdphoto6.wdp"/><Relationship Id="rId7" Type="http://schemas.openxmlformats.org/officeDocument/2006/relationships/image" Target="../media/image15.jpeg"/><Relationship Id="rId12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11" Type="http://schemas.microsoft.com/office/2007/relationships/hdphoto" Target="../media/hdphoto8.wdp"/><Relationship Id="rId5" Type="http://schemas.microsoft.com/office/2007/relationships/hdphoto" Target="../media/hdphoto7.wdp"/><Relationship Id="rId15" Type="http://schemas.microsoft.com/office/2007/relationships/hdphoto" Target="../media/hdphoto10.wdp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jp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3" Type="http://schemas.microsoft.com/office/2007/relationships/hdphoto" Target="../media/hdphoto13.wdp"/><Relationship Id="rId7" Type="http://schemas.microsoft.com/office/2007/relationships/hdphoto" Target="../media/hdphoto15.wdp"/><Relationship Id="rId12" Type="http://schemas.openxmlformats.org/officeDocument/2006/relationships/image" Target="../media/image31.png"/><Relationship Id="rId2" Type="http://schemas.openxmlformats.org/officeDocument/2006/relationships/image" Target="../media/image26.png"/><Relationship Id="rId16" Type="http://schemas.microsoft.com/office/2007/relationships/hdphoto" Target="../media/hdphoto19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microsoft.com/office/2007/relationships/hdphoto" Target="../media/hdphoto17.wdp"/><Relationship Id="rId5" Type="http://schemas.microsoft.com/office/2007/relationships/hdphoto" Target="../media/hdphoto14.wdp"/><Relationship Id="rId15" Type="http://schemas.openxmlformats.org/officeDocument/2006/relationships/image" Target="../media/image33.png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microsoft.com/office/2007/relationships/hdphoto" Target="../media/hdphoto16.wdp"/><Relationship Id="rId14" Type="http://schemas.microsoft.com/office/2007/relationships/hdphoto" Target="../media/hdphoto18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4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2804160"/>
            <a:ext cx="12009120" cy="40388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24BE68-607C-46BE-8C11-C78E52713BA8}"/>
              </a:ext>
            </a:extLst>
          </p:cNvPr>
          <p:cNvSpPr txBox="1"/>
          <p:nvPr/>
        </p:nvSpPr>
        <p:spPr>
          <a:xfrm>
            <a:off x="2033337" y="1605213"/>
            <a:ext cx="3124200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Lef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5400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5400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 </a:t>
            </a:r>
            <a:r>
              <a:rPr lang="en-US" sz="5400" dirty="0" err="1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5400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5400" dirty="0" smtClean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ln w="1270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Flying Bird Gif Flapping Wings GIF - FlyingBirdGif Bird FlappingWings GIFs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9681" y="2269168"/>
            <a:ext cx="1477929" cy="125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06680" y="150920"/>
            <a:ext cx="12024360" cy="6585160"/>
            <a:chOff x="106680" y="150920"/>
            <a:chExt cx="12024360" cy="658516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60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" y="150920"/>
              <a:ext cx="12024360" cy="6585160"/>
            </a:xfrm>
            <a:prstGeom prst="rect">
              <a:avLst/>
            </a:prstGeom>
            <a:ln w="57150">
              <a:solidFill>
                <a:schemeClr val="tx2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8718" l="32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0760" y="3688080"/>
              <a:ext cx="5958840" cy="30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382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-2.08333E-6 -3.7037E-6 C 0.00274 -3.7037E-6 0.00599 -3.7037E-6 0.00925 0.00093 C 0.01094 0.00116 0.01758 0.00486 0.01888 0.00579 C 0.01992 0.00695 0.02136 0.00857 0.02253 0.00857 C 0.02435 0.01042 0.02591 0.01042 0.02761 0.01088 C 0.03294 0.0132 0.02774 0.01204 0.03438 0.01412 C 0.03646 0.01505 0.0388 0.01551 0.04102 0.01598 C 0.04206 0.01736 0.04297 0.01829 0.04388 0.01922 C 0.04544 0.01991 0.04662 0.01991 0.04766 0.02084 C 0.04857 0.02176 0.04961 0.02199 0.05065 0.02223 C 0.0556 0.02801 0.05169 0.02454 0.05821 0.02755 C 0.07031 0.03287 0.06003 0.02986 0.07175 0.03287 C 0.07305 0.03334 0.07383 0.03357 0.07487 0.03426 C 0.08164 0.04028 0.08086 0.03912 0.08542 0.04468 C 0.08607 0.04607 0.08646 0.04838 0.0875 0.04954 C 0.09558 0.06158 0.0875 0.04399 0.09427 0.05834 C 0.09518 0.05973 0.0961 0.06274 0.09714 0.06482 C 0.09766 0.06598 0.09792 0.06852 0.09909 0.06968 C 0.10065 0.07246 0.10482 0.07662 0.10482 0.07686 C 0.10925 0.0882 0.10365 0.07524 0.11068 0.08496 C 0.11875 0.09676 0.11328 0.09306 0.12018 0.09815 C 0.12123 0.09908 0.12227 0.09954 0.12331 0.10024 C 0.12422 0.10093 0.125 0.10209 0.12617 0.10371 C 0.12696 0.1044 0.12787 0.10486 0.12904 0.1051 C 0.13659 0.1088 0.13763 0.10764 0.14909 0.10857 C 0.15378 0.11088 0.1543 0.11111 0.16003 0.11181 C 0.16446 0.11274 0.16901 0.11297 0.17344 0.11389 C 0.17565 0.11412 0.17787 0.11459 0.18034 0.11528 C 0.18138 0.11644 0.18203 0.11783 0.18294 0.11875 C 0.1849 0.12014 0.18698 0.12153 0.1888 0.12223 C 0.19089 0.12269 0.19558 0.12454 0.19753 0.12547 C 0.19935 0.12616 0.20078 0.12732 0.20248 0.12894 C 0.20573 0.13033 0.20951 0.13125 0.21315 0.13218 C 0.21459 0.13334 0.21602 0.13449 0.21797 0.13565 C 0.22162 0.13704 0.22565 0.1375 0.22943 0.13912 C 0.23112 0.13936 0.23268 0.13982 0.23438 0.14051 C 0.2362 0.14074 0.23933 0.14283 0.24089 0.14399 C 0.24961 0.14977 0.24089 0.14514 0.24779 0.14861 C 0.24883 0.14977 0.24961 0.15162 0.25078 0.15209 C 0.25274 0.15394 0.25664 0.1551 0.2586 0.15556 C 0.26563 0.16436 0.25638 0.15394 0.26537 0.16088 C 0.26628 0.16181 0.26719 0.1632 0.2681 0.16436 C 0.26953 0.16528 0.27357 0.16667 0.275 0.1676 C 0.28347 0.17824 0.27344 0.16736 0.28555 0.17454 C 0.28737 0.17547 0.28867 0.17801 0.29024 0.17917 C 0.29154 0.1801 0.29297 0.18056 0.29401 0.18102 C 0.30586 0.18727 0.29505 0.18218 0.30378 0.18588 C 0.30951 0.19584 0.30352 0.1875 0.31367 0.19306 C 0.31459 0.19375 0.31563 0.19514 0.31641 0.1963 C 0.31719 0.19723 0.31836 0.19723 0.3194 0.19769 C 0.32031 0.19954 0.32097 0.20186 0.32214 0.20301 C 0.32305 0.20417 0.32422 0.20417 0.32539 0.2044 C 0.32604 0.20533 0.32683 0.20695 0.32787 0.20787 C 0.32904 0.2088 0.32995 0.2088 0.33099 0.20996 C 0.33242 0.21065 0.3336 0.21204 0.33477 0.21297 C 0.33555 0.21459 0.33633 0.21644 0.33763 0.21806 C 0.33841 0.21922 0.33959 0.21945 0.34063 0.21991 C 0.34219 0.22061 0.34375 0.22223 0.34558 0.22292 C 0.3474 0.22454 0.34922 0.22524 0.35117 0.22662 C 0.35365 0.22848 0.35938 0.23241 0.36185 0.23311 L 0.36654 0.23519 C 0.36758 0.23611 0.36849 0.2375 0.36953 0.23843 C 0.37162 0.24051 0.37474 0.2419 0.37735 0.24306 C 0.37826 0.24491 0.3793 0.24723 0.38008 0.24838 C 0.38099 0.24954 0.38646 0.25139 0.38698 0.25186 C 0.38802 0.25301 0.3888 0.2544 0.38998 0.25533 C 0.39141 0.25649 0.39558 0.25787 0.39662 0.25811 C 0.39844 0.26042 0.40013 0.26482 0.40235 0.26505 C 0.41498 0.26736 0.40951 0.26598 0.41901 0.26852 C 0.41979 0.26968 0.42071 0.2713 0.42188 0.27199 C 0.4237 0.27385 0.42774 0.27524 0.42774 0.2757 L 0.43334 0.28565 L 0.43737 0.29236 C 0.43802 0.29399 0.43893 0.29653 0.44011 0.29699 L 0.4431 0.29931 C 0.4444 0.30093 0.44714 0.30649 0.44974 0.30649 C 0.4513 0.30649 0.453 0.30463 0.45456 0.30394 C 0.45834 0.30649 0.45638 0.30649 0.4599 0.30394 " pathEditMode="relative" rAng="0" ptsTypes="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95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19753E-6 L 0.40417 0.01544 " pathEditMode="relative" rAng="0" ptsTypes="AA">
                                      <p:cBhvr>
                                        <p:cTn id="1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8" y="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60000"/>
                <a:lumOff val="40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1" b="10633"/>
          <a:stretch/>
        </p:blipFill>
        <p:spPr>
          <a:xfrm>
            <a:off x="4612105" y="1227441"/>
            <a:ext cx="5648933" cy="383621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3" name="TextBox 2"/>
          <p:cNvSpPr txBox="1"/>
          <p:nvPr/>
        </p:nvSpPr>
        <p:spPr>
          <a:xfrm>
            <a:off x="5618656" y="2068330"/>
            <a:ext cx="363582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জানা মতে</a:t>
            </a:r>
            <a:r>
              <a:rPr lang="bn-BD" sz="320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</a:t>
            </a:r>
            <a:r>
              <a:rPr lang="bn-BD" sz="320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দের</a:t>
            </a:r>
            <a:r>
              <a:rPr lang="bn-BD" sz="32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bn-IN" sz="320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0434" y="410076"/>
            <a:ext cx="2021183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bn-IN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3A53F6-CBCD-4DC9-98EB-5BA83BA237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4" t="13375" r="7685" b="1510"/>
          <a:stretch/>
        </p:blipFill>
        <p:spPr bwMode="auto">
          <a:xfrm flipH="1">
            <a:off x="1973178" y="1195357"/>
            <a:ext cx="2622882" cy="386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8898" y="55626"/>
            <a:ext cx="12199144" cy="6831417"/>
            <a:chOff x="8898" y="55626"/>
            <a:chExt cx="12199144" cy="68314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5111" l="35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85" y="123794"/>
              <a:ext cx="2143125" cy="21431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5111" l="35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989467" y="4714875"/>
              <a:ext cx="2143125" cy="21431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5111" l="35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898" y="4743918"/>
              <a:ext cx="2143125" cy="214312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5111" l="35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064917" y="55626"/>
              <a:ext cx="2143125" cy="2143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213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20000"/>
                <a:lumOff val="80000"/>
              </a:schemeClr>
            </a:gs>
            <a:gs pos="96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0006" y="413166"/>
            <a:ext cx="142882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convex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b="1" cap="all" dirty="0" smtClean="0">
                <a:ln>
                  <a:solidFill>
                    <a:srgbClr val="C00000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4000" b="1" cap="all" dirty="0">
              <a:ln>
                <a:solidFill>
                  <a:srgbClr val="C00000"/>
                </a:solidFill>
              </a:ln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0960" y="6019373"/>
            <a:ext cx="444572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2800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প্রাণীর বিভিন্ন অঙ্গ আছে। যেমন-</a:t>
            </a:r>
            <a:endParaRPr lang="en-US" sz="2800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8" t="33489" r="71747" b="59592"/>
          <a:stretch/>
        </p:blipFill>
        <p:spPr>
          <a:xfrm>
            <a:off x="5309447" y="576973"/>
            <a:ext cx="1012869" cy="828359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5" t="32570" r="8277" b="52447"/>
          <a:stretch/>
        </p:blipFill>
        <p:spPr>
          <a:xfrm>
            <a:off x="3147236" y="1461250"/>
            <a:ext cx="1064004" cy="834724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7" t="65430" r="54837" b="7922"/>
          <a:stretch/>
        </p:blipFill>
        <p:spPr>
          <a:xfrm>
            <a:off x="9104185" y="3304134"/>
            <a:ext cx="1065109" cy="792884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8606209" y="2668265"/>
            <a:ext cx="1576232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IN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কান শোনা </a:t>
            </a:r>
            <a:endParaRPr lang="en-US" sz="24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7173" y="857360"/>
            <a:ext cx="1645943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IN" sz="2400" b="1" cap="all" dirty="0" smtClean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2400" b="1" cap="all" dirty="0" smtClean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cap="all" dirty="0" smtClean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দেখা </a:t>
            </a:r>
            <a:endParaRPr lang="en-US" sz="2400" b="1" cap="all" dirty="0">
              <a:ln>
                <a:solidFill>
                  <a:schemeClr val="tx1"/>
                </a:solidFill>
              </a:ln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44421" y="4631091"/>
            <a:ext cx="171244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IN" sz="2400" b="1" cap="all" dirty="0" smtClean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নাক</a:t>
            </a:r>
            <a:r>
              <a:rPr lang="en-US" sz="2400" b="1" cap="all" dirty="0" smtClean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cap="all" dirty="0" smtClean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ঘ্রাণ</a:t>
            </a:r>
            <a:r>
              <a:rPr lang="en-US" sz="2400" b="1" cap="all" dirty="0" smtClean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cap="all" dirty="0" smtClean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নেওয়া</a:t>
            </a:r>
            <a:endParaRPr lang="en-US" sz="2800" b="1" cap="all" dirty="0">
              <a:ln>
                <a:solidFill>
                  <a:schemeClr val="tx1"/>
                </a:solidFill>
              </a:ln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4072" y="2719589"/>
            <a:ext cx="1694541" cy="46166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IN" sz="2400" b="1" cap="all" dirty="0" smtClean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মুখ</a:t>
            </a:r>
            <a:r>
              <a:rPr lang="en-US" sz="2400" b="1" cap="all" dirty="0" smtClean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cap="all" dirty="0" smtClean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স্বাদ নেওয়া</a:t>
            </a:r>
            <a:endParaRPr lang="en-US" sz="2400" b="1" cap="all" dirty="0">
              <a:ln>
                <a:solidFill>
                  <a:schemeClr val="tx1"/>
                </a:solidFill>
              </a:ln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12572" y="4659346"/>
            <a:ext cx="164833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softRound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b="1" cap="all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2400" b="1" cap="all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cap="all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US" sz="2400" b="1" cap="all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cap="all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337" y="1319025"/>
            <a:ext cx="1118121" cy="827307"/>
          </a:xfrm>
          <a:prstGeom prst="round2DiagRect">
            <a:avLst>
              <a:gd name="adj1" fmla="val 21337"/>
              <a:gd name="adj2" fmla="val 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4" descr="Siberian Tiger Bengal Tiger Big Cat Sumatran Tiger Lion, PNG, 800x1000px,  Siberian Tiger, Animal, Animal Figure,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667" y="1722619"/>
            <a:ext cx="3694357" cy="39795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own Arrow 13"/>
          <p:cNvSpPr/>
          <p:nvPr/>
        </p:nvSpPr>
        <p:spPr>
          <a:xfrm>
            <a:off x="3131880" y="2335045"/>
            <a:ext cx="337861" cy="463786"/>
          </a:xfrm>
          <a:prstGeom prst="downArrow">
            <a:avLst>
              <a:gd name="adj1" fmla="val 43732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6200000">
            <a:off x="6484346" y="822454"/>
            <a:ext cx="391292" cy="524545"/>
          </a:xfrm>
          <a:prstGeom prst="downArrow">
            <a:avLst>
              <a:gd name="adj1" fmla="val 43732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3118458" y="4161047"/>
            <a:ext cx="364371" cy="520926"/>
          </a:xfrm>
          <a:prstGeom prst="downArrow">
            <a:avLst>
              <a:gd name="adj1" fmla="val 43732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9374573" y="4149630"/>
            <a:ext cx="391432" cy="467232"/>
          </a:xfrm>
          <a:prstGeom prst="downArrow">
            <a:avLst>
              <a:gd name="adj1" fmla="val 43732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21437941">
            <a:off x="9280254" y="2130055"/>
            <a:ext cx="390361" cy="540295"/>
          </a:xfrm>
          <a:prstGeom prst="downArrow">
            <a:avLst>
              <a:gd name="adj1" fmla="val 43732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01" y="3283673"/>
            <a:ext cx="1310483" cy="841519"/>
          </a:xfrm>
          <a:prstGeom prst="round2DiagRect">
            <a:avLst>
              <a:gd name="adj1" fmla="val 35042"/>
              <a:gd name="adj2" fmla="val 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300642" y="6157936"/>
            <a:ext cx="657014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অঙ্গগুলো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টেক্সবক্স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bn-BD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8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6008707" y="3460712"/>
            <a:ext cx="342960" cy="470034"/>
          </a:xfrm>
          <a:prstGeom prst="star5">
            <a:avLst>
              <a:gd name="adj" fmla="val 18096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5528910" y="970365"/>
            <a:ext cx="444913" cy="328134"/>
          </a:xfrm>
          <a:prstGeom prst="star5">
            <a:avLst/>
          </a:prstGeom>
          <a:solidFill>
            <a:srgbClr val="E32DE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5946395" y="1711555"/>
            <a:ext cx="369680" cy="450632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6150365" y="2162187"/>
            <a:ext cx="331420" cy="507758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8898" y="55626"/>
            <a:ext cx="12199144" cy="6831417"/>
            <a:chOff x="8898" y="55626"/>
            <a:chExt cx="12199144" cy="683141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89" b="95111" l="35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85" y="123794"/>
              <a:ext cx="2143125" cy="214312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89" b="95111" l="35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989467" y="4714875"/>
              <a:ext cx="2143125" cy="214312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89" b="95111" l="35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898" y="4743918"/>
              <a:ext cx="2143125" cy="214312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89" b="95111" l="35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064917" y="55626"/>
              <a:ext cx="2143125" cy="2143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044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bg1">
                <a:lumMod val="7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478157" y="2442907"/>
            <a:ext cx="2093204" cy="2575913"/>
          </a:xfrm>
          <a:prstGeom prst="ellipse">
            <a:avLst/>
          </a:prstGeo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99C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614" y="2652712"/>
            <a:ext cx="3134596" cy="236610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797368" y="480857"/>
            <a:ext cx="114300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convex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IN" sz="3600" b="1" cap="all" dirty="0" smtClean="0">
                <a:ln>
                  <a:solidFill>
                    <a:schemeClr val="tx1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3600" b="1" cap="all" dirty="0">
              <a:ln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0266" y="893447"/>
            <a:ext cx="2284394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oftRound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800" b="1" dirty="0" smtClean="0">
                <a:ln w="1143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একটি গরু ঘাস খাচ্ছে</a:t>
            </a:r>
            <a:r>
              <a:rPr lang="en-US" sz="2800" b="1" dirty="0" smtClean="0">
                <a:ln w="1143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143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n w="1143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90131" y="905447"/>
            <a:ext cx="227478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convex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2800" b="1" dirty="0" smtClean="0">
                <a:ln w="11430"/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আর একটি মানুষ হেঁটে যাচ্ছে ।</a:t>
            </a:r>
            <a:endParaRPr lang="en-US" sz="2800" b="1" dirty="0">
              <a:ln w="11430"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aminar gif tumblr 2 » GIF Download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308" y="2640562"/>
            <a:ext cx="3118321" cy="2378258"/>
          </a:xfrm>
          <a:prstGeom prst="round2DiagRect">
            <a:avLst>
              <a:gd name="adj1" fmla="val 18578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769886" y="3192254"/>
            <a:ext cx="1509746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3200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পর্যবেক্ষণ </a:t>
            </a:r>
            <a:r>
              <a:rPr lang="bn-IN" sz="32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 </a:t>
            </a:r>
            <a:r>
              <a:rPr lang="bn-IN" sz="3200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বলো</a:t>
            </a:r>
            <a:endParaRPr lang="en-US" sz="3200" dirty="0">
              <a:ln w="0">
                <a:solidFill>
                  <a:srgbClr val="00206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3451466" y="2011988"/>
            <a:ext cx="389911" cy="529833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8826195" y="1984844"/>
            <a:ext cx="389911" cy="556977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898" y="55626"/>
            <a:ext cx="12199144" cy="6831417"/>
            <a:chOff x="8898" y="55626"/>
            <a:chExt cx="12199144" cy="683141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5111" l="35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85" y="123794"/>
              <a:ext cx="2143125" cy="21431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5111" l="35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989467" y="4714875"/>
              <a:ext cx="2143125" cy="214312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5111" l="35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898" y="4743918"/>
              <a:ext cx="2143125" cy="214312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5111" l="35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064917" y="55626"/>
              <a:ext cx="2143125" cy="2143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759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60000"/>
                <a:lumOff val="40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0312" y="590409"/>
            <a:ext cx="6714295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নিচের </a:t>
            </a:r>
            <a:r>
              <a:rPr lang="bn-IN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ছবিতে তোমরা কি দেখতে পাচ্ছো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54161" y="1632900"/>
            <a:ext cx="2299113" cy="1905953"/>
            <a:chOff x="609599" y="1506997"/>
            <a:chExt cx="2366495" cy="1687058"/>
          </a:xfrm>
        </p:grpSpPr>
        <p:sp>
          <p:nvSpPr>
            <p:cNvPr id="4" name="Rounded Rectangle 3"/>
            <p:cNvSpPr/>
            <p:nvPr/>
          </p:nvSpPr>
          <p:spPr>
            <a:xfrm>
              <a:off x="609599" y="1506997"/>
              <a:ext cx="2366495" cy="168705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1599277"/>
              <a:ext cx="2128602" cy="159477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95" y="1758196"/>
            <a:ext cx="2340044" cy="1557192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520632" y="4196510"/>
            <a:ext cx="798150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তাহলে অধিকাংশ প্রাণী নিজের ইচ্ছেমতো চলাচল করতে পারে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202125" y="1689332"/>
            <a:ext cx="2250047" cy="1849520"/>
            <a:chOff x="3204694" y="1474964"/>
            <a:chExt cx="2510305" cy="1645575"/>
          </a:xfrm>
        </p:grpSpPr>
        <p:sp>
          <p:nvSpPr>
            <p:cNvPr id="9" name="Rounded Rectangle 8"/>
            <p:cNvSpPr/>
            <p:nvPr/>
          </p:nvSpPr>
          <p:spPr>
            <a:xfrm>
              <a:off x="3204694" y="1474964"/>
              <a:ext cx="2510305" cy="161436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408" y="1518701"/>
              <a:ext cx="2078183" cy="1601838"/>
            </a:xfrm>
            <a:prstGeom prst="rect">
              <a:avLst/>
            </a:prstGeom>
          </p:spPr>
        </p:pic>
      </p:grpSp>
      <p:cxnSp>
        <p:nvCxnSpPr>
          <p:cNvPr id="11" name="Straight Connector 10"/>
          <p:cNvCxnSpPr/>
          <p:nvPr/>
        </p:nvCxnSpPr>
        <p:spPr>
          <a:xfrm flipV="1">
            <a:off x="1557279" y="3783973"/>
            <a:ext cx="9144000" cy="132606"/>
          </a:xfrm>
          <a:prstGeom prst="line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663951" y="4161700"/>
            <a:ext cx="6930656" cy="58477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softRound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IN" sz="3200" b="1" dirty="0" smtClean="0">
                <a:ln/>
                <a:latin typeface="NikoshBAN" pitchFamily="2" charset="0"/>
                <a:cs typeface="NikoshBAN" pitchFamily="2" charset="0"/>
              </a:rPr>
              <a:t>চলাচলের জন্য প্রাণীদের পা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/>
                <a:latin typeface="NikoshBAN" pitchFamily="2" charset="0"/>
                <a:cs typeface="NikoshBAN" pitchFamily="2" charset="0"/>
              </a:rPr>
              <a:t>, ডানা বা পাখনা থাকে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/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98" y="55626"/>
            <a:ext cx="12199144" cy="6831417"/>
            <a:chOff x="8898" y="55626"/>
            <a:chExt cx="12199144" cy="683141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89" b="95111" l="35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85" y="123794"/>
              <a:ext cx="2143125" cy="214312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89" b="95111" l="35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989467" y="4714875"/>
              <a:ext cx="2143125" cy="214312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89" b="95111" l="35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898" y="4743918"/>
              <a:ext cx="2143125" cy="21431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89" b="95111" l="35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064917" y="55626"/>
              <a:ext cx="2143125" cy="2143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292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2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chemeClr val="accent1">
                <a:lumMod val="60000"/>
                <a:lumOff val="40000"/>
              </a:schemeClr>
            </a:gs>
            <a:gs pos="98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791" y="3430003"/>
            <a:ext cx="3121183" cy="2329113"/>
          </a:xfrm>
          <a:prstGeom prst="round2DiagRect">
            <a:avLst>
              <a:gd name="adj1" fmla="val 9222"/>
              <a:gd name="adj2" fmla="val 8589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16760" y="292092"/>
            <a:ext cx="129540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convex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600" b="1" cap="all" dirty="0" smtClean="0">
                <a:ln>
                  <a:solidFill>
                    <a:schemeClr val="tx1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b="1" cap="all" dirty="0" smtClean="0">
                <a:ln>
                  <a:solidFill>
                    <a:schemeClr val="tx1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3600" b="1" cap="all" dirty="0">
              <a:ln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ED5205DB-BDFD-4CD9-91A3-6961E4CE3DFA}"/>
              </a:ext>
            </a:extLst>
          </p:cNvPr>
          <p:cNvSpPr/>
          <p:nvPr/>
        </p:nvSpPr>
        <p:spPr>
          <a:xfrm>
            <a:off x="5973773" y="2427092"/>
            <a:ext cx="3895926" cy="2502887"/>
          </a:xfrm>
          <a:prstGeom prst="roundRect">
            <a:avLst>
              <a:gd name="adj" fmla="val 30514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73773" y="2902246"/>
            <a:ext cx="3887410" cy="10772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IN" sz="3200" b="1" cap="all" dirty="0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প্রাণীরা নিজের খাদ্য নিজে তৈরি করতে পারে না।</a:t>
            </a:r>
            <a:endParaRPr lang="en-US" sz="3200" b="1" cap="all" dirty="0"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96" y="931588"/>
            <a:ext cx="3092876" cy="2276833"/>
          </a:xfrm>
          <a:prstGeom prst="round2DiagRect">
            <a:avLst>
              <a:gd name="adj1" fmla="val 16667"/>
              <a:gd name="adj2" fmla="val 1317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8898" y="55626"/>
            <a:ext cx="12199144" cy="6831417"/>
            <a:chOff x="8898" y="55626"/>
            <a:chExt cx="12199144" cy="68314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5111" l="35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85" y="123794"/>
              <a:ext cx="2143125" cy="21431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5111" l="35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989467" y="4714875"/>
              <a:ext cx="2143125" cy="21431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5111" l="35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898" y="4743918"/>
              <a:ext cx="2143125" cy="214312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5111" l="35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064917" y="55626"/>
              <a:ext cx="2143125" cy="2143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400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60000"/>
                <a:lumOff val="40000"/>
              </a:schemeClr>
            </a:gs>
            <a:gs pos="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2385" y="488000"/>
            <a:ext cx="8534400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চলো </a:t>
            </a:r>
            <a:r>
              <a:rPr lang="bn-IN" sz="3200" b="1" dirty="0" smtClean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আমরা সবাই মিলে একটি দলগত কাজ করি</a:t>
            </a:r>
            <a:r>
              <a:rPr lang="en-US" sz="3200" b="1" dirty="0" smtClean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200" b="1" dirty="0">
              <a:ln w="11430">
                <a:noFill/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3227" y="4385871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 দেখানো ছকের মতো একটি ছক তোমার খাতায় তৈরি করে উদ্ভিদ এবং প্রাণীর</a:t>
            </a:r>
            <a:r>
              <a:rPr lang="bn-BD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তিনটি করে পার্থক্য</a:t>
            </a:r>
            <a:r>
              <a:rPr lang="bn-IN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ছকে লেখ ।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969532"/>
              </p:ext>
            </p:extLst>
          </p:nvPr>
        </p:nvGraphicFramePr>
        <p:xfrm>
          <a:off x="2259927" y="1888739"/>
          <a:ext cx="6781800" cy="21042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9261">
                <a:tc>
                  <a:txBody>
                    <a:bodyPr/>
                    <a:lstStyle/>
                    <a:p>
                      <a:pPr algn="ctr"/>
                      <a:r>
                        <a:rPr lang="bn-IN" sz="2800" b="1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 উদ্ভিদ</a:t>
                      </a:r>
                      <a:endParaRPr lang="en-US" sz="2800" b="1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b="1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        প্রাণী</a:t>
                      </a:r>
                      <a:endParaRPr lang="en-US" sz="2800" b="1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5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5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45302" y="1202015"/>
            <a:ext cx="1315454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US" sz="2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32880" y="1154527"/>
            <a:ext cx="114300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US" sz="2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898" y="55626"/>
            <a:ext cx="12199144" cy="6831417"/>
            <a:chOff x="8898" y="55626"/>
            <a:chExt cx="12199144" cy="68314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9" b="95111" l="35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85" y="123794"/>
              <a:ext cx="2143125" cy="21431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9" b="95111" l="35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989467" y="4714875"/>
              <a:ext cx="2143125" cy="21431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9" b="95111" l="35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898" y="4743918"/>
              <a:ext cx="2143125" cy="214312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9" b="95111" l="35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064917" y="55626"/>
              <a:ext cx="2143125" cy="2143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427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40000"/>
                <a:lumOff val="60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9496" y="362375"/>
            <a:ext cx="472440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IN" sz="3600" b="1" cap="all" dirty="0" smtClean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বইয়ের সাথে সংযোগ স্থাপন</a:t>
            </a:r>
            <a:endParaRPr lang="en-US" sz="3600" b="1" cap="all" dirty="0">
              <a:ln>
                <a:solidFill>
                  <a:schemeClr val="tx1"/>
                </a:solidFill>
              </a:ln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5431" y="2966809"/>
            <a:ext cx="4090738" cy="1077218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brightRoom" dir="t"/>
          </a:scene3d>
          <a:sp3d>
            <a:bevelT w="152400" h="50800" prst="softRound"/>
          </a:sp3d>
        </p:spPr>
        <p:txBody>
          <a:bodyPr wrap="square" rtlCol="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IN" sz="32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এখন পাঠ্য বইয়ের</a:t>
            </a:r>
            <a:r>
              <a:rPr lang="en-US" sz="32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৮ নং পৃষ্ঠায় কি আছে আমরা একটু দেখি</a:t>
            </a:r>
            <a:endParaRPr lang="en-US" sz="32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898" y="55626"/>
            <a:ext cx="12199144" cy="6831417"/>
            <a:chOff x="8898" y="55626"/>
            <a:chExt cx="12199144" cy="68314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9" b="95111" l="35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85" y="123794"/>
              <a:ext cx="2143125" cy="21431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9" b="95111" l="35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989467" y="4714875"/>
              <a:ext cx="2143125" cy="21431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9" b="95111" l="35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898" y="4743918"/>
              <a:ext cx="2143125" cy="21431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9" b="95111" l="35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064917" y="55626"/>
              <a:ext cx="2143125" cy="2143125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052" y="1315454"/>
            <a:ext cx="5107865" cy="503722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0140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40000"/>
                <a:lumOff val="60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7536" y="1161731"/>
            <a:ext cx="55750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 --------- ধরনের ।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1154" y="1875636"/>
            <a:ext cx="627818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 ---------- এবং ---------- ।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1154" y="2605415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 নিজের খাদ্য ----------- তৈরি করতে পারে ।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7536" y="3352819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 নিজের ইচ্ছেমতো নিজে ----------- করতে পারে ।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966892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endParaRPr lang="en-US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1719595"/>
            <a:ext cx="1262222" cy="5209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1174" y="1731865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18851" y="215253"/>
            <a:ext cx="2490646" cy="646331"/>
          </a:xfrm>
          <a:prstGeom prst="rect">
            <a:avLst/>
          </a:prstGeom>
          <a:noFill/>
          <a:ln>
            <a:noFill/>
          </a:ln>
          <a:effectLst/>
          <a:scene3d>
            <a:camera prst="isometricOffAxis1Righ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কাজঃ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54466" y="2352614"/>
            <a:ext cx="149155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নিজেই</a:t>
            </a:r>
            <a:endParaRPr lang="en-US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3175981"/>
            <a:ext cx="150583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চলাচল</a:t>
            </a:r>
            <a:endParaRPr lang="en-US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898" y="55626"/>
            <a:ext cx="12199144" cy="6831417"/>
            <a:chOff x="8898" y="55626"/>
            <a:chExt cx="12199144" cy="683141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9" b="95111" l="35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85" y="123794"/>
              <a:ext cx="2143125" cy="214312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9" b="95111" l="35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989467" y="4714875"/>
              <a:ext cx="2143125" cy="214312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9" b="95111" l="35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898" y="4743918"/>
              <a:ext cx="2143125" cy="214312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9" b="95111" l="35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064917" y="55626"/>
              <a:ext cx="2143125" cy="2143125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00" b="97750" l="7091" r="905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34" t="7133" r="8891" b="4132"/>
          <a:stretch/>
        </p:blipFill>
        <p:spPr>
          <a:xfrm>
            <a:off x="6837042" y="175487"/>
            <a:ext cx="2501051" cy="189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4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60000"/>
                <a:lumOff val="40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8357" y="480857"/>
            <a:ext cx="205740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b="1" dirty="0" smtClean="0">
                <a:ln w="11430"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ln w="11430">
                <a:solidFill>
                  <a:srgbClr val="C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57062" y="2245920"/>
            <a:ext cx="2024656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বাম পাশের শব্দগুলোর সাথে ডান পাশের শব্দগুলো</a:t>
            </a:r>
            <a:r>
              <a:rPr lang="bn-BD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 কর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746588"/>
              </p:ext>
            </p:extLst>
          </p:nvPr>
        </p:nvGraphicFramePr>
        <p:xfrm>
          <a:off x="2656571" y="1631945"/>
          <a:ext cx="5562600" cy="34747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3963">
                <a:tc>
                  <a:txBody>
                    <a:bodyPr/>
                    <a:lstStyle/>
                    <a:p>
                      <a:pPr algn="just"/>
                      <a:r>
                        <a:rPr lang="bn-IN" sz="2400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</a:t>
                      </a:r>
                      <a:endParaRPr lang="en-US" sz="2400" cap="none" spc="0" dirty="0" smtClean="0">
                        <a:ln w="1905"/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  <a:p>
                      <a:pPr algn="just"/>
                      <a:r>
                        <a:rPr lang="en-US" sz="2800" cap="none" spc="0" baseline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bn-IN" sz="2800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cap="none" spc="0" baseline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800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বাম পাশ</a:t>
                      </a:r>
                      <a:r>
                        <a:rPr lang="bn-IN" sz="2800" cap="none" spc="0" baseline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1" cap="none" spc="0" dirty="0">
                        <a:ln w="1905"/>
                        <a:solidFill>
                          <a:srgbClr val="92D05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2400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</a:t>
                      </a:r>
                      <a:endParaRPr lang="en-US" sz="2400" cap="none" spc="0" dirty="0" smtClean="0">
                        <a:ln w="1905"/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  <a:p>
                      <a:pPr algn="just"/>
                      <a:r>
                        <a:rPr lang="en-US" sz="2800" cap="none" spc="0" baseline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</a:t>
                      </a:r>
                      <a:r>
                        <a:rPr lang="bn-IN" sz="2800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</a:t>
                      </a:r>
                      <a:r>
                        <a:rPr lang="bn-IN" sz="2800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ডান পাশ </a:t>
                      </a:r>
                      <a:r>
                        <a:rPr lang="en-US" sz="2800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1" cap="none" spc="0" dirty="0">
                        <a:ln w="1905"/>
                        <a:solidFill>
                          <a:srgbClr val="92D05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3941">
                <a:tc>
                  <a:txBody>
                    <a:bodyPr/>
                    <a:lstStyle/>
                    <a:p>
                      <a:pPr algn="just"/>
                      <a:r>
                        <a:rPr lang="bn-IN" sz="2800" b="1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ক) উদ্ভিদ</a:t>
                      </a:r>
                    </a:p>
                    <a:p>
                      <a:pPr algn="just"/>
                      <a:r>
                        <a:rPr lang="bn-IN" sz="2800" b="1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খ)</a:t>
                      </a:r>
                      <a:r>
                        <a:rPr lang="bn-IN" sz="2800" b="1" cap="none" spc="0" baseline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জীব</a:t>
                      </a:r>
                    </a:p>
                    <a:p>
                      <a:pPr algn="just"/>
                      <a:r>
                        <a:rPr lang="bn-IN" sz="2800" b="1" cap="none" spc="0" baseline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গ) প্রাণীদের</a:t>
                      </a:r>
                      <a:endParaRPr lang="en-US" sz="2800" b="1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2800" b="1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চোখ,</a:t>
                      </a:r>
                      <a:r>
                        <a:rPr lang="bn-IN" sz="2800" b="1" cap="none" spc="0" baseline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কান, নাক, মুখ </a:t>
                      </a:r>
                      <a:r>
                        <a:rPr lang="bn-BD" sz="2800" b="1" cap="none" spc="0" baseline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IN" sz="2800" b="1" cap="none" spc="0" baseline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ইত্যাদি আছে</a:t>
                      </a:r>
                    </a:p>
                    <a:p>
                      <a:pPr algn="just"/>
                      <a:r>
                        <a:rPr lang="bn-IN" sz="2800" b="1" cap="none" spc="0" baseline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গাছ</a:t>
                      </a:r>
                    </a:p>
                    <a:p>
                      <a:pPr algn="just"/>
                      <a:r>
                        <a:rPr lang="bn-IN" sz="2800" b="1" cap="none" spc="0" baseline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 দুই ধরনের</a:t>
                      </a:r>
                    </a:p>
                    <a:p>
                      <a:pPr algn="just"/>
                      <a:r>
                        <a:rPr lang="bn-IN" sz="2800" b="1" cap="none" spc="0" baseline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</a:t>
                      </a:r>
                      <a:r>
                        <a:rPr lang="en-US" sz="2800" b="1" cap="none" spc="0" baseline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800" b="1" cap="none" spc="0" baseline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তিন ধরনের</a:t>
                      </a:r>
                    </a:p>
                    <a:p>
                      <a:pPr algn="just"/>
                      <a:endParaRPr lang="en-US" sz="2400" b="1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8898" y="55626"/>
            <a:ext cx="12199144" cy="6831417"/>
            <a:chOff x="8898" y="55626"/>
            <a:chExt cx="12199144" cy="68314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9" b="95111" l="35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85" y="123794"/>
              <a:ext cx="2143125" cy="21431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9" b="95111" l="35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989467" y="4714875"/>
              <a:ext cx="2143125" cy="21431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9" b="95111" l="35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898" y="4743918"/>
              <a:ext cx="2143125" cy="21431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9" b="95111" l="35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064917" y="55626"/>
              <a:ext cx="2143125" cy="2143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676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60000"/>
                <a:lumOff val="40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9730" y="599215"/>
            <a:ext cx="4257175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5400" b="1" cap="all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5400" b="1" cap="all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cap="all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0357" y="2865751"/>
            <a:ext cx="9168063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থেকে সবাই তোমাদের চার পাশে আছে এমন পাঁচটি উদ্ভিদ এবং পাঁচটি  প্রাণীর নামের একটি তালিকা তৈরি করে আনবে ।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1" y="384845"/>
            <a:ext cx="1884793" cy="1801743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960" b="62480" l="25900" r="7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2" t="20351" r="23976" b="44561"/>
          <a:stretch/>
        </p:blipFill>
        <p:spPr>
          <a:xfrm>
            <a:off x="-144378" y="-219728"/>
            <a:ext cx="2711115" cy="240631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6252" y="4622132"/>
            <a:ext cx="12047622" cy="2171700"/>
            <a:chOff x="96252" y="4622132"/>
            <a:chExt cx="12047622" cy="21717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4167" b="100000" l="0" r="9963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25" t="54762"/>
            <a:stretch/>
          </p:blipFill>
          <p:spPr>
            <a:xfrm>
              <a:off x="96252" y="4622132"/>
              <a:ext cx="6291011" cy="21717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4167" b="100000" l="0" r="9963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762"/>
            <a:stretch/>
          </p:blipFill>
          <p:spPr>
            <a:xfrm>
              <a:off x="4238124" y="4622132"/>
              <a:ext cx="7905750" cy="217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340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60000"/>
                <a:lumOff val="40000"/>
              </a:schemeClr>
            </a:gs>
            <a:gs pos="11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2392" y="374021"/>
            <a:ext cx="404746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57150" h="20320" prst="cross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IN" sz="4000" b="1" cap="all" dirty="0" smtClean="0">
                <a:ln>
                  <a:solidFill>
                    <a:srgbClr val="00206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cap="all" dirty="0" smtClean="0">
                <a:ln>
                  <a:solidFill>
                    <a:srgbClr val="00206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cap="all" dirty="0">
              <a:ln>
                <a:solidFill>
                  <a:srgbClr val="00206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30046" y="4716940"/>
            <a:ext cx="6130922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Lef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/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সুলতানা</a:t>
            </a:r>
            <a:r>
              <a:rPr lang="en-US" sz="2800" b="1" dirty="0" smtClean="0">
                <a:ln/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রাজিয়া</a:t>
            </a:r>
            <a:r>
              <a:rPr lang="en-US" sz="2800" b="1" dirty="0" smtClean="0">
                <a:ln/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800" b="1" dirty="0" smtClean="0">
              <a:ln/>
              <a:solidFill>
                <a:srgbClr val="00B05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ln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IN" sz="2800" b="1" dirty="0" smtClean="0">
                <a:ln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b="1" dirty="0">
              <a:ln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n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বীরগঞ্জ</a:t>
            </a:r>
            <a:r>
              <a:rPr lang="en-US" sz="2800" b="1" dirty="0" smtClean="0">
                <a:ln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2800" b="1" dirty="0" smtClean="0">
                <a:ln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b="1" dirty="0" smtClean="0">
                <a:ln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b="1" dirty="0" smtClean="0">
                <a:ln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dirty="0" smtClean="0">
                <a:ln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 smtClean="0">
              <a:ln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n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বীরগঞ্জ</a:t>
            </a:r>
            <a:r>
              <a:rPr lang="en-US" sz="2800" b="1" dirty="0" smtClean="0">
                <a:ln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b="1" dirty="0" err="1" smtClean="0">
                <a:ln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bn-IN" sz="2800" b="1" dirty="0" smtClean="0">
                <a:ln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 smtClean="0">
                <a:ln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7319" y="1332133"/>
            <a:ext cx="2438399" cy="3049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701979" y="4303455"/>
            <a:ext cx="6248400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3200" b="1" dirty="0" smtClean="0">
                <a:ln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endParaRPr lang="en-US" sz="3200" b="1" dirty="0" smtClean="0">
              <a:ln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ln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বিষয়ঃপ্রাথমিক </a:t>
            </a:r>
            <a:r>
              <a:rPr lang="bn-IN" sz="3200" b="1" dirty="0" smtClean="0">
                <a:ln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 </a:t>
            </a:r>
          </a:p>
          <a:p>
            <a:pPr algn="ctr"/>
            <a:r>
              <a:rPr lang="bn-IN" sz="3200" b="1" dirty="0" smtClean="0">
                <a:ln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3200" b="1" dirty="0" smtClean="0">
                <a:ln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৪৫ </a:t>
            </a:r>
            <a:r>
              <a:rPr lang="bn-IN" sz="3200" b="1" dirty="0" smtClean="0">
                <a:ln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ln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n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b="1" dirty="0" smtClean="0">
                <a:ln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১৪/১১/২০২২ </a:t>
            </a:r>
            <a:r>
              <a:rPr lang="en-US" sz="3200" b="1" dirty="0" err="1" smtClean="0">
                <a:ln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3200" b="1" dirty="0" smtClean="0">
                <a:ln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998" y="1332133"/>
            <a:ext cx="2389713" cy="2843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9" name="Group 8"/>
          <p:cNvGrpSpPr/>
          <p:nvPr/>
        </p:nvGrpSpPr>
        <p:grpSpPr>
          <a:xfrm>
            <a:off x="8898" y="55626"/>
            <a:ext cx="12199144" cy="6831417"/>
            <a:chOff x="8898" y="55626"/>
            <a:chExt cx="12199144" cy="683141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5111" l="35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85" y="123794"/>
              <a:ext cx="2143125" cy="214312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5111" l="35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989467" y="4714875"/>
              <a:ext cx="2143125" cy="21431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5111" l="35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898" y="4743918"/>
              <a:ext cx="2143125" cy="21431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5111" l="35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064917" y="55626"/>
              <a:ext cx="2143125" cy="2143125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46" b="93136" l="22222" r="7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88" r="21226" b="6901"/>
          <a:stretch/>
        </p:blipFill>
        <p:spPr>
          <a:xfrm flipH="1">
            <a:off x="4827182" y="1332133"/>
            <a:ext cx="2120860" cy="453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1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bg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6931" y="1923156"/>
            <a:ext cx="4249548" cy="11079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IN" sz="6600" b="1" cap="all" dirty="0" smtClean="0">
                <a:ln/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cap="all" dirty="0">
              <a:ln/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94232" y="3534012"/>
            <a:ext cx="2628900" cy="11079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convex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IN" sz="6600" b="1" cap="all" dirty="0" smtClean="0">
                <a:ln/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6600" b="1" cap="all" dirty="0">
              <a:ln/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204" y="1527477"/>
            <a:ext cx="4203032" cy="4203032"/>
          </a:xfrm>
          <a:prstGeom prst="ellipse">
            <a:avLst/>
          </a:prstGeom>
          <a:ln>
            <a:solidFill>
              <a:srgbClr val="FB8FF3"/>
            </a:solidFill>
          </a:ln>
          <a:effectLst>
            <a:softEdge rad="112500"/>
          </a:effectLst>
        </p:spPr>
      </p:pic>
      <p:grpSp>
        <p:nvGrpSpPr>
          <p:cNvPr id="5" name="Group 4"/>
          <p:cNvGrpSpPr/>
          <p:nvPr/>
        </p:nvGrpSpPr>
        <p:grpSpPr>
          <a:xfrm>
            <a:off x="8898" y="55626"/>
            <a:ext cx="12199144" cy="6831417"/>
            <a:chOff x="8898" y="55626"/>
            <a:chExt cx="12199144" cy="68314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9" b="95111" l="35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85" y="123794"/>
              <a:ext cx="2143125" cy="21431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9" b="95111" l="35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989467" y="4714875"/>
              <a:ext cx="2143125" cy="21431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9" b="95111" l="35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898" y="4743918"/>
              <a:ext cx="2143125" cy="21431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9" b="95111" l="35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064917" y="55626"/>
              <a:ext cx="2143125" cy="2143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6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1">
                <a:lumMod val="60000"/>
                <a:lumOff val="40000"/>
              </a:schemeClr>
            </a:gs>
            <a:gs pos="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67" y="3365584"/>
            <a:ext cx="5167634" cy="2779349"/>
          </a:xfrm>
          <a:prstGeom prst="round2DiagRect">
            <a:avLst>
              <a:gd name="adj1" fmla="val 11926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" name="Straight Connector 2"/>
          <p:cNvCxnSpPr/>
          <p:nvPr/>
        </p:nvCxnSpPr>
        <p:spPr>
          <a:xfrm>
            <a:off x="5823285" y="2901"/>
            <a:ext cx="48126" cy="6855099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453" y="670924"/>
            <a:ext cx="5257156" cy="2971436"/>
          </a:xfrm>
          <a:prstGeom prst="round2DiagRect">
            <a:avLst>
              <a:gd name="adj1" fmla="val 12708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439238"/>
              </p:ext>
            </p:extLst>
          </p:nvPr>
        </p:nvGraphicFramePr>
        <p:xfrm>
          <a:off x="2209800" y="1061529"/>
          <a:ext cx="1447800" cy="1221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4" name="Object 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09800" y="1061529"/>
                        <a:ext cx="1447800" cy="1221582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00B0F0">
                              <a:tint val="66000"/>
                              <a:satMod val="160000"/>
                            </a:srgbClr>
                          </a:gs>
                          <a:gs pos="50000">
                            <a:srgbClr val="00B0F0">
                              <a:tint val="44500"/>
                              <a:satMod val="160000"/>
                            </a:srgbClr>
                          </a:gs>
                          <a:gs pos="100000">
                            <a:srgbClr val="00B0F0">
                              <a:tint val="23500"/>
                              <a:satMod val="160000"/>
                            </a:srgbClr>
                          </a:gs>
                        </a:gsLst>
                        <a:lin ang="162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93280" y="4229508"/>
            <a:ext cx="342549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93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/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305" l="341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780" y="3802083"/>
            <a:ext cx="2724480" cy="2348611"/>
          </a:xfrm>
          <a:prstGeom prst="roundRect">
            <a:avLst>
              <a:gd name="adj" fmla="val 2264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2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547" y="823781"/>
            <a:ext cx="2491713" cy="2180353"/>
          </a:xfrm>
          <a:prstGeom prst="roundRect">
            <a:avLst>
              <a:gd name="adj" fmla="val 25011"/>
            </a:avLst>
          </a:prstGeom>
          <a:ln w="38100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ross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515" y="3886788"/>
            <a:ext cx="2789322" cy="21939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019" y="3820896"/>
            <a:ext cx="2650332" cy="2310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6530085" y="783524"/>
            <a:ext cx="2495275" cy="2324667"/>
            <a:chOff x="4984142" y="729115"/>
            <a:chExt cx="1736458" cy="1439023"/>
          </a:xfrm>
        </p:grpSpPr>
        <p:sp>
          <p:nvSpPr>
            <p:cNvPr id="7" name="Rounded Rectangle 6"/>
            <p:cNvSpPr/>
            <p:nvPr/>
          </p:nvSpPr>
          <p:spPr>
            <a:xfrm>
              <a:off x="4984142" y="753991"/>
              <a:ext cx="1708616" cy="133420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600" y="729115"/>
              <a:ext cx="1524000" cy="1439023"/>
            </a:xfrm>
            <a:prstGeom prst="rect">
              <a:avLst/>
            </a:prstGeom>
            <a:ln w="28575">
              <a:noFill/>
            </a:ln>
          </p:spPr>
        </p:pic>
      </p:grpSp>
      <p:sp>
        <p:nvSpPr>
          <p:cNvPr id="9" name="Rectangle 8"/>
          <p:cNvSpPr/>
          <p:nvPr/>
        </p:nvSpPr>
        <p:spPr>
          <a:xfrm>
            <a:off x="1566674" y="659662"/>
            <a:ext cx="2237071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8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 গুলো নিবিড় ভাবে পর্যবেক্ষণ করে </a:t>
            </a:r>
            <a:r>
              <a:rPr lang="bn-IN" sz="2800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বলো</a:t>
            </a:r>
            <a:endParaRPr lang="en-US" sz="2800" dirty="0">
              <a:ln w="0">
                <a:solidFill>
                  <a:srgbClr val="00206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98" y="3886788"/>
            <a:ext cx="3023087" cy="2264397"/>
          </a:xfrm>
          <a:prstGeom prst="roundRect">
            <a:avLst>
              <a:gd name="adj" fmla="val 2104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1" name="Group 10"/>
          <p:cNvGrpSpPr/>
          <p:nvPr/>
        </p:nvGrpSpPr>
        <p:grpSpPr>
          <a:xfrm>
            <a:off x="9193515" y="698532"/>
            <a:ext cx="2646629" cy="2280519"/>
            <a:chOff x="6974789" y="753991"/>
            <a:chExt cx="1833067" cy="1302941"/>
          </a:xfrm>
        </p:grpSpPr>
        <p:sp>
          <p:nvSpPr>
            <p:cNvPr id="12" name="Rounded Rectangle 11"/>
            <p:cNvSpPr/>
            <p:nvPr/>
          </p:nvSpPr>
          <p:spPr>
            <a:xfrm>
              <a:off x="6974789" y="753991"/>
              <a:ext cx="1833067" cy="130294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111024" y="795787"/>
              <a:ext cx="1525624" cy="1172475"/>
              <a:chOff x="2503173" y="622323"/>
              <a:chExt cx="5871666" cy="5527476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3173" y="1042257"/>
                <a:ext cx="5871666" cy="510754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0369" y="622323"/>
                <a:ext cx="2514600" cy="1819275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906297">
                <a:off x="2626070" y="3336758"/>
                <a:ext cx="2661371" cy="1279057"/>
              </a:xfrm>
              <a:prstGeom prst="rect">
                <a:avLst/>
              </a:prstGeom>
            </p:spPr>
          </p:pic>
        </p:grpSp>
      </p:grpSp>
      <p:sp>
        <p:nvSpPr>
          <p:cNvPr id="17" name="TextBox 16"/>
          <p:cNvSpPr txBox="1"/>
          <p:nvPr/>
        </p:nvSpPr>
        <p:spPr>
          <a:xfrm>
            <a:off x="1542788" y="593302"/>
            <a:ext cx="2169934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আজ আমরা কোন বিষয় নিয়ে আলোচনা  করবো।</a:t>
            </a:r>
            <a:endParaRPr lang="en-US" sz="28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41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bg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31" l="469" r="96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0" r="11310"/>
          <a:stretch/>
        </p:blipFill>
        <p:spPr>
          <a:xfrm>
            <a:off x="96252" y="99431"/>
            <a:ext cx="5141200" cy="67585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0800000" flipV="1">
            <a:off x="5272573" y="497078"/>
            <a:ext cx="401165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oftRound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11430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 আমরা</a:t>
            </a:r>
            <a:r>
              <a:rPr lang="bn-BD" sz="4000" b="1" dirty="0" smtClean="0">
                <a:ln w="11430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11430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পড়ব ।</a:t>
            </a:r>
            <a:endParaRPr lang="en-US" sz="4000" b="1" dirty="0">
              <a:ln w="1143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6801853" y="1300173"/>
            <a:ext cx="476550" cy="913637"/>
          </a:xfrm>
          <a:prstGeom prst="downArrow">
            <a:avLst/>
          </a:prstGeom>
          <a:solidFill>
            <a:srgbClr val="00B050"/>
          </a:solid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288757" y="3290997"/>
            <a:ext cx="12480757" cy="3485030"/>
            <a:chOff x="-187103" y="3396828"/>
            <a:chExt cx="11820822" cy="311734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7103" y="3542373"/>
              <a:ext cx="7167037" cy="29718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573" y="3396828"/>
              <a:ext cx="5578146" cy="311734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25" b="90000" l="46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35" r="1065" b="29603"/>
          <a:stretch/>
        </p:blipFill>
        <p:spPr>
          <a:xfrm>
            <a:off x="4428349" y="1959502"/>
            <a:ext cx="5103209" cy="26629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57468" y="2662962"/>
            <a:ext cx="3581400" cy="923330"/>
          </a:xfrm>
          <a:prstGeom prst="rect">
            <a:avLst/>
          </a:prstGeom>
        </p:spPr>
        <p:txBody>
          <a:bodyPr wrap="square">
            <a:prstTxWarp prst="textTriangl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bn-IN" sz="5400" b="1" dirty="0">
                <a:ln w="12700"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উদ্ভিদ ও প্রাণী </a:t>
            </a:r>
            <a:endParaRPr lang="en-US" sz="5400" dirty="0">
              <a:ln w="12700">
                <a:solidFill>
                  <a:srgbClr val="00206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942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65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40000"/>
                <a:lumOff val="60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5854" y="688636"/>
            <a:ext cx="339748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পাঠের শিখনফল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64384" y="2314180"/>
            <a:ext cx="6246224" cy="649781"/>
            <a:chOff x="2288543" y="1183295"/>
            <a:chExt cx="6109738" cy="649781"/>
          </a:xfrm>
        </p:grpSpPr>
        <p:grpSp>
          <p:nvGrpSpPr>
            <p:cNvPr id="4" name="Group 3"/>
            <p:cNvGrpSpPr/>
            <p:nvPr/>
          </p:nvGrpSpPr>
          <p:grpSpPr>
            <a:xfrm>
              <a:off x="2288543" y="1183295"/>
              <a:ext cx="5991056" cy="618347"/>
              <a:chOff x="2887359" y="2063444"/>
              <a:chExt cx="8369130" cy="980092"/>
            </a:xfr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p:grpSpPr>
          <p:sp>
            <p:nvSpPr>
              <p:cNvPr id="6" name="Flowchart: Alternate Process 5"/>
              <p:cNvSpPr/>
              <p:nvPr/>
            </p:nvSpPr>
            <p:spPr>
              <a:xfrm>
                <a:off x="2887359" y="2063444"/>
                <a:ext cx="8369130" cy="980092"/>
              </a:xfrm>
              <a:prstGeom prst="flowChartAlternateProcess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Stored Data 6"/>
              <p:cNvSpPr/>
              <p:nvPr/>
            </p:nvSpPr>
            <p:spPr>
              <a:xfrm rot="10800000">
                <a:off x="3981395" y="2160405"/>
                <a:ext cx="6589504" cy="816363"/>
              </a:xfrm>
              <a:prstGeom prst="flowChartOnlineStorag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DC40BB7-6382-421B-9EB2-B63B2345DFBA}"/>
                </a:ext>
              </a:extLst>
            </p:cNvPr>
            <p:cNvSpPr/>
            <p:nvPr/>
          </p:nvSpPr>
          <p:spPr>
            <a:xfrm>
              <a:off x="2429980" y="1248301"/>
              <a:ext cx="596830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b="1" dirty="0" smtClean="0">
                  <a:ln w="11430">
                    <a:solidFill>
                      <a:schemeClr val="tx1"/>
                    </a:solidFill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b="1" dirty="0" smtClean="0">
                  <a:ln w="11430">
                    <a:solidFill>
                      <a:schemeClr val="tx1"/>
                    </a:solidFill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এই </a:t>
              </a:r>
              <a:r>
                <a:rPr lang="bn-IN" sz="3200" b="1" dirty="0">
                  <a:ln w="11430">
                    <a:solidFill>
                      <a:schemeClr val="tx1"/>
                    </a:solidFill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 </a:t>
              </a:r>
              <a:r>
                <a:rPr lang="en-US" sz="3200" b="1" dirty="0" smtClean="0">
                  <a:ln w="11430">
                    <a:solidFill>
                      <a:schemeClr val="tx1"/>
                    </a:solidFill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bn-IN" sz="3200" b="1" dirty="0" smtClean="0">
                  <a:ln w="11430">
                    <a:solidFill>
                      <a:schemeClr val="tx1"/>
                    </a:solidFill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শিক্ষার্থীরা</a:t>
              </a:r>
              <a:r>
                <a:rPr lang="en-US" sz="3200" b="1" dirty="0" smtClean="0">
                  <a:ln w="11430">
                    <a:solidFill>
                      <a:schemeClr val="tx1"/>
                    </a:solidFill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যা শিখতে পারবে---</a:t>
              </a:r>
              <a:endParaRPr lang="bn-IN" sz="3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98727" y="3630593"/>
            <a:ext cx="6766220" cy="653803"/>
            <a:chOff x="2410326" y="2090748"/>
            <a:chExt cx="6608208" cy="597017"/>
          </a:xfrm>
        </p:grpSpPr>
        <p:grpSp>
          <p:nvGrpSpPr>
            <p:cNvPr id="9" name="Group 8"/>
            <p:cNvGrpSpPr/>
            <p:nvPr/>
          </p:nvGrpSpPr>
          <p:grpSpPr>
            <a:xfrm>
              <a:off x="2410326" y="2090748"/>
              <a:ext cx="6089977" cy="597017"/>
              <a:chOff x="2887359" y="2063444"/>
              <a:chExt cx="8369130" cy="980092"/>
            </a:xfr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grpSpPr>
          <p:sp>
            <p:nvSpPr>
              <p:cNvPr id="11" name="Flowchart: Alternate Process 10"/>
              <p:cNvSpPr/>
              <p:nvPr/>
            </p:nvSpPr>
            <p:spPr>
              <a:xfrm>
                <a:off x="2887359" y="2063444"/>
                <a:ext cx="8369130" cy="980092"/>
              </a:xfrm>
              <a:prstGeom prst="flowChartAlternateProcess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Stored Data 11"/>
              <p:cNvSpPr/>
              <p:nvPr/>
            </p:nvSpPr>
            <p:spPr>
              <a:xfrm rot="10800000">
                <a:off x="3981395" y="2160405"/>
                <a:ext cx="6589504" cy="816363"/>
              </a:xfrm>
              <a:prstGeom prst="flowChartOnlineStorag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864975" y="2100012"/>
              <a:ext cx="6153559" cy="547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bn-IN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উদ্ভিদ ও প্রাণীর </a:t>
              </a:r>
              <a:r>
                <a:rPr lang="bn-IN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বৈশিষ্ট্য</a:t>
              </a:r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b="1" dirty="0">
                  <a:ln w="11430">
                    <a:solidFill>
                      <a:schemeClr val="tx1"/>
                    </a:solidFill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উল্লেখ করতে </a:t>
              </a:r>
              <a:r>
                <a:rPr lang="bn-IN" sz="3200" b="1" dirty="0" smtClean="0">
                  <a:ln w="11430">
                    <a:solidFill>
                      <a:schemeClr val="tx1"/>
                    </a:solidFill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bn-IN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Arc 17">
            <a:extLst>
              <a:ext uri="{FF2B5EF4-FFF2-40B4-BE49-F238E27FC236}">
                <a16:creationId xmlns:a16="http://schemas.microsoft.com/office/drawing/2014/main" id="{A3AB87E9-E9FF-4662-869D-057B8BE28294}"/>
              </a:ext>
            </a:extLst>
          </p:cNvPr>
          <p:cNvSpPr/>
          <p:nvPr/>
        </p:nvSpPr>
        <p:spPr>
          <a:xfrm>
            <a:off x="-1394174" y="1396522"/>
            <a:ext cx="4014189" cy="4267201"/>
          </a:xfrm>
          <a:prstGeom prst="arc">
            <a:avLst>
              <a:gd name="adj1" fmla="val 16071945"/>
              <a:gd name="adj2" fmla="val 5521995"/>
            </a:avLst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F0093C7-1275-4E6D-9F6D-526296C0C349}"/>
              </a:ext>
            </a:extLst>
          </p:cNvPr>
          <p:cNvGrpSpPr/>
          <p:nvPr/>
        </p:nvGrpSpPr>
        <p:grpSpPr>
          <a:xfrm rot="3000000">
            <a:off x="142873" y="2044337"/>
            <a:ext cx="984190" cy="4008159"/>
            <a:chOff x="-158734" y="-338293"/>
            <a:chExt cx="437029" cy="6086423"/>
          </a:xfrm>
        </p:grpSpPr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69EE11B-37FA-47EB-90EE-E073CDF2C1CA}"/>
                </a:ext>
              </a:extLst>
            </p:cNvPr>
            <p:cNvSpPr/>
            <p:nvPr/>
          </p:nvSpPr>
          <p:spPr>
            <a:xfrm>
              <a:off x="-158734" y="-338293"/>
              <a:ext cx="235017" cy="286362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DC33AA7D-B96E-438C-8070-0526A667BD6B}"/>
                </a:ext>
              </a:extLst>
            </p:cNvPr>
            <p:cNvSpPr/>
            <p:nvPr/>
          </p:nvSpPr>
          <p:spPr>
            <a:xfrm rot="10800000">
              <a:off x="-92766" y="3429000"/>
              <a:ext cx="371061" cy="231913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DAC37CF4-81F8-41D2-9D96-A6FC812C2A90}"/>
              </a:ext>
            </a:extLst>
          </p:cNvPr>
          <p:cNvSpPr/>
          <p:nvPr/>
        </p:nvSpPr>
        <p:spPr>
          <a:xfrm rot="5889963">
            <a:off x="292215" y="3251170"/>
            <a:ext cx="809290" cy="758846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21186804">
            <a:off x="1903659" y="2257354"/>
            <a:ext cx="702155" cy="73152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bn-BD" sz="2800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১</a:t>
            </a:r>
            <a:endParaRPr lang="en-US" sz="280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Oval 24"/>
          <p:cNvSpPr/>
          <p:nvPr/>
        </p:nvSpPr>
        <p:spPr>
          <a:xfrm>
            <a:off x="1714072" y="3383395"/>
            <a:ext cx="1227562" cy="1015028"/>
          </a:xfrm>
          <a:prstGeom prst="ellipse">
            <a:avLst/>
          </a:prstGeom>
          <a:gradFill flip="none" rotWithShape="1">
            <a:gsLst>
              <a:gs pos="0">
                <a:srgbClr val="E32DE3">
                  <a:shade val="30000"/>
                  <a:satMod val="115000"/>
                </a:srgbClr>
              </a:gs>
              <a:gs pos="50000">
                <a:srgbClr val="E32DE3">
                  <a:shade val="67500"/>
                  <a:satMod val="115000"/>
                </a:srgbClr>
              </a:gs>
              <a:gs pos="100000">
                <a:srgbClr val="E32DE3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bn-BD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২</a:t>
            </a:r>
            <a:r>
              <a:rPr lang="en-US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.২.৩</a:t>
            </a:r>
            <a:endParaRPr lang="en-US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8898" y="55626"/>
            <a:ext cx="12199144" cy="6831417"/>
            <a:chOff x="8898" y="55626"/>
            <a:chExt cx="12199144" cy="6831417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9" b="95111" l="35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85" y="123794"/>
              <a:ext cx="2143125" cy="214312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9" b="95111" l="35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989467" y="4714875"/>
              <a:ext cx="2143125" cy="214312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9" b="95111" l="35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898" y="4743918"/>
              <a:ext cx="2143125" cy="214312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9" b="95111" l="35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064917" y="55626"/>
              <a:ext cx="2143125" cy="2143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307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chemeClr val="accent1">
                <a:lumMod val="40000"/>
                <a:lumOff val="60000"/>
              </a:schemeClr>
            </a:gs>
            <a:gs pos="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0295" y="5839866"/>
            <a:ext cx="39507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oftRound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এরা হলো উদ্ভিদ এবং প্রাণী</a:t>
            </a:r>
            <a:endParaRPr lang="en-US" sz="3200" b="1" dirty="0">
              <a:ln w="1143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5005" y="653001"/>
            <a:ext cx="1160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40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02289" y="599240"/>
            <a:ext cx="1295400" cy="70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40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6" y="1911881"/>
            <a:ext cx="4253132" cy="29491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288" y="1894987"/>
            <a:ext cx="3694364" cy="28503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7" name="Straight Connector 6"/>
          <p:cNvCxnSpPr/>
          <p:nvPr/>
        </p:nvCxnSpPr>
        <p:spPr>
          <a:xfrm flipV="1">
            <a:off x="1495005" y="5350882"/>
            <a:ext cx="9144000" cy="7620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121998" y="1830528"/>
            <a:ext cx="2451212" cy="2681612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99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2410" y="3032718"/>
            <a:ext cx="2590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800" b="1" dirty="0" smtClean="0">
                <a:ln w="11430"/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হ্যাঁ ,দুই রকমের ।</a:t>
            </a:r>
            <a:endParaRPr lang="en-US" sz="2800" b="1" dirty="0">
              <a:ln w="11430"/>
              <a:solidFill>
                <a:srgbClr val="00206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73214" y="2196798"/>
            <a:ext cx="204901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বলতে পারবে কি ? এই পৃথিবীতে কত রকমের জীব আছে ।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945796" y="1304030"/>
            <a:ext cx="355280" cy="52649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9405190" y="1224400"/>
            <a:ext cx="355280" cy="52649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6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8" grpId="0" animBg="1"/>
      <p:bldP spid="9" grpId="0"/>
      <p:bldP spid="10" grpId="0"/>
      <p:bldP spid="10" grpId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bg1">
                <a:lumMod val="7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946" y="438150"/>
            <a:ext cx="15015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3600" b="1" cap="all" dirty="0" smtClean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600" b="1" cap="all" dirty="0" smtClean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600" b="1" cap="all" dirty="0">
              <a:ln>
                <a:solidFill>
                  <a:schemeClr val="tx1"/>
                </a:solidFill>
              </a:ln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4612" y="4948112"/>
            <a:ext cx="3297548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oftRound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বিভিন্ন অংশ </a:t>
            </a:r>
            <a:endParaRPr lang="en-US" sz="2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0732" y="2100883"/>
            <a:ext cx="143509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oftRound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800" b="1" dirty="0" smtClean="0">
                <a:ln w="11430">
                  <a:solidFill>
                    <a:srgbClr val="00206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কান্ড</a:t>
            </a:r>
            <a:endParaRPr lang="en-US" sz="2800" b="1" dirty="0">
              <a:ln w="11430">
                <a:solidFill>
                  <a:srgbClr val="00206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00370" y="4184355"/>
            <a:ext cx="132721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oftRound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800" b="1" dirty="0" smtClean="0">
                <a:ln w="11430">
                  <a:solidFill>
                    <a:srgbClr val="00206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শাখা</a:t>
            </a:r>
            <a:endParaRPr lang="en-US" sz="2800" b="1" dirty="0">
              <a:ln w="11430">
                <a:solidFill>
                  <a:srgbClr val="00206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5663" y="2239185"/>
            <a:ext cx="130845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800" b="1" dirty="0" smtClean="0">
                <a:ln w="11430">
                  <a:solidFill>
                    <a:srgbClr val="00206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পাতা</a:t>
            </a:r>
            <a:endParaRPr lang="en-US" sz="2800" b="1" dirty="0">
              <a:ln w="11430">
                <a:solidFill>
                  <a:srgbClr val="00206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1564" y="536006"/>
            <a:ext cx="112053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oftRound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800" b="1" dirty="0" smtClean="0">
                <a:ln w="11430">
                  <a:solidFill>
                    <a:srgbClr val="00206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endParaRPr lang="en-US" sz="2800" b="1" dirty="0">
              <a:ln w="11430">
                <a:solidFill>
                  <a:srgbClr val="00206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Tree Roots Vector Icon Illustration Design Stock Vector - Illustration of  underground, leaves: 17087006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806" y="4055785"/>
            <a:ext cx="2301135" cy="118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133884" y="2669503"/>
            <a:ext cx="1710953" cy="1507371"/>
            <a:chOff x="1117993" y="2684106"/>
            <a:chExt cx="985061" cy="881174"/>
          </a:xfrm>
        </p:grpSpPr>
        <p:sp>
          <p:nvSpPr>
            <p:cNvPr id="10" name="Oval 9"/>
            <p:cNvSpPr/>
            <p:nvPr/>
          </p:nvSpPr>
          <p:spPr>
            <a:xfrm>
              <a:off x="1117993" y="2684106"/>
              <a:ext cx="985061" cy="88117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 descr="Tree Roots Vector Icon Illustration Design Stock Vector - Illustration of  underground, leaves: 17087006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9777" y="2684106"/>
              <a:ext cx="961491" cy="866794"/>
            </a:xfrm>
            <a:prstGeom prst="ellipse">
              <a:avLst/>
            </a:prstGeom>
            <a:ln w="952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5163100" y="224058"/>
            <a:ext cx="1235161" cy="1167960"/>
            <a:chOff x="4150524" y="293808"/>
            <a:chExt cx="971705" cy="990601"/>
          </a:xfrm>
        </p:grpSpPr>
        <p:sp>
          <p:nvSpPr>
            <p:cNvPr id="13" name="Oval 12"/>
            <p:cNvSpPr/>
            <p:nvPr/>
          </p:nvSpPr>
          <p:spPr>
            <a:xfrm>
              <a:off x="4150524" y="293809"/>
              <a:ext cx="971705" cy="9906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93" t="11810" r="13526" b="55281"/>
            <a:stretch/>
          </p:blipFill>
          <p:spPr>
            <a:xfrm>
              <a:off x="4150524" y="293808"/>
              <a:ext cx="971705" cy="990601"/>
            </a:xfrm>
            <a:prstGeom prst="ellipse">
              <a:avLst/>
            </a:prstGeom>
            <a:ln w="635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5" name="Group 14"/>
          <p:cNvGrpSpPr/>
          <p:nvPr/>
        </p:nvGrpSpPr>
        <p:grpSpPr>
          <a:xfrm>
            <a:off x="7608781" y="736102"/>
            <a:ext cx="1689502" cy="1520491"/>
            <a:chOff x="2231421" y="2726670"/>
            <a:chExt cx="1024893" cy="1003676"/>
          </a:xfrm>
        </p:grpSpPr>
        <p:sp>
          <p:nvSpPr>
            <p:cNvPr id="16" name="Oval 15"/>
            <p:cNvSpPr/>
            <p:nvPr/>
          </p:nvSpPr>
          <p:spPr>
            <a:xfrm>
              <a:off x="2231421" y="2726670"/>
              <a:ext cx="1024893" cy="100367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73" t="39445" r="28927" b="36555"/>
            <a:stretch/>
          </p:blipFill>
          <p:spPr>
            <a:xfrm>
              <a:off x="2231421" y="2726670"/>
              <a:ext cx="1024893" cy="1003676"/>
            </a:xfrm>
            <a:prstGeom prst="ellipse">
              <a:avLst/>
            </a:prstGeom>
            <a:ln w="952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8" name="Group 17"/>
          <p:cNvGrpSpPr/>
          <p:nvPr/>
        </p:nvGrpSpPr>
        <p:grpSpPr>
          <a:xfrm>
            <a:off x="2581538" y="758649"/>
            <a:ext cx="1637529" cy="1373818"/>
            <a:chOff x="2064832" y="545717"/>
            <a:chExt cx="1071130" cy="861938"/>
          </a:xfrm>
        </p:grpSpPr>
        <p:sp>
          <p:nvSpPr>
            <p:cNvPr id="19" name="Oval 18"/>
            <p:cNvSpPr/>
            <p:nvPr/>
          </p:nvSpPr>
          <p:spPr>
            <a:xfrm flipH="1" flipV="1">
              <a:off x="2064832" y="545717"/>
              <a:ext cx="1058003" cy="861938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832" y="545717"/>
              <a:ext cx="1071130" cy="861937"/>
            </a:xfrm>
            <a:prstGeom prst="ellipse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8135520" y="3143069"/>
            <a:ext cx="1274034" cy="1202333"/>
            <a:chOff x="6869968" y="2589927"/>
            <a:chExt cx="989161" cy="845874"/>
          </a:xfrm>
        </p:grpSpPr>
        <p:sp>
          <p:nvSpPr>
            <p:cNvPr id="22" name="Oval 21"/>
            <p:cNvSpPr/>
            <p:nvPr/>
          </p:nvSpPr>
          <p:spPr>
            <a:xfrm>
              <a:off x="6869968" y="2589927"/>
              <a:ext cx="989161" cy="84587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89474" l="0" r="8860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9968" y="2589927"/>
              <a:ext cx="989161" cy="833415"/>
            </a:xfrm>
            <a:prstGeom prst="ellipse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24" name="Down Arrow 23"/>
          <p:cNvSpPr/>
          <p:nvPr/>
        </p:nvSpPr>
        <p:spPr>
          <a:xfrm rot="4806117">
            <a:off x="7523420" y="3834166"/>
            <a:ext cx="396194" cy="579498"/>
          </a:xfrm>
          <a:prstGeom prst="down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 rot="4030285">
            <a:off x="7115073" y="2005055"/>
            <a:ext cx="418465" cy="615173"/>
          </a:xfrm>
          <a:prstGeom prst="down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rot="17305513">
            <a:off x="3812874" y="3684177"/>
            <a:ext cx="398383" cy="500673"/>
          </a:xfrm>
          <a:prstGeom prst="down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241293" y="3974660"/>
            <a:ext cx="119550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800" b="1" dirty="0" smtClean="0">
                <a:ln w="11430">
                  <a:solidFill>
                    <a:srgbClr val="00206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endParaRPr lang="en-US" sz="2800" b="1" dirty="0">
              <a:ln w="11430">
                <a:solidFill>
                  <a:srgbClr val="002060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44278" y="3879375"/>
            <a:ext cx="93471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oftRound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800" b="1" dirty="0" smtClean="0">
                <a:ln w="11430">
                  <a:solidFill>
                    <a:srgbClr val="00206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কান্ড</a:t>
            </a:r>
            <a:endParaRPr lang="en-US" sz="2800" b="1" dirty="0">
              <a:ln w="11430">
                <a:solidFill>
                  <a:srgbClr val="00206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69506" y="2178260"/>
            <a:ext cx="112465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800" b="1" dirty="0" smtClean="0">
                <a:ln w="11430">
                  <a:solidFill>
                    <a:srgbClr val="00206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পাতা</a:t>
            </a:r>
            <a:endParaRPr lang="en-US" sz="2800" b="1" dirty="0">
              <a:ln w="11430">
                <a:solidFill>
                  <a:srgbClr val="00206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36" r="18964" b="25748"/>
          <a:stretch/>
        </p:blipFill>
        <p:spPr>
          <a:xfrm>
            <a:off x="4237020" y="1080935"/>
            <a:ext cx="2690928" cy="319315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450307" y="1593410"/>
            <a:ext cx="112053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oftRound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800" b="1" dirty="0" smtClean="0">
                <a:ln w="11430">
                  <a:solidFill>
                    <a:srgbClr val="00206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endParaRPr lang="en-US" sz="2800" b="1" dirty="0">
              <a:ln w="11430">
                <a:solidFill>
                  <a:srgbClr val="00206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23258" y="3607522"/>
            <a:ext cx="130845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800" b="1" dirty="0" smtClean="0">
                <a:ln w="11430">
                  <a:solidFill>
                    <a:srgbClr val="00206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পাতা</a:t>
            </a:r>
            <a:endParaRPr lang="en-US" sz="2800" b="1" dirty="0">
              <a:ln w="11430">
                <a:solidFill>
                  <a:srgbClr val="00206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61175" y="3166206"/>
            <a:ext cx="132721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oftRound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800" b="1" dirty="0" smtClean="0">
                <a:ln w="11430">
                  <a:solidFill>
                    <a:srgbClr val="00206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শাখা</a:t>
            </a:r>
            <a:endParaRPr lang="en-US" sz="2800" b="1" dirty="0">
              <a:ln w="11430">
                <a:solidFill>
                  <a:srgbClr val="00206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Down Arrow 33"/>
          <p:cNvSpPr/>
          <p:nvPr/>
        </p:nvSpPr>
        <p:spPr>
          <a:xfrm rot="19673658">
            <a:off x="3677749" y="2074498"/>
            <a:ext cx="389911" cy="476289"/>
          </a:xfrm>
          <a:prstGeom prst="down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481696" y="5088239"/>
            <a:ext cx="81309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23541" y="5580974"/>
            <a:ext cx="551121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বিভিন্ন অংশ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4730684" y="5569522"/>
            <a:ext cx="3809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Tree Roots Vector Icon Illustration Design Stock Vector - Illustration of  underground, leaves: 17087006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655" y="4032789"/>
            <a:ext cx="2713100" cy="139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4692042" y="4276457"/>
            <a:ext cx="119550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800" b="1" dirty="0" smtClean="0">
                <a:ln w="11430">
                  <a:solidFill>
                    <a:srgbClr val="00206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endParaRPr lang="en-US" sz="2800" b="1" dirty="0">
              <a:ln w="11430">
                <a:solidFill>
                  <a:srgbClr val="002060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980" y="3453438"/>
            <a:ext cx="466503" cy="52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1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785" y="2774017"/>
            <a:ext cx="548225" cy="72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474" l="0" r="88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980" y="3867995"/>
            <a:ext cx="486372" cy="44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556" y="4059413"/>
            <a:ext cx="554160" cy="27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31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25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250"/>
                            </p:stCondLst>
                            <p:childTnLst>
                              <p:par>
                                <p:cTn id="9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5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750"/>
                            </p:stCondLst>
                            <p:childTnLst>
                              <p:par>
                                <p:cTn id="10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750"/>
                            </p:stCondLst>
                            <p:childTnLst>
                              <p:par>
                                <p:cTn id="1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250"/>
                            </p:stCondLst>
                            <p:childTnLst>
                              <p:par>
                                <p:cTn id="1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750"/>
                            </p:stCondLst>
                            <p:childTnLst>
                              <p:par>
                                <p:cTn id="1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24" grpId="0" animBg="1"/>
      <p:bldP spid="25" grpId="0" animBg="1"/>
      <p:bldP spid="26" grpId="0" animBg="1"/>
      <p:bldP spid="27" grpId="0"/>
      <p:bldP spid="28" grpId="0"/>
      <p:bldP spid="28" grpId="1"/>
      <p:bldP spid="29" grpId="0"/>
      <p:bldP spid="29" grpId="1"/>
      <p:bldP spid="31" grpId="0"/>
      <p:bldP spid="31" grpId="1"/>
      <p:bldP spid="32" grpId="0"/>
      <p:bldP spid="32" grpId="1"/>
      <p:bldP spid="33" grpId="0"/>
      <p:bldP spid="33" grpId="1"/>
      <p:bldP spid="34" grpId="0" animBg="1"/>
      <p:bldP spid="39" grpId="0"/>
      <p:bldP spid="3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1109" y="378767"/>
            <a:ext cx="115083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76" y="2035814"/>
            <a:ext cx="3365235" cy="3136632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Down Arrow 3"/>
          <p:cNvSpPr/>
          <p:nvPr/>
        </p:nvSpPr>
        <p:spPr>
          <a:xfrm>
            <a:off x="2657085" y="1025098"/>
            <a:ext cx="625015" cy="101071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25994" y="2728175"/>
            <a:ext cx="305059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softRound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 মূলের সাহায্যে মাটিতে আটকে থাকে ।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65170" y="2476796"/>
            <a:ext cx="3572241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oftRound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 এক জায়গা থেকে অন্য জায়গায় চলাচল করতে পারেনা । 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19650" y="2184408"/>
            <a:ext cx="336639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oftRound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 দেখতে পায় না,শুনতে পায় না এবং ঘ্রাণ নিতে পারে না ।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6137" y="3671511"/>
            <a:ext cx="449489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oftRound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প্রাণীর মতো উদ্ভিদ খাবার খায় না ।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79289" y="2394238"/>
            <a:ext cx="319949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 নিজের খাদ্য নিজেই তৈরি করতে পারে ।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5785865" y="378767"/>
            <a:ext cx="87986" cy="5813486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17474" y="2035814"/>
            <a:ext cx="3000834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মূল,কান্ড,শাখা-প্রশাখা,পাতা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8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440</Words>
  <Application>Microsoft Office PowerPoint</Application>
  <PresentationFormat>Widescreen</PresentationFormat>
  <Paragraphs>101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Gigi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35</cp:revision>
  <dcterms:created xsi:type="dcterms:W3CDTF">2022-11-13T05:31:21Z</dcterms:created>
  <dcterms:modified xsi:type="dcterms:W3CDTF">2022-11-13T18:28:16Z</dcterms:modified>
</cp:coreProperties>
</file>