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6.jpg" ContentType="image/jpeg"/>
  <Override PartName="/ppt/notesSlides/notesSlide1.xml" ContentType="application/vnd.openxmlformats-officedocument.presentationml.notesSlide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2" r:id="rId3"/>
    <p:sldId id="284" r:id="rId4"/>
    <p:sldId id="274" r:id="rId5"/>
    <p:sldId id="275" r:id="rId6"/>
    <p:sldId id="276" r:id="rId7"/>
    <p:sldId id="267" r:id="rId8"/>
    <p:sldId id="268" r:id="rId9"/>
    <p:sldId id="257" r:id="rId10"/>
    <p:sldId id="285" r:id="rId11"/>
    <p:sldId id="287" r:id="rId12"/>
    <p:sldId id="269" r:id="rId13"/>
    <p:sldId id="286" r:id="rId14"/>
    <p:sldId id="282" r:id="rId15"/>
    <p:sldId id="270" r:id="rId16"/>
    <p:sldId id="259" r:id="rId17"/>
    <p:sldId id="265" r:id="rId18"/>
    <p:sldId id="264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1788" autoAdjust="0"/>
  </p:normalViewPr>
  <p:slideViewPr>
    <p:cSldViewPr snapToGrid="0">
      <p:cViewPr varScale="1">
        <p:scale>
          <a:sx n="67" d="100"/>
          <a:sy n="67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37428-16D8-471F-9887-4E6EEADC50D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82436-580D-42E5-AF13-005A92D2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608D-4F5D-4E76-9A70-8AD79EAF45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C34-0945-4D1F-BFF8-39074B9F52D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D9E6-CD22-4237-9075-CD194902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6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C34-0945-4D1F-BFF8-39074B9F52D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D9E6-CD22-4237-9075-CD194902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4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C34-0945-4D1F-BFF8-39074B9F52D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D9E6-CD22-4237-9075-CD194902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9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C34-0945-4D1F-BFF8-39074B9F52D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D9E6-CD22-4237-9075-CD194902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3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C34-0945-4D1F-BFF8-39074B9F52D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D9E6-CD22-4237-9075-CD194902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0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C34-0945-4D1F-BFF8-39074B9F52D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D9E6-CD22-4237-9075-CD194902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0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C34-0945-4D1F-BFF8-39074B9F52D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D9E6-CD22-4237-9075-CD194902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C34-0945-4D1F-BFF8-39074B9F52D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D9E6-CD22-4237-9075-CD194902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C34-0945-4D1F-BFF8-39074B9F52D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D9E6-CD22-4237-9075-CD194902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C34-0945-4D1F-BFF8-39074B9F52D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D9E6-CD22-4237-9075-CD194902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C34-0945-4D1F-BFF8-39074B9F52D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D9E6-CD22-4237-9075-CD194902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5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0C34-0945-4D1F-BFF8-39074B9F52D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D9E6-CD22-4237-9075-CD194902F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982" y="33895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94" y="796702"/>
            <a:ext cx="9160393" cy="52645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23327" y="1620902"/>
            <a:ext cx="1105739" cy="8035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62290" y="1620900"/>
            <a:ext cx="1131850" cy="8035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8038" y="1620901"/>
            <a:ext cx="1054920" cy="8035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3976" y="1620900"/>
            <a:ext cx="1133230" cy="8035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4140" y="2415097"/>
            <a:ext cx="1133230" cy="803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6714" y="2416768"/>
            <a:ext cx="1133347" cy="803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ঠে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75641" y="3982993"/>
            <a:ext cx="1133348" cy="8035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</a:t>
            </a:r>
            <a:endParaRPr lang="en-US" sz="54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42195" y="3982993"/>
            <a:ext cx="1115429" cy="8035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endParaRPr lang="en-US" sz="54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38983" y="4012293"/>
            <a:ext cx="1103165" cy="7406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endParaRPr lang="en-US" sz="54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2233" y="3218660"/>
            <a:ext cx="1133348" cy="803563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endParaRPr lang="en-US" sz="5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43791" y="3218660"/>
            <a:ext cx="1115429" cy="803563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</a:t>
            </a:r>
            <a:endParaRPr lang="en-US" sz="5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27206" y="3242362"/>
            <a:ext cx="1103165" cy="7406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</a:t>
            </a:r>
            <a:endParaRPr lang="en-US" sz="5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30371" y="3220600"/>
            <a:ext cx="1103165" cy="7406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endParaRPr lang="en-US" sz="5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52956" y="4333527"/>
            <a:ext cx="107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৩৫৭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71948" y="146310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8389" y="1994655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০০ ×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৫৭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6977" y="856413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০০ ×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৫৭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Circular Arrow 40"/>
          <p:cNvSpPr/>
          <p:nvPr/>
        </p:nvSpPr>
        <p:spPr>
          <a:xfrm>
            <a:off x="3081673" y="2648507"/>
            <a:ext cx="2464039" cy="1200425"/>
          </a:xfrm>
          <a:prstGeom prst="circularArrow">
            <a:avLst>
              <a:gd name="adj1" fmla="val 3010"/>
              <a:gd name="adj2" fmla="val 1079660"/>
              <a:gd name="adj3" fmla="val 20247442"/>
              <a:gd name="adj4" fmla="val 10931573"/>
              <a:gd name="adj5" fmla="val 4701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2" name="Circular Arrow 41"/>
          <p:cNvSpPr/>
          <p:nvPr/>
        </p:nvSpPr>
        <p:spPr>
          <a:xfrm flipV="1">
            <a:off x="4099664" y="3095928"/>
            <a:ext cx="1515081" cy="802884"/>
          </a:xfrm>
          <a:prstGeom prst="circularArrow">
            <a:avLst>
              <a:gd name="adj1" fmla="val 3010"/>
              <a:gd name="adj2" fmla="val 562267"/>
              <a:gd name="adj3" fmla="val 20247442"/>
              <a:gd name="adj4" fmla="val 11832733"/>
              <a:gd name="adj5" fmla="val 1231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92036" y="3099569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49236" y="3127824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82248" y="3126052"/>
            <a:ext cx="73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১০০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04299" y="2970442"/>
            <a:ext cx="30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60143" y="3016520"/>
            <a:ext cx="30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44029" y="3125750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75735" y="3163802"/>
            <a:ext cx="104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৩৫৭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41347" y="429683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37572" y="4284970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16411" y="4252336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72003" y="4294643"/>
            <a:ext cx="98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৩৫৭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07823" y="4333527"/>
            <a:ext cx="97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১০০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87445" y="4294643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90719" y="506772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04385" y="5107734"/>
            <a:ext cx="204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৩৫৭০০০০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95842" y="5106905"/>
            <a:ext cx="152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৩৫৭০০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02608" y="587844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2494031" y="5875561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66359" y="5879200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06566" y="5878442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09101" y="5878442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25842" y="5894060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85196" y="5879099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19106" y="5900747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67" name="Minus 66"/>
          <p:cNvSpPr/>
          <p:nvPr/>
        </p:nvSpPr>
        <p:spPr>
          <a:xfrm>
            <a:off x="4500061" y="4536920"/>
            <a:ext cx="309335" cy="16177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inus 67"/>
          <p:cNvSpPr/>
          <p:nvPr/>
        </p:nvSpPr>
        <p:spPr>
          <a:xfrm>
            <a:off x="3978897" y="5313656"/>
            <a:ext cx="309335" cy="16177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inus 68"/>
          <p:cNvSpPr/>
          <p:nvPr/>
        </p:nvSpPr>
        <p:spPr>
          <a:xfrm>
            <a:off x="3709771" y="3356352"/>
            <a:ext cx="309335" cy="16177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274086" y="1196517"/>
            <a:ext cx="43580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এইভাবে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পদ্ধতিই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Frame 70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2110" y="762989"/>
            <a:ext cx="531774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99 × 15 = কত?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4405" y="457200"/>
            <a:ext cx="3059450" cy="11907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4590" y="2603666"/>
            <a:ext cx="308449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=(100-1)×15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16405" y="3434663"/>
            <a:ext cx="434926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=(100×15)-(1×15)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37594" y="4367340"/>
            <a:ext cx="24352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=1500-15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34590" y="5300017"/>
            <a:ext cx="171873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=1485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7234" y="1772669"/>
            <a:ext cx="171232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99×15</a:t>
            </a: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4899" y="683175"/>
            <a:ext cx="10762201" cy="5300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44" b="1" dirty="0" err="1"/>
              <a:t>সহজ</a:t>
            </a:r>
            <a:r>
              <a:rPr lang="en-US" sz="2844" b="1" dirty="0"/>
              <a:t> </a:t>
            </a:r>
            <a:r>
              <a:rPr lang="en-US" sz="2844" b="1" dirty="0" err="1"/>
              <a:t>পদ্ধতিতে</a:t>
            </a:r>
            <a:r>
              <a:rPr lang="en-US" sz="2844" b="1" dirty="0"/>
              <a:t> </a:t>
            </a:r>
            <a:r>
              <a:rPr lang="en-US" sz="2844" b="1" dirty="0" err="1"/>
              <a:t>গুণ</a:t>
            </a:r>
            <a:endParaRPr lang="en-US" sz="2844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5508" y="1352269"/>
            <a:ext cx="3003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(১)   ১০১   </a:t>
            </a:r>
            <a:r>
              <a:rPr lang="en-US" sz="4000" b="1" dirty="0"/>
              <a:t>×</a:t>
            </a:r>
            <a:r>
              <a:rPr lang="en-US" sz="3600" b="1" dirty="0"/>
              <a:t>  </a:t>
            </a:r>
            <a:r>
              <a:rPr lang="en-US" sz="2800" b="1" dirty="0"/>
              <a:t> ৪৫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11607" y="1464733"/>
            <a:ext cx="34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3548" y="1491756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 ১০০  +  ১)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958" y="1443968"/>
            <a:ext cx="157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  ৪৫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11607" y="2101641"/>
            <a:ext cx="302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 ( ১০০  </a:t>
            </a:r>
            <a:r>
              <a:rPr lang="en-US" sz="3600" b="1" dirty="0"/>
              <a:t>×  </a:t>
            </a:r>
            <a:r>
              <a:rPr lang="en-US" sz="3200" b="1" dirty="0"/>
              <a:t>৪৫)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0996" y="2104136"/>
            <a:ext cx="58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0040" y="2060155"/>
            <a:ext cx="216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  ১  </a:t>
            </a:r>
            <a:r>
              <a:rPr lang="en-US" sz="3600" b="1" dirty="0"/>
              <a:t>×  </a:t>
            </a:r>
            <a:r>
              <a:rPr lang="en-US" sz="3200" b="1" dirty="0"/>
              <a:t>৪৫)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14436" y="2766703"/>
            <a:ext cx="34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68634" y="2789458"/>
            <a:ext cx="2127366" cy="4692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5616" y="2692719"/>
            <a:ext cx="58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17483" y="2766703"/>
            <a:ext cx="2127366" cy="424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11607" y="3429000"/>
            <a:ext cx="34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68634" y="3429000"/>
            <a:ext cx="2127366" cy="4779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3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-142875"/>
            <a:ext cx="12192000" cy="7000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34976" y="164435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34979" y="2312530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১০১ × ৪৫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02618" y="1032370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১০১ × ৪৫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Circular Arrow 35"/>
          <p:cNvSpPr/>
          <p:nvPr/>
        </p:nvSpPr>
        <p:spPr>
          <a:xfrm>
            <a:off x="4456550" y="3188017"/>
            <a:ext cx="1718864" cy="711901"/>
          </a:xfrm>
          <a:prstGeom prst="circularArrow">
            <a:avLst>
              <a:gd name="adj1" fmla="val 3010"/>
              <a:gd name="adj2" fmla="val 1079660"/>
              <a:gd name="adj3" fmla="val 20247442"/>
              <a:gd name="adj4" fmla="val 11265166"/>
              <a:gd name="adj5" fmla="val 4701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7" name="Circular Arrow 36"/>
          <p:cNvSpPr/>
          <p:nvPr/>
        </p:nvSpPr>
        <p:spPr>
          <a:xfrm flipV="1">
            <a:off x="5332126" y="3347625"/>
            <a:ext cx="789781" cy="640080"/>
          </a:xfrm>
          <a:prstGeom prst="circularArrow">
            <a:avLst>
              <a:gd name="adj1" fmla="val 3010"/>
              <a:gd name="adj2" fmla="val 562267"/>
              <a:gd name="adj3" fmla="val 20247442"/>
              <a:gd name="adj4" fmla="val 11832733"/>
              <a:gd name="adj5" fmla="val 1231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66912" y="323834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24111" y="3266598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03721" y="3237518"/>
            <a:ext cx="47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1723" y="3293645"/>
            <a:ext cx="41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79174" y="3109214"/>
            <a:ext cx="30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40226" y="3171949"/>
            <a:ext cx="30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16433" y="3235216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40957" y="3266597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40686" y="399237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36912" y="3980516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18900" y="3994282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99187" y="4036918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41227" y="3995755"/>
            <a:ext cx="47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24589" y="4065198"/>
            <a:ext cx="41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33106" y="4041995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80077" y="4092617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00359" y="457715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46315" y="4600820"/>
            <a:ext cx="146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৪৫০০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52785" y="4565290"/>
            <a:ext cx="47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15567" y="4644639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৪৫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79727" y="512746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72618" y="5155061"/>
            <a:ext cx="29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49776" y="5155063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78845" y="5088232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975320" y="5109105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63" name="Frame 62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 build="allAtOnce"/>
      <p:bldP spid="43" grpId="0" build="allAtOnce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5901" y="393475"/>
            <a:ext cx="11760200" cy="6071052"/>
          </a:xfrm>
          <a:prstGeom prst="roundRect">
            <a:avLst>
              <a:gd name="adj" fmla="val 2651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4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43715" t="38039"/>
          <a:stretch/>
        </p:blipFill>
        <p:spPr>
          <a:xfrm>
            <a:off x="1619452" y="1024733"/>
            <a:ext cx="9173239" cy="885812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89180" b="30180"/>
          <a:stretch/>
        </p:blipFill>
        <p:spPr>
          <a:xfrm>
            <a:off x="346364" y="997528"/>
            <a:ext cx="1274044" cy="885812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45127" y="194394"/>
            <a:ext cx="10335962" cy="8031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327" y="261464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329" y="3282821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১১০ × ৩৩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0969" y="2002660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১১০ × ৩৩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ircular Arrow 15"/>
          <p:cNvSpPr/>
          <p:nvPr/>
        </p:nvSpPr>
        <p:spPr>
          <a:xfrm>
            <a:off x="2744900" y="4158310"/>
            <a:ext cx="2105662" cy="711901"/>
          </a:xfrm>
          <a:prstGeom prst="circularArrow">
            <a:avLst>
              <a:gd name="adj1" fmla="val 3010"/>
              <a:gd name="adj2" fmla="val 1079660"/>
              <a:gd name="adj3" fmla="val 20247442"/>
              <a:gd name="adj4" fmla="val 11265166"/>
              <a:gd name="adj5" fmla="val 4701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Circular Arrow 16"/>
          <p:cNvSpPr/>
          <p:nvPr/>
        </p:nvSpPr>
        <p:spPr>
          <a:xfrm flipV="1">
            <a:off x="3648675" y="4143070"/>
            <a:ext cx="1230085" cy="753395"/>
          </a:xfrm>
          <a:prstGeom prst="circularArrow">
            <a:avLst>
              <a:gd name="adj1" fmla="val 3010"/>
              <a:gd name="adj2" fmla="val 562267"/>
              <a:gd name="adj3" fmla="val 20247442"/>
              <a:gd name="adj4" fmla="val 11832733"/>
              <a:gd name="adj5" fmla="val 1231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5262" y="420863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882" y="4251823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3397" y="4208630"/>
            <a:ext cx="47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79041" y="4249900"/>
            <a:ext cx="64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১0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67525" y="4079506"/>
            <a:ext cx="30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1356" y="4097933"/>
            <a:ext cx="50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9628" y="4205097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3954" y="4254953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৩৩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2370" y="49927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4667" y="4994175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0553" y="4979619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87539" y="5007209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5086" y="4951027"/>
            <a:ext cx="47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2061" y="5024281"/>
            <a:ext cx="6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86875" y="4981806"/>
            <a:ext cx="50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97702" y="5017116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৩৩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88709" y="554744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34666" y="5571111"/>
            <a:ext cx="146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৩৩০০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55798" y="5478777"/>
            <a:ext cx="475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8214" y="5584450"/>
            <a:ext cx="89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৩৩০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8077" y="609775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60970" y="6125352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15619" y="6125354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54868" y="6143473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91798" y="6125353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6293" y="261464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26296" y="3282822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১১০০ × ২৭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93935" y="2002660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১১০০ × ২৭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Circular Arrow 45"/>
          <p:cNvSpPr/>
          <p:nvPr/>
        </p:nvSpPr>
        <p:spPr>
          <a:xfrm>
            <a:off x="7847866" y="4064266"/>
            <a:ext cx="2359701" cy="893731"/>
          </a:xfrm>
          <a:prstGeom prst="circularArrow">
            <a:avLst>
              <a:gd name="adj1" fmla="val 3010"/>
              <a:gd name="adj2" fmla="val 1079660"/>
              <a:gd name="adj3" fmla="val 20247442"/>
              <a:gd name="adj4" fmla="val 11265166"/>
              <a:gd name="adj5" fmla="val 4701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7" name="Circular Arrow 46"/>
          <p:cNvSpPr/>
          <p:nvPr/>
        </p:nvSpPr>
        <p:spPr>
          <a:xfrm flipV="1">
            <a:off x="8929904" y="4094746"/>
            <a:ext cx="1176071" cy="802884"/>
          </a:xfrm>
          <a:prstGeom prst="circularArrow">
            <a:avLst>
              <a:gd name="adj1" fmla="val 3010"/>
              <a:gd name="adj2" fmla="val 562267"/>
              <a:gd name="adj3" fmla="val 20247442"/>
              <a:gd name="adj4" fmla="val 11832733"/>
              <a:gd name="adj5" fmla="val 1231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58229" y="420863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92422" y="4221649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35828" y="4163252"/>
            <a:ext cx="47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48441" y="4235117"/>
            <a:ext cx="73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১০০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70492" y="4079507"/>
            <a:ext cx="30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326336" y="4084336"/>
            <a:ext cx="30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556369" y="4173561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002167" y="4168195"/>
            <a:ext cx="104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32004" y="496266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28229" y="4950808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39128" y="4918174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333553" y="4973925"/>
            <a:ext cx="98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786546" y="4905108"/>
            <a:ext cx="47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77671" y="4971703"/>
            <a:ext cx="97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১০০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53130" y="4935269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153092" y="4986969"/>
            <a:ext cx="77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35809" y="559243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49475" y="5632444"/>
            <a:ext cx="204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২৭০০০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95975" y="5564504"/>
            <a:ext cx="47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+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656139" y="5643758"/>
            <a:ext cx="152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২৭০০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992959" y="612823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7316385" y="6128233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33126" y="6128992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53420" y="6128234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946695" y="6110012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142476" y="6109909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74" name="Frame 73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17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17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1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1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1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1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1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1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1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1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 build="allAtOnce"/>
      <p:bldP spid="23" grpId="0" build="allAtOnce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 build="allAtOnce"/>
      <p:bldP spid="53" grpId="0" build="allAtOnce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" y="142875"/>
            <a:ext cx="1191577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3803073" cy="4142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6AB3E8-02CD-4C50-895A-D6D0768970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2389" r="2669" b="3766"/>
          <a:stretch/>
        </p:blipFill>
        <p:spPr>
          <a:xfrm>
            <a:off x="1911927" y="1371600"/>
            <a:ext cx="3782291" cy="4142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11927" y="512618"/>
            <a:ext cx="7606146" cy="858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পাঠ্যবই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৪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পৃষ্ঠার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অঙ্ক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8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ame 159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1" y="114299"/>
            <a:ext cx="11972924" cy="6615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900533" y="3199723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৯৯৯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× ৭৫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Circular Arrow 161"/>
          <p:cNvSpPr/>
          <p:nvPr/>
        </p:nvSpPr>
        <p:spPr>
          <a:xfrm>
            <a:off x="1553355" y="3891600"/>
            <a:ext cx="1718864" cy="711901"/>
          </a:xfrm>
          <a:prstGeom prst="circularArrow">
            <a:avLst>
              <a:gd name="adj1" fmla="val 3010"/>
              <a:gd name="adj2" fmla="val 1079660"/>
              <a:gd name="adj3" fmla="val 20247442"/>
              <a:gd name="adj4" fmla="val 11265166"/>
              <a:gd name="adj5" fmla="val 4701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3" name="Circular Arrow 162"/>
          <p:cNvSpPr/>
          <p:nvPr/>
        </p:nvSpPr>
        <p:spPr>
          <a:xfrm flipV="1">
            <a:off x="2512542" y="4190013"/>
            <a:ext cx="789781" cy="640080"/>
          </a:xfrm>
          <a:prstGeom prst="circularArrow">
            <a:avLst>
              <a:gd name="adj1" fmla="val 3010"/>
              <a:gd name="adj2" fmla="val 562267"/>
              <a:gd name="adj3" fmla="val 20247442"/>
              <a:gd name="adj4" fmla="val 11832733"/>
              <a:gd name="adj5" fmla="val 1231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18904" y="398241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218217" y="4010741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969163" y="3463040"/>
            <a:ext cx="988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2363715" y="4037720"/>
            <a:ext cx="41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031166" y="3853289"/>
            <a:ext cx="30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492218" y="3916024"/>
            <a:ext cx="30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668425" y="3979291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951634" y="4012895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৭৫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92498" y="478656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988724" y="4774706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770490" y="4757312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050999" y="4831108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৭৫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472491" y="4320600"/>
            <a:ext cx="49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876401" y="4859388"/>
            <a:ext cx="41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084918" y="4836185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431889" y="4886807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৭৫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652171" y="537134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998127" y="5395010"/>
            <a:ext cx="146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৭৫০০০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2011739" y="4718965"/>
            <a:ext cx="475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_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413576" y="5393995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৭৫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631539" y="592165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24430" y="5949251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201588" y="5949253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418328" y="5967372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655259" y="5949252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925584" y="5952510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4393831" y="3112307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 × ৯৯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" name="Circular Arrow 190"/>
          <p:cNvSpPr/>
          <p:nvPr/>
        </p:nvSpPr>
        <p:spPr>
          <a:xfrm>
            <a:off x="5207031" y="3751275"/>
            <a:ext cx="2105662" cy="711901"/>
          </a:xfrm>
          <a:prstGeom prst="circularArrow">
            <a:avLst>
              <a:gd name="adj1" fmla="val 3010"/>
              <a:gd name="adj2" fmla="val 1079660"/>
              <a:gd name="adj3" fmla="val 20247442"/>
              <a:gd name="adj4" fmla="val 11265166"/>
              <a:gd name="adj5" fmla="val 4701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2" name="Circular Arrow 191"/>
          <p:cNvSpPr/>
          <p:nvPr/>
        </p:nvSpPr>
        <p:spPr>
          <a:xfrm flipV="1">
            <a:off x="6124500" y="3900246"/>
            <a:ext cx="1230085" cy="753395"/>
          </a:xfrm>
          <a:prstGeom prst="circularArrow">
            <a:avLst>
              <a:gd name="adj1" fmla="val 3010"/>
              <a:gd name="adj2" fmla="val 108013"/>
              <a:gd name="adj3" fmla="val 20247442"/>
              <a:gd name="adj4" fmla="val 11655541"/>
              <a:gd name="adj5" fmla="val 0"/>
            </a:avLst>
          </a:prstGeom>
          <a:solidFill>
            <a:srgbClr val="C0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317393" y="380159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820013" y="3844788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5628663" y="3324019"/>
            <a:ext cx="47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781242" y="3841661"/>
            <a:ext cx="97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4629656" y="3672471"/>
            <a:ext cx="30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217544" y="3660913"/>
            <a:ext cx="50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551563" y="3812841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7239794" y="3837943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৯৯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4290681" y="4849549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586906" y="4868466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340371" y="4834309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5649182" y="4894091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৯৯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6077806" y="4341096"/>
            <a:ext cx="47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443704" y="4911163"/>
            <a:ext cx="6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6770848" y="4854074"/>
            <a:ext cx="50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7159345" y="4903998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৯৯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4250352" y="543432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596309" y="5457993"/>
            <a:ext cx="146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৯৯০০০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615766" y="4922509"/>
            <a:ext cx="47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6039857" y="5471332"/>
            <a:ext cx="89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৯৯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4221944" y="59998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522613" y="6012234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4739076" y="6012236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5016511" y="6030355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253441" y="6012235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5523765" y="6015493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8129643" y="3139342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× ৬০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" name="Circular Arrow 219"/>
          <p:cNvSpPr/>
          <p:nvPr/>
        </p:nvSpPr>
        <p:spPr>
          <a:xfrm>
            <a:off x="8833370" y="3607226"/>
            <a:ext cx="2267804" cy="955559"/>
          </a:xfrm>
          <a:prstGeom prst="circularArrow">
            <a:avLst>
              <a:gd name="adj1" fmla="val 3010"/>
              <a:gd name="adj2" fmla="val 1079660"/>
              <a:gd name="adj3" fmla="val 20247442"/>
              <a:gd name="adj4" fmla="val 11265166"/>
              <a:gd name="adj5" fmla="val 5181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1" name="Circular Arrow 220"/>
          <p:cNvSpPr/>
          <p:nvPr/>
        </p:nvSpPr>
        <p:spPr>
          <a:xfrm flipV="1">
            <a:off x="9800720" y="3854968"/>
            <a:ext cx="1176071" cy="802884"/>
          </a:xfrm>
          <a:prstGeom prst="circularArrow">
            <a:avLst>
              <a:gd name="adj1" fmla="val 3010"/>
              <a:gd name="adj2" fmla="val 562267"/>
              <a:gd name="adj3" fmla="val 20247442"/>
              <a:gd name="adj4" fmla="val 11832733"/>
              <a:gd name="adj5" fmla="val 1231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8038667" y="382880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8495867" y="3857060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9300041" y="3333989"/>
            <a:ext cx="47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9654750" y="3855288"/>
            <a:ext cx="73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১০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8350930" y="3699678"/>
            <a:ext cx="30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0078618" y="3745756"/>
            <a:ext cx="30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0387794" y="3810439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0834260" y="3844043"/>
            <a:ext cx="104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৬০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8011954" y="487675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8308179" y="4864896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9083360" y="4832262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9412555" y="4888013"/>
            <a:ext cx="74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৬০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9875229" y="4332356"/>
            <a:ext cx="47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10240580" y="4885791"/>
            <a:ext cx="62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১০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0766209" y="4849357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11143663" y="4871607"/>
            <a:ext cx="68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৬০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8015759" y="550652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8329425" y="5546532"/>
            <a:ext cx="139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৬০০০০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9374272" y="4931849"/>
            <a:ext cx="475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9746399" y="5531220"/>
            <a:ext cx="88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৬০০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8029412" y="604232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/>
          </a:p>
        </p:txBody>
      </p:sp>
      <p:sp>
        <p:nvSpPr>
          <p:cNvPr id="243" name="TextBox 242"/>
          <p:cNvSpPr txBox="1"/>
          <p:nvPr/>
        </p:nvSpPr>
        <p:spPr>
          <a:xfrm>
            <a:off x="8320835" y="6039441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8593163" y="6043080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8833370" y="6042322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9061537" y="6027359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9291930" y="6011741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1098901" y="2340590"/>
            <a:ext cx="22908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৯৯৯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× ৭৫</a:t>
            </a:r>
            <a:endParaRPr lang="en-US" sz="3200" b="1" dirty="0"/>
          </a:p>
        </p:txBody>
      </p:sp>
      <p:sp>
        <p:nvSpPr>
          <p:cNvPr id="249" name="TextBox 248"/>
          <p:cNvSpPr txBox="1"/>
          <p:nvPr/>
        </p:nvSpPr>
        <p:spPr>
          <a:xfrm>
            <a:off x="4730079" y="2437112"/>
            <a:ext cx="22908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৯৯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৯ × ৯৯</a:t>
            </a:r>
            <a:endParaRPr lang="en-US" sz="3200" b="1" dirty="0"/>
          </a:p>
        </p:txBody>
      </p:sp>
      <p:sp>
        <p:nvSpPr>
          <p:cNvPr id="250" name="TextBox 249"/>
          <p:cNvSpPr txBox="1"/>
          <p:nvPr/>
        </p:nvSpPr>
        <p:spPr>
          <a:xfrm>
            <a:off x="8614514" y="2282959"/>
            <a:ext cx="22908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৯৯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০ × ৬০</a:t>
            </a:r>
            <a:endParaRPr lang="en-US" sz="3200" b="1" dirty="0"/>
          </a:p>
        </p:txBody>
      </p:sp>
      <p:sp>
        <p:nvSpPr>
          <p:cNvPr id="251" name="Rectangle 250"/>
          <p:cNvSpPr/>
          <p:nvPr/>
        </p:nvSpPr>
        <p:spPr>
          <a:xfrm>
            <a:off x="1199472" y="251386"/>
            <a:ext cx="9558463" cy="998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দলীয়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কাজ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2" name="Down Arrow Callout 251"/>
          <p:cNvSpPr/>
          <p:nvPr/>
        </p:nvSpPr>
        <p:spPr>
          <a:xfrm>
            <a:off x="1199472" y="1188092"/>
            <a:ext cx="1940440" cy="124955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গুণ্য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3" name="Down Arrow Callout 252"/>
          <p:cNvSpPr/>
          <p:nvPr/>
        </p:nvSpPr>
        <p:spPr>
          <a:xfrm>
            <a:off x="4850781" y="1229067"/>
            <a:ext cx="1940440" cy="124955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গুণক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4" name="Down Arrow Callout 253"/>
          <p:cNvSpPr/>
          <p:nvPr/>
        </p:nvSpPr>
        <p:spPr>
          <a:xfrm>
            <a:off x="8831635" y="1168602"/>
            <a:ext cx="1940440" cy="124955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 animBg="1"/>
      <p:bldP spid="163" grpId="0" animBg="1"/>
      <p:bldP spid="164" grpId="0"/>
      <p:bldP spid="165" grpId="0"/>
      <p:bldP spid="166" grpId="0"/>
      <p:bldP spid="167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 animBg="1"/>
      <p:bldP spid="192" grpId="0" animBg="1"/>
      <p:bldP spid="193" grpId="0"/>
      <p:bldP spid="194" grpId="0"/>
      <p:bldP spid="195" grpId="0"/>
      <p:bldP spid="196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 animBg="1"/>
      <p:bldP spid="221" grpId="0" animBg="1"/>
      <p:bldP spid="222" grpId="0"/>
      <p:bldP spid="223" grpId="0"/>
      <p:bldP spid="224" grpId="0"/>
      <p:bldP spid="225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  <p:bldP spid="2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ame 42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3" y="100013"/>
            <a:ext cx="11972925" cy="662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26304" y="1663598"/>
            <a:ext cx="5076861" cy="16089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সহজ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করঃ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৯৯৯×২৫০</a:t>
            </a:r>
            <a:endParaRPr lang="bn-IN" sz="5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IN" sz="5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9906" y="313781"/>
            <a:ext cx="11105867" cy="966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bn-IN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980839" y="4922008"/>
            <a:ext cx="252515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=২৫০০০০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4674" y="4108714"/>
            <a:ext cx="27988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=(১০০০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২৫০)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33239" y="3312820"/>
            <a:ext cx="9813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২৫০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0839" y="3312820"/>
            <a:ext cx="20067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=(১০০০-১)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3043059" y="5447324"/>
            <a:ext cx="5803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64200" y="5483437"/>
            <a:ext cx="5193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59965" y="5447324"/>
            <a:ext cx="4409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86455" y="5483437"/>
            <a:ext cx="5675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2869" y="5483439"/>
            <a:ext cx="5970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33239" y="4949785"/>
            <a:ext cx="11352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২৫০</a:t>
            </a:r>
          </a:p>
        </p:txBody>
      </p:sp>
      <p:sp>
        <p:nvSpPr>
          <p:cNvPr id="56" name="Multiply 55"/>
          <p:cNvSpPr/>
          <p:nvPr/>
        </p:nvSpPr>
        <p:spPr>
          <a:xfrm>
            <a:off x="2939973" y="3300299"/>
            <a:ext cx="429491" cy="533652"/>
          </a:xfrm>
          <a:prstGeom prst="mathMultiply">
            <a:avLst>
              <a:gd name="adj1" fmla="val 12040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inus 56"/>
          <p:cNvSpPr/>
          <p:nvPr/>
        </p:nvSpPr>
        <p:spPr>
          <a:xfrm rot="10800000">
            <a:off x="3549991" y="4405604"/>
            <a:ext cx="429490" cy="45719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979481" y="4091311"/>
            <a:ext cx="1767286" cy="731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(১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×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২৫০)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66993" y="5483438"/>
            <a:ext cx="48072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</a:p>
        </p:txBody>
      </p:sp>
      <p:sp>
        <p:nvSpPr>
          <p:cNvPr id="60" name="Minus 59"/>
          <p:cNvSpPr/>
          <p:nvPr/>
        </p:nvSpPr>
        <p:spPr>
          <a:xfrm rot="10800000">
            <a:off x="2903749" y="5236647"/>
            <a:ext cx="429490" cy="45719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313798" y="5483439"/>
            <a:ext cx="48072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bn-IN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96982"/>
            <a:ext cx="11914908" cy="914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46" y="1011381"/>
            <a:ext cx="11914907" cy="57219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গুণফল নির্ণয়ের সুত্রটি লেখ।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সহজ পদ্ধতিতে গুণ করঃ </a:t>
            </a:r>
            <a:endParaRPr lang="en-US" sz="36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ক) 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৯৯০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৪৫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খ)  ১০০১     ৮৫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৩৭০০   ৬০০=?</a:t>
            </a:r>
          </a:p>
          <a:p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৫২৭     ৬৬=?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696" y="4022285"/>
            <a:ext cx="609600" cy="69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1" b="1" dirty="0"/>
              <a:t>×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3296" y="3428999"/>
            <a:ext cx="686804" cy="69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1" b="1" dirty="0"/>
              <a:t>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3696" y="4615571"/>
            <a:ext cx="609600" cy="69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1" b="1" dirty="0"/>
              <a:t>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9168" y="2893444"/>
            <a:ext cx="686804" cy="69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1" b="1" dirty="0"/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8515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lock Arc 4"/>
          <p:cNvSpPr/>
          <p:nvPr/>
        </p:nvSpPr>
        <p:spPr>
          <a:xfrm>
            <a:off x="401781" y="235528"/>
            <a:ext cx="7523018" cy="5403272"/>
          </a:xfrm>
          <a:prstGeom prst="blockArc">
            <a:avLst>
              <a:gd name="adj1" fmla="val 12036"/>
              <a:gd name="adj2" fmla="val 0"/>
              <a:gd name="adj3" fmla="val 25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FF0000"/>
                </a:solidFill>
              </a:rPr>
              <a:t>তোমাদরেকে</a:t>
            </a:r>
            <a:r>
              <a:rPr lang="en-US" sz="4000" b="1" dirty="0" smtClean="0">
                <a:ln/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000" b="1" dirty="0" err="1" smtClean="0">
                <a:ln/>
                <a:solidFill>
                  <a:srgbClr val="FF0000"/>
                </a:solidFill>
              </a:rPr>
              <a:t>অসংখ্য</a:t>
            </a:r>
            <a:r>
              <a:rPr lang="en-US" sz="4000" b="1" dirty="0" smtClean="0">
                <a:ln/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000" b="1" dirty="0" err="1" smtClean="0">
                <a:ln/>
                <a:solidFill>
                  <a:srgbClr val="FF0000"/>
                </a:solidFill>
              </a:rPr>
              <a:t>ধন্যবাদ</a:t>
            </a:r>
            <a:endParaRPr lang="en-US" sz="40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66771" y="-13674"/>
            <a:ext cx="12158005" cy="6858000"/>
          </a:xfrm>
          <a:prstGeom prst="frame">
            <a:avLst>
              <a:gd name="adj1" fmla="val 118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0013"/>
            <a:ext cx="11944350" cy="662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Vertical Scroll 11"/>
          <p:cNvSpPr/>
          <p:nvPr/>
        </p:nvSpPr>
        <p:spPr>
          <a:xfrm>
            <a:off x="5475229" y="884238"/>
            <a:ext cx="1523999" cy="495153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796" y="3773666"/>
            <a:ext cx="5292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আয়েশা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ছিদ্দিকা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রামপুর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লাকসাম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6558" y="3712111"/>
            <a:ext cx="3304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</a:p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পৃষ্ঠাঃ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৪</a:t>
            </a:r>
          </a:p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২০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6AB3E8-02CD-4C50-895A-D6D076897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63" y="1127657"/>
            <a:ext cx="1733138" cy="18540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31" y="1108798"/>
            <a:ext cx="1891782" cy="18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90" y="654932"/>
            <a:ext cx="2421946" cy="2023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7" y="673147"/>
            <a:ext cx="2398546" cy="2095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48" y="691160"/>
            <a:ext cx="2528450" cy="2059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51" y="654932"/>
            <a:ext cx="2391219" cy="20232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13487" y="2729444"/>
            <a:ext cx="2395967" cy="512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ছুরির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6648" y="2723441"/>
            <a:ext cx="2528450" cy="545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বাঁশের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50566" y="2667244"/>
            <a:ext cx="2391219" cy="574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আগুনের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57190" y="2656756"/>
            <a:ext cx="2434931" cy="5853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অন্ধকার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0502" y="3242062"/>
            <a:ext cx="11091619" cy="34565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১টি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লোক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কয়েকজনের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তাড়া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খেয়ে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দৌড়াতে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দৌড়াতে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৪টি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পেয়েছিল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রাস্তাগুলি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ছুরির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বাঁশের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আগুনের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অন্ধকার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আগুনের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গেলে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পুড়ে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ছুরির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গেলে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আঘাত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পাবে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অন্ধকার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গেলে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গর্তে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যাবে,বাঁশের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গেলে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চেপে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2167" y="96982"/>
            <a:ext cx="11056969" cy="594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ধাঁধার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উত্তর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পরের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ক্লাসে</a:t>
            </a:r>
            <a:r>
              <a:rPr lang="en-US" sz="2800" dirty="0" smtClean="0">
                <a:solidFill>
                  <a:schemeClr val="tx1"/>
                </a:solidFill>
              </a:rPr>
              <a:t>/ </a:t>
            </a:r>
            <a:r>
              <a:rPr lang="en-US" sz="2800" dirty="0" err="1" smtClean="0">
                <a:solidFill>
                  <a:schemeClr val="tx1"/>
                </a:solidFill>
              </a:rPr>
              <a:t>কমেন্ট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বক্সে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লিখে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ভুলো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5235" y="2604655"/>
            <a:ext cx="10377055" cy="3048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সহজ</a:t>
            </a:r>
            <a:r>
              <a:rPr lang="en-US" sz="44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en-US" sz="44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80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5236" y="1025237"/>
            <a:ext cx="10377055" cy="1579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5618" y="455468"/>
            <a:ext cx="11409099" cy="5947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40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</a:p>
          <a:p>
            <a:endParaRPr lang="en-US" sz="40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.৪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চার অঙ্কবিশিষ্ট সংখ্যাকে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৯৯/৯৯৯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 করতে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 smtClean="0">
              <a:solidFill>
                <a:schemeClr val="accent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 smtClean="0">
              <a:solidFill>
                <a:schemeClr val="accent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20336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2861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গুণ্যঃ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যে সংখাকে গুণ করা হয় তাকে গুণ্য বলে।</a:t>
            </a:r>
          </a:p>
          <a:p>
            <a:pPr algn="ctr"/>
            <a:r>
              <a:rPr lang="bn-IN" sz="3600" b="1" u="sng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গুণকঃ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যে সংখ্যা দিয়ে গুণ করা হয় তাকে গুণক বলে। </a:t>
            </a:r>
          </a:p>
          <a:p>
            <a:pPr algn="ctr"/>
            <a:r>
              <a:rPr lang="bn-IN" sz="3600" b="1" u="sng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গুণফলঃ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গুণ করে যে ফল পাওয়া যায় তাকে গুণফল বলে।</a:t>
            </a:r>
            <a:endParaRPr lang="en-US" sz="36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2654" y="2554432"/>
            <a:ext cx="6507808" cy="4303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প্রতীকের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r"/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r"/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5926" y="4087092"/>
            <a:ext cx="443345" cy="4294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7772400" y="4003963"/>
            <a:ext cx="498763" cy="651164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423563" y="4087091"/>
            <a:ext cx="581891" cy="48490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Equal 6"/>
          <p:cNvSpPr/>
          <p:nvPr/>
        </p:nvSpPr>
        <p:spPr>
          <a:xfrm>
            <a:off x="9404575" y="4197927"/>
            <a:ext cx="556843" cy="374073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323370" y="4003963"/>
            <a:ext cx="510884" cy="568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0154" y="4890657"/>
            <a:ext cx="529936" cy="4675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10312542" y="4873337"/>
            <a:ext cx="581891" cy="48490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9404575" y="5015346"/>
            <a:ext cx="556843" cy="374073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45926" y="4821382"/>
            <a:ext cx="477982" cy="5368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97833" y="5659583"/>
            <a:ext cx="491405" cy="4987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8517941" y="5708074"/>
            <a:ext cx="581891" cy="48490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Equal 16"/>
          <p:cNvSpPr/>
          <p:nvPr/>
        </p:nvSpPr>
        <p:spPr>
          <a:xfrm>
            <a:off x="9404575" y="5818910"/>
            <a:ext cx="556843" cy="374073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45926" y="5673437"/>
            <a:ext cx="547255" cy="5489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Division 18"/>
          <p:cNvSpPr/>
          <p:nvPr/>
        </p:nvSpPr>
        <p:spPr>
          <a:xfrm>
            <a:off x="7689272" y="4913168"/>
            <a:ext cx="768927" cy="502227"/>
          </a:xfrm>
          <a:prstGeom prst="mathDivid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Division 19"/>
          <p:cNvSpPr/>
          <p:nvPr/>
        </p:nvSpPr>
        <p:spPr>
          <a:xfrm>
            <a:off x="7723908" y="5720196"/>
            <a:ext cx="786246" cy="502227"/>
          </a:xfrm>
          <a:prstGeom prst="mathDivid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783" y="2554434"/>
            <a:ext cx="5598965" cy="43035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4466" y="3080955"/>
            <a:ext cx="1375059" cy="57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গুণ্য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1790298" y="2995478"/>
            <a:ext cx="498763" cy="653486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24977" y="3080955"/>
            <a:ext cx="1177636" cy="57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Equal 25"/>
          <p:cNvSpPr/>
          <p:nvPr/>
        </p:nvSpPr>
        <p:spPr>
          <a:xfrm>
            <a:off x="3905616" y="3209508"/>
            <a:ext cx="642067" cy="375407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40825" y="3120690"/>
            <a:ext cx="1302326" cy="57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93816" y="4641275"/>
            <a:ext cx="1117024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গুণ্য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69348" y="4672445"/>
            <a:ext cx="1021406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Equal 29"/>
          <p:cNvSpPr/>
          <p:nvPr/>
        </p:nvSpPr>
        <p:spPr>
          <a:xfrm>
            <a:off x="3845001" y="4734792"/>
            <a:ext cx="649065" cy="374073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8760" y="4572001"/>
            <a:ext cx="1260765" cy="651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31247" y="5479473"/>
            <a:ext cx="1021406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গুণ্য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59180" y="5458693"/>
            <a:ext cx="1177636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Equal 33"/>
          <p:cNvSpPr/>
          <p:nvPr/>
        </p:nvSpPr>
        <p:spPr>
          <a:xfrm>
            <a:off x="3870977" y="5534892"/>
            <a:ext cx="617893" cy="374073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8761" y="5424056"/>
            <a:ext cx="1260764" cy="651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গুণফল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Division 35"/>
          <p:cNvSpPr/>
          <p:nvPr/>
        </p:nvSpPr>
        <p:spPr>
          <a:xfrm>
            <a:off x="1724890" y="4663787"/>
            <a:ext cx="673678" cy="502227"/>
          </a:xfrm>
          <a:prstGeom prst="mathDivid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Division 36"/>
          <p:cNvSpPr/>
          <p:nvPr/>
        </p:nvSpPr>
        <p:spPr>
          <a:xfrm>
            <a:off x="1717527" y="5470815"/>
            <a:ext cx="699655" cy="502227"/>
          </a:xfrm>
          <a:prstGeom prst="mathDivid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Up-Down Arrow 37"/>
          <p:cNvSpPr/>
          <p:nvPr/>
        </p:nvSpPr>
        <p:spPr>
          <a:xfrm>
            <a:off x="2769177" y="3552454"/>
            <a:ext cx="374073" cy="938644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Frame 38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0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orizontal Scroll 61"/>
          <p:cNvSpPr/>
          <p:nvPr/>
        </p:nvSpPr>
        <p:spPr>
          <a:xfrm>
            <a:off x="3661783" y="203969"/>
            <a:ext cx="4538133" cy="10160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6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সহজ</a:t>
            </a:r>
            <a:r>
              <a:rPr lang="en-US" sz="3556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556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পদ্ধতিতে</a:t>
            </a:r>
            <a:r>
              <a:rPr lang="en-US" sz="3556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556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গুণ</a:t>
            </a:r>
            <a:endParaRPr lang="en-US" sz="3556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45691" y="1251043"/>
            <a:ext cx="337267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utonnyMJ" pitchFamily="2" charset="0"/>
                <a:cs typeface="SutonnyMJ" pitchFamily="2" charset="0"/>
              </a:rPr>
              <a:t>(১)    ৯ ৯ ৯  </a:t>
            </a:r>
            <a:r>
              <a:rPr lang="en-US" sz="3200" b="1" dirty="0"/>
              <a:t>×  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৩ ২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47681" y="1888196"/>
            <a:ext cx="53486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962920" y="1877488"/>
            <a:ext cx="24765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( ১ ০ ০ ০  </a:t>
            </a:r>
            <a:r>
              <a:rPr lang="en-US" sz="2800" b="1" dirty="0">
                <a:latin typeface="Nirmala UI"/>
                <a:ea typeface="Nirmala UI"/>
                <a:cs typeface="Nirmala UI"/>
              </a:rPr>
              <a:t>–</a:t>
            </a:r>
            <a:r>
              <a:rPr lang="en-US" sz="2800" b="1" dirty="0"/>
              <a:t> ১ 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65094" y="1839875"/>
            <a:ext cx="54186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844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605865" y="1888196"/>
            <a:ext cx="108343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৩ ২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64526" y="2427632"/>
            <a:ext cx="4064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019934" y="2482887"/>
            <a:ext cx="1147239" cy="424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83776" y="2438902"/>
            <a:ext cx="43976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844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596776" y="2491120"/>
            <a:ext cx="8969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৩ ২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97204" y="2463670"/>
            <a:ext cx="32754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rmala UI"/>
                <a:ea typeface="Nirmala UI"/>
                <a:cs typeface="Nirmala UI"/>
              </a:rPr>
              <a:t>–</a:t>
            </a:r>
            <a:endParaRPr lang="en-US" sz="2800" b="1" dirty="0"/>
          </a:p>
        </p:txBody>
      </p:sp>
      <p:sp>
        <p:nvSpPr>
          <p:cNvPr id="73" name="Rectangle 72"/>
          <p:cNvSpPr/>
          <p:nvPr/>
        </p:nvSpPr>
        <p:spPr>
          <a:xfrm>
            <a:off x="4678531" y="2472971"/>
            <a:ext cx="1490133" cy="424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67242" y="2438902"/>
            <a:ext cx="508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844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855563" y="2479091"/>
            <a:ext cx="9652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৩ ২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48484" y="2965786"/>
            <a:ext cx="5529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826949" y="3039015"/>
            <a:ext cx="1151467" cy="424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015706" y="3039015"/>
            <a:ext cx="1196083" cy="424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79816" y="3012920"/>
            <a:ext cx="34372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rmala UI"/>
                <a:ea typeface="Nirmala UI"/>
                <a:cs typeface="Nirmala UI"/>
              </a:rPr>
              <a:t>–</a:t>
            </a:r>
            <a:endParaRPr lang="en-US" sz="28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529709" y="3611406"/>
            <a:ext cx="4064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042206" y="3624507"/>
            <a:ext cx="1151467" cy="424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5764870" y="3737160"/>
            <a:ext cx="2540000" cy="812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bg1"/>
                </a:solidFill>
              </a:rPr>
              <a:t>সহজ</a:t>
            </a:r>
            <a:r>
              <a:rPr lang="en-US" sz="2133" b="1" dirty="0">
                <a:solidFill>
                  <a:schemeClr val="bg1"/>
                </a:solidFill>
              </a:rPr>
              <a:t> </a:t>
            </a:r>
            <a:r>
              <a:rPr lang="en-US" sz="2133" b="1" dirty="0" err="1">
                <a:solidFill>
                  <a:schemeClr val="bg1"/>
                </a:solidFill>
              </a:rPr>
              <a:t>পদ্ধতি</a:t>
            </a:r>
            <a:endParaRPr lang="en-US" sz="2133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50036" y="4694964"/>
            <a:ext cx="6949239" cy="530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44" dirty="0"/>
              <a:t>(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408357" y="4833299"/>
            <a:ext cx="372533" cy="306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5" name="Rectangle 84"/>
          <p:cNvSpPr/>
          <p:nvPr/>
        </p:nvSpPr>
        <p:spPr>
          <a:xfrm>
            <a:off x="3332789" y="5888265"/>
            <a:ext cx="372533" cy="3768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6" name="Isosceles Triangle 85"/>
          <p:cNvSpPr/>
          <p:nvPr/>
        </p:nvSpPr>
        <p:spPr>
          <a:xfrm>
            <a:off x="4280804" y="5860883"/>
            <a:ext cx="491319" cy="34964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7" name="Isosceles Triangle 86"/>
          <p:cNvSpPr/>
          <p:nvPr/>
        </p:nvSpPr>
        <p:spPr>
          <a:xfrm>
            <a:off x="8238654" y="4725701"/>
            <a:ext cx="465035" cy="41827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8" name="Oval 87"/>
          <p:cNvSpPr/>
          <p:nvPr/>
        </p:nvSpPr>
        <p:spPr>
          <a:xfrm>
            <a:off x="5337241" y="4814492"/>
            <a:ext cx="450882" cy="4000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9" name="Oval 88"/>
          <p:cNvSpPr/>
          <p:nvPr/>
        </p:nvSpPr>
        <p:spPr>
          <a:xfrm>
            <a:off x="9238480" y="4715278"/>
            <a:ext cx="450882" cy="4000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0" name="TextBox 89"/>
          <p:cNvSpPr txBox="1"/>
          <p:nvPr/>
        </p:nvSpPr>
        <p:spPr>
          <a:xfrm>
            <a:off x="3874657" y="4774389"/>
            <a:ext cx="253999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Nirmala UI"/>
                <a:ea typeface="Nirmala UI"/>
                <a:cs typeface="Nirmala UI"/>
              </a:rPr>
              <a:t>–</a:t>
            </a:r>
            <a:endParaRPr lang="en-US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4881304" y="4703600"/>
            <a:ext cx="47413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844" dirty="0"/>
          </a:p>
        </p:txBody>
      </p:sp>
      <p:sp>
        <p:nvSpPr>
          <p:cNvPr id="92" name="TextBox 91"/>
          <p:cNvSpPr txBox="1"/>
          <p:nvPr/>
        </p:nvSpPr>
        <p:spPr>
          <a:xfrm>
            <a:off x="5923589" y="4719925"/>
            <a:ext cx="3477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403535" y="4837742"/>
            <a:ext cx="372533" cy="306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4" name="TextBox 93"/>
          <p:cNvSpPr txBox="1"/>
          <p:nvPr/>
        </p:nvSpPr>
        <p:spPr>
          <a:xfrm>
            <a:off x="6736389" y="4694964"/>
            <a:ext cx="59494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 ×</a:t>
            </a:r>
            <a:endParaRPr lang="en-US" sz="2844" dirty="0"/>
          </a:p>
        </p:txBody>
      </p:sp>
      <p:sp>
        <p:nvSpPr>
          <p:cNvPr id="95" name="TextBox 94"/>
          <p:cNvSpPr txBox="1"/>
          <p:nvPr/>
        </p:nvSpPr>
        <p:spPr>
          <a:xfrm>
            <a:off x="7832254" y="4745472"/>
            <a:ext cx="406400" cy="475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89" dirty="0">
                <a:latin typeface="Nirmala UI"/>
                <a:ea typeface="Nirmala UI"/>
                <a:cs typeface="Nirmala UI"/>
              </a:rPr>
              <a:t>–</a:t>
            </a:r>
            <a:endParaRPr lang="en-US" sz="2489" dirty="0"/>
          </a:p>
        </p:txBody>
      </p:sp>
      <p:sp>
        <p:nvSpPr>
          <p:cNvPr id="96" name="TextBox 95"/>
          <p:cNvSpPr txBox="1"/>
          <p:nvPr/>
        </p:nvSpPr>
        <p:spPr>
          <a:xfrm>
            <a:off x="8823991" y="4640035"/>
            <a:ext cx="406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844" dirty="0"/>
          </a:p>
        </p:txBody>
      </p:sp>
      <p:sp>
        <p:nvSpPr>
          <p:cNvPr id="97" name="TextBox 96"/>
          <p:cNvSpPr txBox="1"/>
          <p:nvPr/>
        </p:nvSpPr>
        <p:spPr>
          <a:xfrm>
            <a:off x="4606327" y="4699408"/>
            <a:ext cx="244650" cy="530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44" dirty="0"/>
              <a:t>)</a:t>
            </a:r>
          </a:p>
        </p:txBody>
      </p:sp>
      <p:sp>
        <p:nvSpPr>
          <p:cNvPr id="98" name="Oval 97"/>
          <p:cNvSpPr/>
          <p:nvPr/>
        </p:nvSpPr>
        <p:spPr>
          <a:xfrm>
            <a:off x="7210522" y="4790828"/>
            <a:ext cx="450882" cy="4000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9" name="Oval 98"/>
          <p:cNvSpPr/>
          <p:nvPr/>
        </p:nvSpPr>
        <p:spPr>
          <a:xfrm>
            <a:off x="5337241" y="5865102"/>
            <a:ext cx="450882" cy="4000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0" name="Rectangle 99"/>
          <p:cNvSpPr/>
          <p:nvPr/>
        </p:nvSpPr>
        <p:spPr>
          <a:xfrm>
            <a:off x="6403535" y="5912014"/>
            <a:ext cx="372533" cy="306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1" name="Oval 100"/>
          <p:cNvSpPr/>
          <p:nvPr/>
        </p:nvSpPr>
        <p:spPr>
          <a:xfrm>
            <a:off x="7331330" y="5841351"/>
            <a:ext cx="450882" cy="4000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2" name="Isosceles Triangle 101"/>
          <p:cNvSpPr/>
          <p:nvPr/>
        </p:nvSpPr>
        <p:spPr>
          <a:xfrm>
            <a:off x="8304870" y="5810471"/>
            <a:ext cx="465035" cy="41827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3" name="Oval 102"/>
          <p:cNvSpPr/>
          <p:nvPr/>
        </p:nvSpPr>
        <p:spPr>
          <a:xfrm>
            <a:off x="9373946" y="5810473"/>
            <a:ext cx="450882" cy="4000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4" name="TextBox 103"/>
          <p:cNvSpPr txBox="1"/>
          <p:nvPr/>
        </p:nvSpPr>
        <p:spPr>
          <a:xfrm>
            <a:off x="3874655" y="5841352"/>
            <a:ext cx="25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943322" y="5810473"/>
            <a:ext cx="270933" cy="530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44" dirty="0"/>
              <a:t>(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728652" y="5810473"/>
            <a:ext cx="24667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)</a:t>
            </a:r>
          </a:p>
        </p:txBody>
      </p:sp>
      <p:sp>
        <p:nvSpPr>
          <p:cNvPr id="107" name="Isosceles Triangle 106"/>
          <p:cNvSpPr/>
          <p:nvPr/>
        </p:nvSpPr>
        <p:spPr>
          <a:xfrm>
            <a:off x="4170611" y="4794324"/>
            <a:ext cx="491319" cy="34964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8" name="TextBox 107"/>
          <p:cNvSpPr txBox="1"/>
          <p:nvPr/>
        </p:nvSpPr>
        <p:spPr>
          <a:xfrm>
            <a:off x="4863108" y="5820271"/>
            <a:ext cx="47413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×</a:t>
            </a:r>
            <a:endParaRPr lang="en-US" sz="2844" dirty="0"/>
          </a:p>
        </p:txBody>
      </p:sp>
      <p:sp>
        <p:nvSpPr>
          <p:cNvPr id="109" name="TextBox 108"/>
          <p:cNvSpPr txBox="1"/>
          <p:nvPr/>
        </p:nvSpPr>
        <p:spPr>
          <a:xfrm>
            <a:off x="5882140" y="5754122"/>
            <a:ext cx="3477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899404" y="5772376"/>
            <a:ext cx="270933" cy="530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44" b="1" dirty="0"/>
              <a:t>×</a:t>
            </a:r>
            <a:endParaRPr lang="en-US" sz="2489" dirty="0"/>
          </a:p>
        </p:txBody>
      </p:sp>
      <p:sp>
        <p:nvSpPr>
          <p:cNvPr id="111" name="TextBox 110"/>
          <p:cNvSpPr txBox="1"/>
          <p:nvPr/>
        </p:nvSpPr>
        <p:spPr>
          <a:xfrm>
            <a:off x="7940933" y="5827089"/>
            <a:ext cx="269416" cy="475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89" b="1"/>
              <a:t>+</a:t>
            </a:r>
            <a:endParaRPr lang="en-US" sz="2489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8919021" y="5745361"/>
            <a:ext cx="414487" cy="530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44" b="1" dirty="0"/>
              <a:t>×</a:t>
            </a:r>
            <a:endParaRPr lang="en-US" sz="2489" dirty="0"/>
          </a:p>
        </p:txBody>
      </p:sp>
      <p:sp>
        <p:nvSpPr>
          <p:cNvPr id="113" name="Curved Down Arrow 112"/>
          <p:cNvSpPr/>
          <p:nvPr/>
        </p:nvSpPr>
        <p:spPr>
          <a:xfrm>
            <a:off x="3594624" y="3991181"/>
            <a:ext cx="2170247" cy="70822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4" name="Curved Down Arrow 113"/>
          <p:cNvSpPr/>
          <p:nvPr/>
        </p:nvSpPr>
        <p:spPr>
          <a:xfrm>
            <a:off x="3519056" y="5094944"/>
            <a:ext cx="2170247" cy="70822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5" name="Curved Down Arrow 114"/>
          <p:cNvSpPr/>
          <p:nvPr/>
        </p:nvSpPr>
        <p:spPr>
          <a:xfrm>
            <a:off x="4416269" y="4329850"/>
            <a:ext cx="1146412" cy="36511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6" name="Curved Down Arrow 115"/>
          <p:cNvSpPr/>
          <p:nvPr/>
        </p:nvSpPr>
        <p:spPr>
          <a:xfrm>
            <a:off x="4399589" y="5476238"/>
            <a:ext cx="1146412" cy="36511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7" name="Frame 116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0934" y="1329268"/>
            <a:ext cx="280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(২)   ৯৯০</a:t>
            </a:r>
            <a:r>
              <a:rPr lang="en-US" sz="2000" b="1" dirty="0"/>
              <a:t> </a:t>
            </a:r>
            <a:r>
              <a:rPr lang="en-US" sz="3200" b="1" dirty="0"/>
              <a:t>× </a:t>
            </a:r>
            <a:r>
              <a:rPr lang="en-US" sz="2800" b="1" dirty="0"/>
              <a:t>২৪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106350" y="1291731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  <a:r>
              <a:rPr lang="en-US" b="1" dirty="0"/>
              <a:t> </a:t>
            </a:r>
            <a:r>
              <a:rPr lang="en-US" sz="2800" b="1" dirty="0"/>
              <a:t>(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61175" y="1350860"/>
            <a:ext cx="1354667" cy="356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6394" y="1284210"/>
            <a:ext cx="27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rmala UI"/>
                <a:ea typeface="Nirmala UI"/>
                <a:cs typeface="Nirmala UI"/>
              </a:rPr>
              <a:t>–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629899" y="1250954"/>
            <a:ext cx="197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১০)</a:t>
            </a:r>
            <a:r>
              <a:rPr lang="en-US" b="1" dirty="0"/>
              <a:t> </a:t>
            </a:r>
            <a:r>
              <a:rPr lang="en-US" sz="2800" b="1" dirty="0"/>
              <a:t>×</a:t>
            </a:r>
            <a:r>
              <a:rPr lang="en-US" sz="2400" b="1" dirty="0"/>
              <a:t> </a:t>
            </a:r>
            <a:r>
              <a:rPr lang="en-US" sz="2800" b="1" dirty="0"/>
              <a:t>২৪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149881" y="1817084"/>
            <a:ext cx="27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463953" y="1927975"/>
            <a:ext cx="1354667" cy="356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21856" y="1911074"/>
            <a:ext cx="1354667" cy="356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8578" y="1817084"/>
            <a:ext cx="138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 </a:t>
            </a:r>
            <a:r>
              <a:rPr lang="en-US" sz="2800" b="1" dirty="0"/>
              <a:t>২৪  </a:t>
            </a:r>
            <a:r>
              <a:rPr lang="en-US" sz="2800" b="1" dirty="0">
                <a:latin typeface="Nirmala UI"/>
                <a:ea typeface="Nirmala UI"/>
                <a:cs typeface="Nirmala UI"/>
              </a:rPr>
              <a:t>–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966927" y="1746873"/>
            <a:ext cx="142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× </a:t>
            </a:r>
            <a:r>
              <a:rPr lang="en-US" sz="2800" b="1" dirty="0"/>
              <a:t>২৪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64890" y="2476891"/>
            <a:ext cx="46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909930" y="2471292"/>
            <a:ext cx="1354667" cy="4156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16178" y="2471291"/>
            <a:ext cx="1354667" cy="41004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6287" y="2454759"/>
            <a:ext cx="530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rmala UI"/>
                <a:ea typeface="Nirmala UI"/>
                <a:cs typeface="Nirmala UI"/>
              </a:rPr>
              <a:t>–</a:t>
            </a:r>
            <a:endParaRPr lang="en-US" sz="2800" b="1" dirty="0"/>
          </a:p>
        </p:txBody>
      </p:sp>
      <p:sp>
        <p:nvSpPr>
          <p:cNvPr id="53" name="Rectangle 52"/>
          <p:cNvSpPr/>
          <p:nvPr/>
        </p:nvSpPr>
        <p:spPr>
          <a:xfrm>
            <a:off x="3706575" y="3031504"/>
            <a:ext cx="1472600" cy="3882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76193" y="2949024"/>
            <a:ext cx="48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5422" y="3587808"/>
            <a:ext cx="343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(৩)  ৯৯০০ </a:t>
            </a:r>
            <a:r>
              <a:rPr lang="en-US" sz="4400" b="1" dirty="0"/>
              <a:t>×</a:t>
            </a:r>
            <a:r>
              <a:rPr lang="en-US" sz="2800" b="1" dirty="0"/>
              <a:t>  ৩৫৭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79568" y="3753558"/>
            <a:ext cx="55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 (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612840" y="3753559"/>
            <a:ext cx="1619537" cy="44097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98171" y="3657805"/>
            <a:ext cx="33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rmala UI"/>
                <a:ea typeface="Nirmala UI"/>
                <a:cs typeface="Nirmala UI"/>
              </a:rPr>
              <a:t>–</a:t>
            </a:r>
            <a:endParaRPr lang="en-US" sz="28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848674" y="3686512"/>
            <a:ext cx="242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১০০ ) × ৩৫৭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55150" y="4392351"/>
            <a:ext cx="4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724747" y="4354207"/>
            <a:ext cx="1713554" cy="44097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96445" y="4377141"/>
            <a:ext cx="1635932" cy="44097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79175" y="4310095"/>
            <a:ext cx="1728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 </a:t>
            </a:r>
            <a:r>
              <a:rPr lang="en-US" sz="2800" b="1" dirty="0"/>
              <a:t>৩৫৭</a:t>
            </a:r>
            <a:r>
              <a:rPr lang="en-US" sz="3200" b="1" dirty="0"/>
              <a:t> </a:t>
            </a:r>
            <a:r>
              <a:rPr lang="en-US" sz="2800" b="1" dirty="0">
                <a:latin typeface="Nirmala UI"/>
                <a:ea typeface="Nirmala UI"/>
                <a:cs typeface="Nirmala UI"/>
              </a:rPr>
              <a:t>–</a:t>
            </a:r>
            <a:r>
              <a:rPr lang="en-US" sz="2800" b="1" dirty="0"/>
              <a:t> 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8532996" y="4238810"/>
            <a:ext cx="1714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× </a:t>
            </a:r>
            <a:r>
              <a:rPr lang="en-US" sz="2800" b="1" dirty="0"/>
              <a:t>৩৫৭</a:t>
            </a:r>
            <a:r>
              <a:rPr lang="en-US" sz="3200" b="1" dirty="0"/>
              <a:t> 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079566" y="4985775"/>
            <a:ext cx="27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761860" y="5053413"/>
            <a:ext cx="1713554" cy="44097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33063" y="5005174"/>
            <a:ext cx="1603189" cy="44097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32377" y="5089833"/>
            <a:ext cx="36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rmala UI"/>
                <a:ea typeface="Nirmala UI"/>
                <a:cs typeface="Nirmala UI"/>
              </a:rPr>
              <a:t>–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079568" y="5606406"/>
            <a:ext cx="22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612840" y="5600066"/>
            <a:ext cx="1619537" cy="44097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1" name="Frame 70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42" grpId="0"/>
      <p:bldP spid="44" grpId="0"/>
      <p:bldP spid="45" grpId="0" animBg="1"/>
      <p:bldP spid="46" grpId="0" animBg="1"/>
      <p:bldP spid="47" grpId="0"/>
      <p:bldP spid="48" grpId="0"/>
      <p:bldP spid="49" grpId="0"/>
      <p:bldP spid="50" grpId="0" animBg="1"/>
      <p:bldP spid="51" grpId="0" animBg="1"/>
      <p:bldP spid="52" grpId="0"/>
      <p:bldP spid="53" grpId="0" animBg="1"/>
      <p:bldP spid="54" grpId="0"/>
      <p:bldP spid="55" grpId="0"/>
      <p:bldP spid="56" grpId="0"/>
      <p:bldP spid="57" grpId="0" animBg="1"/>
      <p:bldP spid="58" grpId="0"/>
      <p:bldP spid="59" grpId="0"/>
      <p:bldP spid="60" grpId="0"/>
      <p:bldP spid="61" grpId="0" animBg="1"/>
      <p:bldP spid="62" grpId="0" animBg="1"/>
      <p:bldP spid="63" grpId="0"/>
      <p:bldP spid="64" grpId="0"/>
      <p:bldP spid="65" grpId="0"/>
      <p:bldP spid="66" grpId="0" animBg="1"/>
      <p:bldP spid="67" grpId="0" animBg="1"/>
      <p:bldP spid="68" grpId="0"/>
      <p:bldP spid="69" grpId="0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877405" y="189195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59562" y="2551407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৯৯৯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×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892426" y="1267337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৯৯৯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×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278217" y="171816"/>
            <a:ext cx="734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 পদ্ধতিতে গুণ করা শিখি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761297" y="496323"/>
            <a:ext cx="295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গুণ কর </a:t>
            </a:r>
          </a:p>
        </p:txBody>
      </p:sp>
      <p:sp>
        <p:nvSpPr>
          <p:cNvPr id="203" name="Circular Arrow 202"/>
          <p:cNvSpPr/>
          <p:nvPr/>
        </p:nvSpPr>
        <p:spPr>
          <a:xfrm>
            <a:off x="1497631" y="3340012"/>
            <a:ext cx="1962132" cy="808861"/>
          </a:xfrm>
          <a:prstGeom prst="circularArrow">
            <a:avLst>
              <a:gd name="adj1" fmla="val 3010"/>
              <a:gd name="adj2" fmla="val 1079660"/>
              <a:gd name="adj3" fmla="val 20247442"/>
              <a:gd name="adj4" fmla="val 11265166"/>
              <a:gd name="adj5" fmla="val 4701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4" name="Circular Arrow 203"/>
          <p:cNvSpPr/>
          <p:nvPr/>
        </p:nvSpPr>
        <p:spPr>
          <a:xfrm flipV="1">
            <a:off x="2373207" y="3596580"/>
            <a:ext cx="1027079" cy="770210"/>
          </a:xfrm>
          <a:prstGeom prst="circularArrow">
            <a:avLst>
              <a:gd name="adj1" fmla="val 3010"/>
              <a:gd name="adj2" fmla="val 921671"/>
              <a:gd name="adj3" fmla="val 20247442"/>
              <a:gd name="adj4" fmla="val 11832733"/>
              <a:gd name="adj5" fmla="val 1231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07993" y="348729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065906" y="3514896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252804" y="3542600"/>
            <a:ext cx="41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920255" y="3358169"/>
            <a:ext cx="30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2406820" y="3395265"/>
            <a:ext cx="31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722475" y="3484117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3202194" y="3587301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৩২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75627" y="453073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871853" y="4518871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653619" y="4501477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1990071" y="4560866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৩২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43967" y="4575094"/>
            <a:ext cx="41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3052484" y="4551891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3317782" y="4562369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৩২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531449" y="524033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816077" y="5221778"/>
            <a:ext cx="146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৩২০০০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2598110" y="5251586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৩২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510817" y="579064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803708" y="5818240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1080866" y="5818242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1297606" y="5836361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534537" y="5818241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804862" y="5821499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6545945" y="191916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6489154" y="2530225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×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560966" y="1294542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×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" name="Circular Arrow 230"/>
          <p:cNvSpPr/>
          <p:nvPr/>
        </p:nvSpPr>
        <p:spPr>
          <a:xfrm>
            <a:off x="7166170" y="3354896"/>
            <a:ext cx="2105662" cy="821186"/>
          </a:xfrm>
          <a:prstGeom prst="circularArrow">
            <a:avLst>
              <a:gd name="adj1" fmla="val 3010"/>
              <a:gd name="adj2" fmla="val 1204536"/>
              <a:gd name="adj3" fmla="val 20247442"/>
              <a:gd name="adj4" fmla="val 11265166"/>
              <a:gd name="adj5" fmla="val 4701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32" name="Circular Arrow 231"/>
          <p:cNvSpPr/>
          <p:nvPr/>
        </p:nvSpPr>
        <p:spPr>
          <a:xfrm flipV="1">
            <a:off x="8069945" y="3448940"/>
            <a:ext cx="1230085" cy="753395"/>
          </a:xfrm>
          <a:prstGeom prst="circularArrow">
            <a:avLst>
              <a:gd name="adj1" fmla="val 3010"/>
              <a:gd name="adj2" fmla="val 562267"/>
              <a:gd name="adj3" fmla="val 20247442"/>
              <a:gd name="adj4" fmla="val 11832733"/>
              <a:gd name="adj5" fmla="val 1231"/>
            </a:avLst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276532" y="35145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6779152" y="3557693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757870" y="3526913"/>
            <a:ext cx="97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১0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6588795" y="3385376"/>
            <a:ext cx="30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8272289" y="3363403"/>
            <a:ext cx="50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8539137" y="3512279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8895224" y="3560823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6328605" y="452947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540393" y="4546077"/>
            <a:ext cx="11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7322158" y="4528683"/>
            <a:ext cx="4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7687106" y="4574020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8481628" y="4591092"/>
            <a:ext cx="65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8886442" y="4548617"/>
            <a:ext cx="50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9197269" y="4583927"/>
            <a:ext cx="6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6199988" y="526753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6545945" y="5291205"/>
            <a:ext cx="146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২৪০০০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7989493" y="5304544"/>
            <a:ext cx="89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২৪০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6179356" y="581784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6472249" y="5845446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6688712" y="5845448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6966147" y="5863567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7203077" y="5845447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7473401" y="5848705"/>
            <a:ext cx="43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256" name="Minus 255"/>
          <p:cNvSpPr/>
          <p:nvPr/>
        </p:nvSpPr>
        <p:spPr>
          <a:xfrm>
            <a:off x="7669360" y="5516043"/>
            <a:ext cx="309335" cy="16177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Minus 256"/>
          <p:cNvSpPr/>
          <p:nvPr/>
        </p:nvSpPr>
        <p:spPr>
          <a:xfrm>
            <a:off x="2047433" y="5435155"/>
            <a:ext cx="309335" cy="16177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Minus 257"/>
          <p:cNvSpPr/>
          <p:nvPr/>
        </p:nvSpPr>
        <p:spPr>
          <a:xfrm>
            <a:off x="2558281" y="4774234"/>
            <a:ext cx="309335" cy="16177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Minus 258"/>
          <p:cNvSpPr/>
          <p:nvPr/>
        </p:nvSpPr>
        <p:spPr>
          <a:xfrm>
            <a:off x="2557604" y="4774234"/>
            <a:ext cx="309335" cy="16177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Minus 259"/>
          <p:cNvSpPr/>
          <p:nvPr/>
        </p:nvSpPr>
        <p:spPr>
          <a:xfrm>
            <a:off x="7649439" y="3785634"/>
            <a:ext cx="309335" cy="16177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Minus 260"/>
          <p:cNvSpPr/>
          <p:nvPr/>
        </p:nvSpPr>
        <p:spPr>
          <a:xfrm>
            <a:off x="1984832" y="3740519"/>
            <a:ext cx="309335" cy="16177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Minus 261"/>
          <p:cNvSpPr/>
          <p:nvPr/>
        </p:nvSpPr>
        <p:spPr>
          <a:xfrm>
            <a:off x="8242884" y="4810738"/>
            <a:ext cx="309335" cy="161776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ame 262"/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203" grpId="0" animBg="1"/>
      <p:bldP spid="204" grpId="0" animBg="1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1" grpId="0" animBg="1"/>
      <p:bldP spid="232" grpId="0" animBg="1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817</Words>
  <Application>Microsoft Office PowerPoint</Application>
  <PresentationFormat>Widescreen</PresentationFormat>
  <Paragraphs>422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Nirmala UI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57</cp:revision>
  <dcterms:created xsi:type="dcterms:W3CDTF">2022-03-08T15:12:34Z</dcterms:created>
  <dcterms:modified xsi:type="dcterms:W3CDTF">2022-11-15T13:10:30Z</dcterms:modified>
</cp:coreProperties>
</file>