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67" r:id="rId14"/>
    <p:sldId id="268" r:id="rId15"/>
    <p:sldId id="269" r:id="rId16"/>
    <p:sldId id="270" r:id="rId17"/>
    <p:sldId id="271" r:id="rId18"/>
    <p:sldId id="272"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136C0-820A-46E6-9D6C-2E19DC0EFD44}"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57CA1-F835-4060-B592-7BC0D514DA3A}" type="slidenum">
              <a:rPr lang="en-US" smtClean="0"/>
              <a:t>‹#›</a:t>
            </a:fld>
            <a:endParaRPr lang="en-US"/>
          </a:p>
        </p:txBody>
      </p:sp>
    </p:spTree>
    <p:extLst>
      <p:ext uri="{BB962C8B-B14F-4D97-AF65-F5344CB8AC3E}">
        <p14:creationId xmlns:p14="http://schemas.microsoft.com/office/powerpoint/2010/main" val="101949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57CA1-F835-4060-B592-7BC0D514DA3A}" type="slidenum">
              <a:rPr lang="en-US" smtClean="0"/>
              <a:t>3</a:t>
            </a:fld>
            <a:endParaRPr lang="en-US"/>
          </a:p>
        </p:txBody>
      </p:sp>
    </p:spTree>
    <p:extLst>
      <p:ext uri="{BB962C8B-B14F-4D97-AF65-F5344CB8AC3E}">
        <p14:creationId xmlns:p14="http://schemas.microsoft.com/office/powerpoint/2010/main" val="79801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211854-E9C6-41AE-8C59-0354E54E2462}"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2341851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11854-E9C6-41AE-8C59-0354E54E2462}"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389762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11854-E9C6-41AE-8C59-0354E54E2462}"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BB514A8-EA98-4D53-9F53-57EA2CBC9F6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0547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1211854-E9C6-41AE-8C59-0354E54E2462}"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3255791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1211854-E9C6-41AE-8C59-0354E54E2462}"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B514A8-EA98-4D53-9F53-57EA2CBC9F6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8602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1211854-E9C6-41AE-8C59-0354E54E2462}"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1919034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11854-E9C6-41AE-8C59-0354E54E2462}"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2635731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11854-E9C6-41AE-8C59-0354E54E2462}"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175009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11854-E9C6-41AE-8C59-0354E54E2462}"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237613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11854-E9C6-41AE-8C59-0354E54E2462}"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350065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211854-E9C6-41AE-8C59-0354E54E2462}"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385652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211854-E9C6-41AE-8C59-0354E54E2462}"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217217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211854-E9C6-41AE-8C59-0354E54E2462}"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344526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11854-E9C6-41AE-8C59-0354E54E2462}"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98940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11854-E9C6-41AE-8C59-0354E54E2462}"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428947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11854-E9C6-41AE-8C59-0354E54E2462}"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B514A8-EA98-4D53-9F53-57EA2CBC9F6F}" type="slidenum">
              <a:rPr lang="en-US" smtClean="0"/>
              <a:t>‹#›</a:t>
            </a:fld>
            <a:endParaRPr lang="en-US"/>
          </a:p>
        </p:txBody>
      </p:sp>
    </p:spTree>
    <p:extLst>
      <p:ext uri="{BB962C8B-B14F-4D97-AF65-F5344CB8AC3E}">
        <p14:creationId xmlns:p14="http://schemas.microsoft.com/office/powerpoint/2010/main" val="325661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211854-E9C6-41AE-8C59-0354E54E2462}" type="datetimeFigureOut">
              <a:rPr lang="en-US" smtClean="0"/>
              <a:t>11/16/2022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BB514A8-EA98-4D53-9F53-57EA2CBC9F6F}" type="slidenum">
              <a:rPr lang="en-US" smtClean="0"/>
              <a:t>‹#›</a:t>
            </a:fld>
            <a:endParaRPr lang="en-US"/>
          </a:p>
        </p:txBody>
      </p:sp>
    </p:spTree>
    <p:extLst>
      <p:ext uri="{BB962C8B-B14F-4D97-AF65-F5344CB8AC3E}">
        <p14:creationId xmlns:p14="http://schemas.microsoft.com/office/powerpoint/2010/main" val="7672109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abdulmalek1972p@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17695"/>
            <a:ext cx="12193057" cy="68403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72" y="193963"/>
            <a:ext cx="3726874" cy="2092037"/>
          </a:xfrm>
          <a:prstGeom prst="rect">
            <a:avLst/>
          </a:prstGeom>
          <a:ln>
            <a:solidFill>
              <a:schemeClr val="tx1"/>
            </a:solidFill>
          </a:ln>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85017" y="145472"/>
            <a:ext cx="3713019" cy="2092037"/>
          </a:xfrm>
          <a:prstGeom prst="rect">
            <a:avLst/>
          </a:prstGeom>
          <a:ln>
            <a:solidFill>
              <a:schemeClr val="tx1"/>
            </a:solidFill>
          </a:ln>
        </p:spPr>
      </p:pic>
      <p:sp>
        <p:nvSpPr>
          <p:cNvPr id="7" name="Round Same Side Corner Rectangle 6"/>
          <p:cNvSpPr/>
          <p:nvPr/>
        </p:nvSpPr>
        <p:spPr>
          <a:xfrm>
            <a:off x="353291" y="3796144"/>
            <a:ext cx="11526982" cy="2258291"/>
          </a:xfrm>
          <a:prstGeom prst="round2Same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আমরা যখন ঘর থেকে বের হই, পথ ঘাটের তথ্য আমরা ইন্টারনেট থেকে পেয়ে যাই। গ্লোবাল পজিশনিং সিস্টেম ( </a:t>
            </a:r>
            <a:r>
              <a:rPr lang="en-US" sz="2800" dirty="0" smtClean="0">
                <a:latin typeface="Times New Roman" panose="02020603050405020304" pitchFamily="18" charset="0"/>
                <a:cs typeface="Times New Roman" panose="02020603050405020304" pitchFamily="18" charset="0"/>
              </a:rPr>
              <a:t>Global Positioning system</a:t>
            </a:r>
            <a:r>
              <a:rPr lang="bn-IN" sz="2800" dirty="0" smtClean="0">
                <a:latin typeface="NikoshBAN" panose="02000000000000000000" pitchFamily="2" charset="0"/>
                <a:cs typeface="NikoshBAN" panose="02000000000000000000" pitchFamily="2" charset="0"/>
              </a:rPr>
              <a:t> ) বা জিপিএস (</a:t>
            </a:r>
            <a:r>
              <a:rPr lang="en-US" sz="2400" dirty="0" smtClean="0">
                <a:latin typeface="NikoshBAN" panose="02000000000000000000" pitchFamily="2" charset="0"/>
                <a:cs typeface="NikoshBAN" panose="02000000000000000000" pitchFamily="2" charset="0"/>
              </a:rPr>
              <a:t>GPS</a:t>
            </a:r>
            <a:r>
              <a:rPr lang="bn-IN" sz="2800" dirty="0" smtClean="0">
                <a:latin typeface="NikoshBAN" panose="02000000000000000000" pitchFamily="2" charset="0"/>
                <a:cs typeface="NikoshBAN" panose="02000000000000000000" pitchFamily="2" charset="0"/>
              </a:rPr>
              <a:t>) আমাদের অবস্থানটা নিখুঁতভাবে বলে দিতে পারে এবং সেটি আজকাল প্রায় সব স্মার্ট ফোনেই লাগানো থাকে। বর্তমানে সব গাড়িতেই পথ দেখানোর জন্য জিপিএস লাগানো থাকে।</a:t>
            </a:r>
            <a:endParaRPr lang="en-US" sz="28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5"/>
          <a:stretch>
            <a:fillRect/>
          </a:stretch>
        </p:blipFill>
        <p:spPr>
          <a:xfrm>
            <a:off x="4294909" y="184112"/>
            <a:ext cx="3643746" cy="2098020"/>
          </a:xfrm>
          <a:prstGeom prst="rect">
            <a:avLst/>
          </a:prstGeom>
          <a:ln>
            <a:solidFill>
              <a:schemeClr val="tx1"/>
            </a:solidFill>
          </a:ln>
        </p:spPr>
      </p:pic>
      <p:sp>
        <p:nvSpPr>
          <p:cNvPr id="9" name="Rectangle 8"/>
          <p:cNvSpPr/>
          <p:nvPr/>
        </p:nvSpPr>
        <p:spPr>
          <a:xfrm>
            <a:off x="221672" y="2495981"/>
            <a:ext cx="3726874" cy="54861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ছবিতে আমরা কি দেখতে পাচ্ছি?</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221672" y="2488931"/>
            <a:ext cx="3726874" cy="54861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জিপিএস</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4204854" y="2495981"/>
            <a:ext cx="3837710" cy="548616"/>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 ছবিতে আমরা কি দেখতে পাচ্ছি?</a:t>
            </a:r>
            <a:endParaRPr lang="en-US" sz="28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8285017" y="2495981"/>
            <a:ext cx="3726874" cy="54861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ছবিতে আমরা কি দেখতে পাচ্ছি?</a:t>
            </a:r>
            <a:endParaRPr lang="en-US" sz="28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8285017" y="2492607"/>
            <a:ext cx="3726874" cy="54861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স্মার্ট ফোনে জিপিএস সিস্টেম</a:t>
            </a:r>
            <a:endParaRPr lang="en-US" sz="28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4204853" y="2495981"/>
            <a:ext cx="3851565" cy="548616"/>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 গাড়িতে জিপিএস সিস্টেম</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837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edge">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9644" y="700947"/>
            <a:ext cx="4479471" cy="2633663"/>
            <a:chOff x="1025071" y="209776"/>
            <a:chExt cx="10058400" cy="670560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5071" y="209776"/>
              <a:ext cx="10058400" cy="670560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rot="19714612">
              <a:off x="4686633" y="1604864"/>
              <a:ext cx="1906939" cy="1175451"/>
            </a:xfrm>
            <a:prstGeom prst="rect">
              <a:avLst/>
            </a:prstGeom>
            <a:solidFill>
              <a:schemeClr val="bg1">
                <a:alpha val="79000"/>
              </a:schemeClr>
            </a:solidFill>
            <a:ln>
              <a:solidFill>
                <a:schemeClr val="tx1"/>
              </a:solidFill>
            </a:ln>
            <a:effectLst>
              <a:glow rad="139700">
                <a:schemeClr val="accent3">
                  <a:satMod val="175000"/>
                  <a:alpha val="40000"/>
                </a:schemeClr>
              </a:glow>
            </a:effectLst>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পূর্বে</a:t>
              </a:r>
              <a:endParaRPr lang="en-US" sz="2400" dirty="0">
                <a:latin typeface="NikoshBAN" panose="02000000000000000000" pitchFamily="2" charset="0"/>
                <a:cs typeface="NikoshBAN" panose="02000000000000000000" pitchFamily="2" charset="0"/>
              </a:endParaRPr>
            </a:p>
          </p:txBody>
        </p:sp>
      </p:grpSp>
      <p:grpSp>
        <p:nvGrpSpPr>
          <p:cNvPr id="5" name="Group 4"/>
          <p:cNvGrpSpPr/>
          <p:nvPr/>
        </p:nvGrpSpPr>
        <p:grpSpPr>
          <a:xfrm>
            <a:off x="7013121" y="666686"/>
            <a:ext cx="4457700" cy="2633663"/>
            <a:chOff x="7013121" y="666686"/>
            <a:chExt cx="4457700" cy="263366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3121" y="666686"/>
              <a:ext cx="4457700" cy="2633663"/>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rot="19956748">
              <a:off x="7503885" y="972291"/>
              <a:ext cx="1088571" cy="461665"/>
            </a:xfrm>
            <a:prstGeom prst="rect">
              <a:avLst/>
            </a:prstGeom>
            <a:solidFill>
              <a:schemeClr val="bg1"/>
            </a:solid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বর্তমানে</a:t>
              </a:r>
              <a:endParaRPr lang="en-US" sz="2400" dirty="0">
                <a:latin typeface="NikoshBAN" panose="02000000000000000000" pitchFamily="2" charset="0"/>
                <a:cs typeface="NikoshBAN" panose="02000000000000000000" pitchFamily="2" charset="0"/>
              </a:endParaRPr>
            </a:p>
          </p:txBody>
        </p:sp>
      </p:grpSp>
      <p:sp>
        <p:nvSpPr>
          <p:cNvPr id="8" name="Right Arrow 7"/>
          <p:cNvSpPr/>
          <p:nvPr/>
        </p:nvSpPr>
        <p:spPr>
          <a:xfrm>
            <a:off x="5421908" y="1658459"/>
            <a:ext cx="1591213" cy="663827"/>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1227" y="3802743"/>
            <a:ext cx="11393714" cy="2452914"/>
          </a:xfrm>
          <a:prstGeom prst="roundRect">
            <a:avLst/>
          </a:prstGeom>
          <a:noFill/>
          <a:ln w="9525" cap="flat" cmpd="sng" algn="ctr">
            <a:solidFill>
              <a:srgbClr val="0070C0"/>
            </a:solidFill>
            <a:prstDash val="solid"/>
            <a:round/>
            <a:headEnd type="none" w="med" len="med"/>
            <a:tailEnd type="none" w="med" len="med"/>
          </a:ln>
          <a:effectLst>
            <a:glow rad="63500">
              <a:schemeClr val="accent1">
                <a:satMod val="175000"/>
                <a:alpha val="40000"/>
              </a:schemeClr>
            </a:glo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আজকাল প্রায় প্রতিটি খবরের কাগজ ইন্টারনেটে পাওয়া যায়। কাজেই একজন খবরের কাগজ হাতে না নিয়ে অনলাইন খবরের কাগজে দিনের খবরা-খবর পেয়ে যেতে পারে। আগে হয়ত কেউ একটি বা দুটি খবরের কাগজ পড়ত। এখন যে কেউ সবগুলো কাগজ পড়তে পারে।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1445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3611" y="263975"/>
            <a:ext cx="5248275" cy="2188935"/>
            <a:chOff x="325211" y="481689"/>
            <a:chExt cx="5248275" cy="1898651"/>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l="41587"/>
            <a:stretch/>
          </p:blipFill>
          <p:spPr>
            <a:xfrm>
              <a:off x="2534103" y="481689"/>
              <a:ext cx="3039383" cy="1898651"/>
            </a:xfrm>
            <a:prstGeom prst="rect">
              <a:avLst/>
            </a:prstGeom>
            <a:ln>
              <a:solidFill>
                <a:schemeClr val="tx1"/>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562"/>
            <a:stretch/>
          </p:blipFill>
          <p:spPr>
            <a:xfrm>
              <a:off x="325211" y="481689"/>
              <a:ext cx="2200275" cy="1898651"/>
            </a:xfrm>
            <a:prstGeom prst="rect">
              <a:avLst/>
            </a:prstGeom>
            <a:ln>
              <a:solidFill>
                <a:schemeClr val="tx1"/>
              </a:solidFill>
            </a:ln>
          </p:spPr>
        </p:pic>
      </p:grpSp>
      <p:grpSp>
        <p:nvGrpSpPr>
          <p:cNvPr id="5" name="Group 4"/>
          <p:cNvGrpSpPr/>
          <p:nvPr/>
        </p:nvGrpSpPr>
        <p:grpSpPr>
          <a:xfrm>
            <a:off x="6483871" y="263975"/>
            <a:ext cx="5446872" cy="2188939"/>
            <a:chOff x="6454843" y="624428"/>
            <a:chExt cx="5446872" cy="1755915"/>
          </a:xfrm>
        </p:grpSpPr>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54843" y="624428"/>
              <a:ext cx="2822506" cy="1755912"/>
            </a:xfrm>
            <a:prstGeom prst="rect">
              <a:avLst/>
            </a:prstGeom>
            <a:ln>
              <a:solidFill>
                <a:schemeClr val="tx1"/>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47479" r="54079"/>
            <a:stretch/>
          </p:blipFill>
          <p:spPr>
            <a:xfrm>
              <a:off x="9277349" y="624428"/>
              <a:ext cx="2624366" cy="1755915"/>
            </a:xfrm>
            <a:prstGeom prst="rect">
              <a:avLst/>
            </a:prstGeom>
            <a:ln>
              <a:solidFill>
                <a:schemeClr val="tx1"/>
              </a:solidFill>
            </a:ln>
          </p:spPr>
        </p:pic>
      </p:grpSp>
      <p:sp>
        <p:nvSpPr>
          <p:cNvPr id="8" name="TextBox 7"/>
          <p:cNvSpPr txBox="1"/>
          <p:nvPr/>
        </p:nvSpPr>
        <p:spPr>
          <a:xfrm>
            <a:off x="223611" y="2569382"/>
            <a:ext cx="5256892" cy="523220"/>
          </a:xfrm>
          <a:prstGeom prst="rect">
            <a:avLst/>
          </a:prstGeom>
          <a:solidFill>
            <a:srgbClr val="00B0F0"/>
          </a:solidFill>
          <a:ln>
            <a:solidFill>
              <a:schemeClr val="tx1"/>
            </a:solidFill>
          </a:ln>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রেডিও এবং টেলিভিশন</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5560290" y="2569382"/>
            <a:ext cx="6604000" cy="523220"/>
          </a:xfrm>
          <a:prstGeom prst="rect">
            <a:avLst/>
          </a:prstGeom>
          <a:solidFill>
            <a:srgbClr val="FFC000"/>
          </a:solidFill>
          <a:ln>
            <a:solidFill>
              <a:schemeClr val="tx1"/>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ইন্টারনেটে স্মার্ট ফোন দিয়ে রেডিও শুনা ও টেলিভিশন দেখা</a:t>
            </a:r>
            <a:endParaRPr lang="en-US" sz="2800" dirty="0">
              <a:latin typeface="NikoshBAN" panose="02000000000000000000" pitchFamily="2" charset="0"/>
              <a:cs typeface="NikoshBAN" panose="02000000000000000000" pitchFamily="2" charset="0"/>
            </a:endParaRPr>
          </a:p>
        </p:txBody>
      </p:sp>
      <p:sp>
        <p:nvSpPr>
          <p:cNvPr id="10" name="Trapezoid 9"/>
          <p:cNvSpPr/>
          <p:nvPr/>
        </p:nvSpPr>
        <p:spPr>
          <a:xfrm>
            <a:off x="872837" y="3934691"/>
            <a:ext cx="10571018" cy="1939637"/>
          </a:xfrm>
          <a:prstGeom prst="trapezoid">
            <a:avLst/>
          </a:prstGeom>
          <a:blipFill>
            <a:blip r:embed="rId6"/>
            <a:tile tx="0" ty="0" sx="100000" sy="100000" flip="none" algn="tl"/>
          </a:blipFill>
          <a:ln>
            <a:solidFill>
              <a:schemeClr val="tx1"/>
            </a:solidFill>
          </a:ln>
        </p:spPr>
        <p:style>
          <a:lnRef idx="0">
            <a:scrgbClr r="0" g="0" b="0"/>
          </a:lnRef>
          <a:fillRef idx="0">
            <a:scrgbClr r="0" g="0" b="0"/>
          </a:fillRef>
          <a:effectRef idx="0">
            <a:scrgbClr r="0" g="0" b="0"/>
          </a:effectRef>
          <a:fontRef idx="minor">
            <a:schemeClr val="lt1"/>
          </a:fontRef>
        </p:style>
        <p:txBody>
          <a:bodyPr rtlCol="0" anchor="ctr">
            <a:scene3d>
              <a:camera prst="perspectiveAbove"/>
              <a:lightRig rig="threePt" dir="t"/>
            </a:scene3d>
          </a:bodyPr>
          <a:lstStyle/>
          <a:p>
            <a:pPr algn="ctr"/>
            <a:r>
              <a:rPr lang="bn-IN" sz="2800" dirty="0" smtClean="0">
                <a:solidFill>
                  <a:schemeClr val="tx1"/>
                </a:solidFill>
                <a:latin typeface="NikoshBAN" panose="02000000000000000000" pitchFamily="2" charset="0"/>
                <a:cs typeface="NikoshBAN" panose="02000000000000000000" pitchFamily="2" charset="0"/>
              </a:rPr>
              <a:t>পূর্বে আমরা রেডিও বা টেলিভিশন দেখতাম ও শুনতাম এখন সেটিও ইন্টারনেট নির্ভর হয়ে গেছে। আমরা ইচ্ছে করলেই স্মার্টফোনের মাধ্যমে ইন্টারনেটে রেডিও-টেলিভশনের অনুষ্ঠান শুনতে বা দেখতে পারি।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243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72" y="193963"/>
            <a:ext cx="3726874" cy="2092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85017" y="145472"/>
            <a:ext cx="3713019" cy="2092037"/>
          </a:xfrm>
          <a:prstGeom prst="rect">
            <a:avLst/>
          </a:prstGeom>
          <a:ln>
            <a:solidFill>
              <a:schemeClr val="tx1"/>
            </a:solidFill>
          </a:ln>
        </p:spPr>
      </p:pic>
      <p:sp>
        <p:nvSpPr>
          <p:cNvPr id="4" name="Round Same Side Corner Rectangle 3"/>
          <p:cNvSpPr/>
          <p:nvPr/>
        </p:nvSpPr>
        <p:spPr>
          <a:xfrm>
            <a:off x="353291" y="3796144"/>
            <a:ext cx="11526982" cy="2258291"/>
          </a:xfrm>
          <a:prstGeom prst="round2Same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আমরা যখন ঘর থেকে বের হই, পথ ঘাটের তথ্য আমরা ইন্টারনেট থেকে পেয়ে যাই। গ্লোবাল পজিশনিং সিস্টেম ( </a:t>
            </a:r>
            <a:r>
              <a:rPr lang="en-US" sz="2800" dirty="0" smtClean="0">
                <a:latin typeface="Times New Roman" panose="02020603050405020304" pitchFamily="18" charset="0"/>
                <a:cs typeface="Times New Roman" panose="02020603050405020304" pitchFamily="18" charset="0"/>
              </a:rPr>
              <a:t>Global Positioning system</a:t>
            </a:r>
            <a:r>
              <a:rPr lang="bn-IN" sz="2800" dirty="0" smtClean="0">
                <a:latin typeface="NikoshBAN" panose="02000000000000000000" pitchFamily="2" charset="0"/>
                <a:cs typeface="NikoshBAN" panose="02000000000000000000" pitchFamily="2" charset="0"/>
              </a:rPr>
              <a:t> ) বা জিপিএস (</a:t>
            </a:r>
            <a:r>
              <a:rPr lang="en-US" sz="2400" dirty="0" smtClean="0">
                <a:latin typeface="NikoshBAN" panose="02000000000000000000" pitchFamily="2" charset="0"/>
                <a:cs typeface="NikoshBAN" panose="02000000000000000000" pitchFamily="2" charset="0"/>
              </a:rPr>
              <a:t>GPS</a:t>
            </a:r>
            <a:r>
              <a:rPr lang="bn-IN" sz="2800" dirty="0" smtClean="0">
                <a:latin typeface="NikoshBAN" panose="02000000000000000000" pitchFamily="2" charset="0"/>
                <a:cs typeface="NikoshBAN" panose="02000000000000000000" pitchFamily="2" charset="0"/>
              </a:rPr>
              <a:t>) আমাদের অবস্থানটা নিখুঁতভাবে বলে দিতে পারে এবং সেটি আজকাল প্রায় সব স্মার্ট ফোনেই লাগানো থাকে। বর্তমানে সব গাড়িতেই পথ দেখানোর জন্য জিপিএস লাগানো থাকে।</a:t>
            </a:r>
            <a:endParaRPr lang="en-US" sz="2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stretch>
            <a:fillRect/>
          </a:stretch>
        </p:blipFill>
        <p:spPr>
          <a:xfrm>
            <a:off x="4294909" y="184112"/>
            <a:ext cx="3643746" cy="2098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221672" y="2495981"/>
            <a:ext cx="3726874" cy="54861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ছবিতে আমরা কি দেখতে পাচ্ছি?</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221672" y="2488931"/>
            <a:ext cx="3726874" cy="54861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জিপিএস</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4204854" y="2495981"/>
            <a:ext cx="3837710" cy="548616"/>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 ছবিতে আমরা কি দেখতে পাচ্ছি?</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8285017" y="2495981"/>
            <a:ext cx="3726874" cy="54861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ছবিতে আমরা কি দেখতে পাচ্ছি?</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8285017" y="2492607"/>
            <a:ext cx="3726874" cy="54861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স্মার্ট ফোনে জিপিএস সিস্টেম</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4204853" y="2495981"/>
            <a:ext cx="3851565" cy="548616"/>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 গাড়িতে জিপিএস সিস্টেম</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60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edge">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3320953" y="216848"/>
            <a:ext cx="5805715" cy="3410857"/>
          </a:xfrm>
          <a:prstGeom prst="cube">
            <a:avLst/>
          </a:prstGeom>
          <a:solidFill>
            <a:schemeClr val="accent4">
              <a:lumMod val="20000"/>
              <a:lumOff val="80000"/>
            </a:schemeClr>
          </a:solidFill>
          <a:ln>
            <a:solidFill>
              <a:srgbClr val="0070C0"/>
            </a:solidFill>
          </a:ln>
        </p:spPr>
        <p:style>
          <a:lnRef idx="1">
            <a:schemeClr val="dk1"/>
          </a:lnRef>
          <a:fillRef idx="3">
            <a:schemeClr val="dk1"/>
          </a:fillRef>
          <a:effectRef idx="2">
            <a:schemeClr val="dk1"/>
          </a:effectRef>
          <a:fontRef idx="minor">
            <a:schemeClr val="lt1"/>
          </a:fontRef>
        </p:style>
        <p:txBody>
          <a:bodyPr rtlCol="0" anchor="ctr"/>
          <a:lstStyle/>
          <a:p>
            <a:pPr algn="ctr"/>
            <a:r>
              <a:rPr lang="bn-IN" sz="7200" dirty="0" smtClean="0">
                <a:ln w="0"/>
                <a:solidFill>
                  <a:srgbClr val="00B0F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জোড়ায় কাজ</a:t>
            </a:r>
            <a:endParaRPr lang="en-US" sz="7200" dirty="0">
              <a:solidFill>
                <a:srgbClr val="00B0F0"/>
              </a:solidFill>
              <a:latin typeface="NikoshBAN" panose="02000000000000000000" pitchFamily="2" charset="0"/>
              <a:cs typeface="NikoshBAN" panose="02000000000000000000" pitchFamily="2" charset="0"/>
            </a:endParaRPr>
          </a:p>
        </p:txBody>
      </p:sp>
      <p:sp>
        <p:nvSpPr>
          <p:cNvPr id="3" name="Horizontal Scroll 2"/>
          <p:cNvSpPr/>
          <p:nvPr/>
        </p:nvSpPr>
        <p:spPr>
          <a:xfrm>
            <a:off x="1161142" y="4296228"/>
            <a:ext cx="9913257" cy="1669143"/>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ctr">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জিপিএস (</a:t>
            </a:r>
            <a:r>
              <a:rPr lang="en-US" sz="3200" dirty="0" smtClean="0">
                <a:latin typeface="Times New Roman" panose="02020603050405020304" pitchFamily="18" charset="0"/>
                <a:cs typeface="Times New Roman" panose="02020603050405020304" pitchFamily="18" charset="0"/>
              </a:rPr>
              <a:t>GPS</a:t>
            </a:r>
            <a:r>
              <a:rPr lang="en-US" sz="3600" dirty="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কি? বুঝিয়ে লেখ।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010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02375" y="127533"/>
            <a:ext cx="6014361" cy="3207659"/>
          </a:xfrm>
          <a:prstGeom prst="rect">
            <a:avLst/>
          </a:prstGeom>
          <a:ln>
            <a:solidFill>
              <a:schemeClr val="tx1"/>
            </a:solidFill>
          </a:ln>
        </p:spPr>
      </p:pic>
      <p:sp>
        <p:nvSpPr>
          <p:cNvPr id="3" name="TextBox 2"/>
          <p:cNvSpPr txBox="1"/>
          <p:nvPr/>
        </p:nvSpPr>
        <p:spPr>
          <a:xfrm>
            <a:off x="3334599" y="3542860"/>
            <a:ext cx="5493761" cy="584775"/>
          </a:xfrm>
          <a:prstGeom prst="rect">
            <a:avLst/>
          </a:prstGeom>
          <a:solidFill>
            <a:srgbClr val="FFFF00"/>
          </a:solidFill>
          <a:ln>
            <a:solidFill>
              <a:schemeClr val="tx1"/>
            </a:solidFill>
          </a:ln>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ছবিতে আমরা কি দেখতে পাচ্ছি?</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3170690" y="3542859"/>
            <a:ext cx="5995762" cy="584775"/>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ইন্টারনেট ব্যবহার করে ই-মেইল আদান-প্রদান</a:t>
            </a:r>
            <a:endParaRPr lang="en-US" sz="32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5" name="Parallelogram 4"/>
          <p:cNvSpPr/>
          <p:nvPr/>
        </p:nvSpPr>
        <p:spPr>
          <a:xfrm>
            <a:off x="696686" y="4542971"/>
            <a:ext cx="10943771" cy="203200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আমরা ই-মেইল পাঠাই এবং আমাদের কাছে পাঠানো ই-মেইলগুলো পড়ি। ইন্টারনেট থাকার কারণে সেই ই-মেইল পাশের ঘর থেকে আসছে নাকি পৃথিবীর অপর পৃষ্ঠ থেকে আসছে তার মাঝে কোন পার্থক্য নেই</a:t>
            </a:r>
            <a:r>
              <a:rPr lang="bn-IN"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367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660" y="268851"/>
            <a:ext cx="2635369" cy="1821792"/>
          </a:xfrm>
          <a:prstGeom prst="rect">
            <a:avLst/>
          </a:prstGeom>
          <a:ln>
            <a:solidFill>
              <a:schemeClr val="tx1"/>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5433" y="268851"/>
            <a:ext cx="2562798" cy="1821792"/>
          </a:xfrm>
          <a:prstGeom prst="rect">
            <a:avLst/>
          </a:prstGeom>
          <a:ln>
            <a:solidFill>
              <a:schemeClr val="tx1"/>
            </a:solidFill>
          </a:ln>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302635" y="268851"/>
            <a:ext cx="2707940" cy="1821206"/>
          </a:xfrm>
          <a:prstGeom prst="rect">
            <a:avLst/>
          </a:prstGeom>
          <a:ln>
            <a:solidFill>
              <a:schemeClr val="tx1"/>
            </a:solidFill>
          </a:ln>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6857" y="268851"/>
            <a:ext cx="2664399" cy="1821792"/>
          </a:xfrm>
          <a:prstGeom prst="rect">
            <a:avLst/>
          </a:prstGeom>
          <a:ln>
            <a:solidFill>
              <a:schemeClr val="tx1"/>
            </a:solidFill>
          </a:ln>
        </p:spPr>
      </p:pic>
      <p:sp>
        <p:nvSpPr>
          <p:cNvPr id="6" name="Rectangle 5"/>
          <p:cNvSpPr/>
          <p:nvPr/>
        </p:nvSpPr>
        <p:spPr>
          <a:xfrm>
            <a:off x="136856" y="2195665"/>
            <a:ext cx="2664399" cy="54861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চিঠি</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3235660" y="2232744"/>
            <a:ext cx="2664399" cy="5486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টেলিফোনে কথা বলা</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6305433" y="2232744"/>
            <a:ext cx="2664399" cy="54861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৪জি নেটওয়ার্ক</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9302635" y="2232744"/>
            <a:ext cx="2664399" cy="548616"/>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ছবি দেখে কথা বলা</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178422" y="3255818"/>
            <a:ext cx="11830177" cy="2881746"/>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n-IN" sz="2800" dirty="0" smtClean="0">
                <a:solidFill>
                  <a:schemeClr val="tx1">
                    <a:lumMod val="95000"/>
                    <a:lumOff val="5000"/>
                  </a:schemeClr>
                </a:solidFill>
                <a:latin typeface="NikoshBAN" panose="02000000000000000000" pitchFamily="2" charset="0"/>
                <a:cs typeface="NikoshBAN" panose="02000000000000000000" pitchFamily="2" charset="0"/>
              </a:rPr>
              <a:t>আগে আমরা শুধু টেলিফোনে কথা বলতাম, ইন্টারনেটের ব্যান্ডউইডথ </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Bandwidth</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bn-IN" sz="2800" dirty="0" smtClean="0">
                <a:solidFill>
                  <a:schemeClr val="tx1">
                    <a:lumMod val="95000"/>
                    <a:lumOff val="5000"/>
                  </a:schemeClr>
                </a:solidFill>
                <a:latin typeface="NikoshBAN" panose="02000000000000000000" pitchFamily="2" charset="0"/>
                <a:cs typeface="NikoshBAN" panose="02000000000000000000" pitchFamily="2" charset="0"/>
              </a:rPr>
              <a:t>বেড়ে যাওয়ায় আজকাল শুধু কথায় সন্তুষ্ট থাকতে হয় না। আমরা যার সাথে কথা বলছি তাকে দেখতেও পাই। একসময় কেউ যখন বিদেশ যেত, হাতে লেখা চিঠি ছিল যোগাযোগের একমাত্র উপায়। এখন সামনাসামনি দেখে কথা বলা খুব বেশি প্রচলিত বিষয় হয়ে গেছে।   </a:t>
            </a:r>
            <a:endParaRPr lang="en-US" sz="28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00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righ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900" decel="100000" fill="hold"/>
                                        <p:tgtEl>
                                          <p:spTgt spid="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up)">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9" dur="1000" fill="hold"/>
                                        <p:tgtEl>
                                          <p:spTgt spid="1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68" y="201466"/>
            <a:ext cx="3790950" cy="2376018"/>
          </a:xfrm>
          <a:prstGeom prst="rect">
            <a:avLst/>
          </a:prstGeom>
          <a:ln>
            <a:solidFill>
              <a:schemeClr val="tx1"/>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73676" y="201466"/>
            <a:ext cx="3790955" cy="2376020"/>
          </a:xfrm>
          <a:prstGeom prst="rect">
            <a:avLst/>
          </a:prstGeom>
          <a:ln>
            <a:solidFill>
              <a:schemeClr val="tx1"/>
            </a:solidFill>
          </a:ln>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20489" y="201466"/>
            <a:ext cx="3790955" cy="2376019"/>
          </a:xfrm>
          <a:prstGeom prst="rect">
            <a:avLst/>
          </a:prstGeom>
          <a:ln>
            <a:solidFill>
              <a:schemeClr val="tx1"/>
            </a:solidFill>
          </a:ln>
        </p:spPr>
      </p:pic>
      <p:sp>
        <p:nvSpPr>
          <p:cNvPr id="5" name="Rectangle 4"/>
          <p:cNvSpPr/>
          <p:nvPr/>
        </p:nvSpPr>
        <p:spPr>
          <a:xfrm>
            <a:off x="226868" y="2798618"/>
            <a:ext cx="3790950" cy="55418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latin typeface="NikoshBAN" panose="02000000000000000000" pitchFamily="2" charset="0"/>
                <a:cs typeface="NikoshBAN" panose="02000000000000000000" pitchFamily="2" charset="0"/>
              </a:rPr>
              <a:t>ছবিতে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পাচ্ছি</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6" name="Rectangle 5"/>
          <p:cNvSpPr/>
          <p:nvPr/>
        </p:nvSpPr>
        <p:spPr>
          <a:xfrm>
            <a:off x="226868" y="2798617"/>
            <a:ext cx="3790950" cy="55418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latin typeface="NikoshBAN" panose="02000000000000000000" pitchFamily="2" charset="0"/>
                <a:cs typeface="NikoshBAN" panose="02000000000000000000" pitchFamily="2" charset="0"/>
              </a:rPr>
              <a:t>ই-</a:t>
            </a:r>
            <a:r>
              <a:rPr lang="en-US" sz="2800" dirty="0" err="1" smtClean="0">
                <a:latin typeface="NikoshBAN" panose="02000000000000000000" pitchFamily="2" charset="0"/>
                <a:cs typeface="NikoshBAN" panose="02000000000000000000" pitchFamily="2" charset="0"/>
              </a:rPr>
              <a:t>বুক</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4173681" y="2798618"/>
            <a:ext cx="3790950" cy="554182"/>
          </a:xfrm>
          <a:prstGeom prst="rect">
            <a:avLst/>
          </a:prstGeom>
          <a:solidFill>
            <a:schemeClr val="accent4">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latin typeface="NikoshBAN" panose="02000000000000000000" pitchFamily="2" charset="0"/>
                <a:cs typeface="NikoshBAN" panose="02000000000000000000" pitchFamily="2" charset="0"/>
              </a:rPr>
              <a:t>ছবিতে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পাচ্ছি</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4173676" y="2791692"/>
            <a:ext cx="3790950" cy="554182"/>
          </a:xfrm>
          <a:prstGeom prst="rect">
            <a:avLst/>
          </a:prstGeom>
          <a:solidFill>
            <a:schemeClr val="accent4">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স্মার্টফোনে গান শোনা ও দেখা</a:t>
            </a:r>
            <a:endParaRPr lang="en-US" sz="2800" dirty="0">
              <a:latin typeface="NikoshBAN" panose="02000000000000000000" pitchFamily="2" charset="0"/>
              <a:cs typeface="NikoshBAN" panose="02000000000000000000" pitchFamily="2" charset="0"/>
            </a:endParaRPr>
          </a:p>
        </p:txBody>
      </p:sp>
      <p:sp>
        <p:nvSpPr>
          <p:cNvPr id="9" name="Rectangle 8"/>
          <p:cNvSpPr/>
          <p:nvPr/>
        </p:nvSpPr>
        <p:spPr>
          <a:xfrm>
            <a:off x="8120494" y="2798618"/>
            <a:ext cx="3790950" cy="554182"/>
          </a:xfrm>
          <a:prstGeom prst="rect">
            <a:avLst/>
          </a:prstGeom>
          <a:solidFill>
            <a:schemeClr val="bg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latin typeface="NikoshBAN" panose="02000000000000000000" pitchFamily="2" charset="0"/>
                <a:cs typeface="NikoshBAN" panose="02000000000000000000" pitchFamily="2" charset="0"/>
              </a:rPr>
              <a:t>ছবিতে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পাচ্ছি</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0" name="Rectangle 9"/>
          <p:cNvSpPr/>
          <p:nvPr/>
        </p:nvSpPr>
        <p:spPr>
          <a:xfrm>
            <a:off x="8120494" y="2798617"/>
            <a:ext cx="3790950" cy="554182"/>
          </a:xfrm>
          <a:prstGeom prst="rect">
            <a:avLst/>
          </a:prstGeom>
          <a:solidFill>
            <a:schemeClr val="bg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কম্পিউটারে গেম খেলা</a:t>
            </a:r>
            <a:endParaRPr lang="en-US" sz="2800" dirty="0">
              <a:latin typeface="NikoshBAN" panose="02000000000000000000" pitchFamily="2" charset="0"/>
              <a:cs typeface="NikoshBAN" panose="02000000000000000000" pitchFamily="2" charset="0"/>
            </a:endParaRPr>
          </a:p>
        </p:txBody>
      </p:sp>
      <p:sp>
        <p:nvSpPr>
          <p:cNvPr id="11" name="Round Diagonal Corner Rectangle 10"/>
          <p:cNvSpPr/>
          <p:nvPr/>
        </p:nvSpPr>
        <p:spPr>
          <a:xfrm>
            <a:off x="429490" y="3699164"/>
            <a:ext cx="11319164" cy="2729345"/>
          </a:xfrm>
          <a:prstGeom prst="round2Diag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bn-IN" sz="2800" dirty="0" smtClean="0">
                <a:ln>
                  <a:solidFill>
                    <a:schemeClr val="bg1"/>
                  </a:solidFill>
                </a:ln>
                <a:latin typeface="NikoshBAN" panose="02000000000000000000" pitchFamily="2" charset="0"/>
                <a:cs typeface="NikoshBAN" panose="02000000000000000000" pitchFamily="2" charset="0"/>
              </a:rPr>
              <a:t>প্রায় সব বইই এখন ঘরে বসে ই-বুক হিসেবে পাওয়া যায়। শুধু বই নয়, গান বা চলচিত্র ইন্টারনেট থেকে ডাউনলোড করা যায়। ব্যান্ডউডথ যদি বেশি হয়, তাহলে আর ডাউনলোড করতে হয় না , সরাসরি দেখা বা শোনা যায়। বিনোদনের জন্য অনেকেই কম্পিউটার গেম খেলতে পছন্দ করে, ইন্টারনেট সেই খেলায় নতুন মাত্রা যোগ করেছে।</a:t>
            </a:r>
            <a:endParaRPr lang="en-US" sz="2800" dirty="0">
              <a:ln>
                <a:solidFill>
                  <a:schemeClr val="bg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404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strVal val="#ppt_w*0.70"/>
                                          </p:val>
                                        </p:tav>
                                        <p:tav tm="100000">
                                          <p:val>
                                            <p:strVal val="#ppt_w"/>
                                          </p:val>
                                        </p:tav>
                                      </p:tavLst>
                                    </p:anim>
                                    <p:anim calcmode="lin" valueType="num">
                                      <p:cBhvr>
                                        <p:cTn id="42" dur="1000" fill="hold"/>
                                        <p:tgtEl>
                                          <p:spTgt spid="4"/>
                                        </p:tgtEl>
                                        <p:attrNameLst>
                                          <p:attrName>ppt_h</p:attrName>
                                        </p:attrNameLst>
                                      </p:cBhvr>
                                      <p:tavLst>
                                        <p:tav tm="0">
                                          <p:val>
                                            <p:strVal val="#ppt_h"/>
                                          </p:val>
                                        </p:tav>
                                        <p:tav tm="100000">
                                          <p:val>
                                            <p:strVal val="#ppt_h"/>
                                          </p:val>
                                        </p:tav>
                                      </p:tavLst>
                                    </p:anim>
                                    <p:animEffect transition="in" filter="fade">
                                      <p:cBhvr>
                                        <p:cTn id="43" dur="1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1+#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1+#ppt_w/2"/>
                                          </p:val>
                                        </p:tav>
                                        <p:tav tm="100000">
                                          <p:val>
                                            <p:strVal val="#ppt_x"/>
                                          </p:val>
                                        </p:tav>
                                      </p:tavLst>
                                    </p:anim>
                                    <p:anim calcmode="lin" valueType="num">
                                      <p:cBhvr additive="base">
                                        <p:cTn id="5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3" presetClass="entr" presetSubtype="32"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plus(out)">
                                      <p:cBhvr>
                                        <p:cTn id="6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l="3815" t="4655" r="1810" b="7938"/>
          <a:stretch/>
        </p:blipFill>
        <p:spPr>
          <a:xfrm>
            <a:off x="7177714" y="276338"/>
            <a:ext cx="4484915" cy="2873262"/>
          </a:xfrm>
          <a:prstGeom prst="rect">
            <a:avLst/>
          </a:prstGeom>
          <a:ln>
            <a:solidFill>
              <a:schemeClr val="tx1"/>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9199" y="276338"/>
            <a:ext cx="4484915" cy="2873262"/>
          </a:xfrm>
          <a:prstGeom prst="rect">
            <a:avLst/>
          </a:prstGeom>
          <a:ln>
            <a:solidFill>
              <a:schemeClr val="tx1"/>
            </a:solidFill>
          </a:ln>
        </p:spPr>
      </p:pic>
      <p:sp>
        <p:nvSpPr>
          <p:cNvPr id="4" name="Rectangle 3"/>
          <p:cNvSpPr/>
          <p:nvPr/>
        </p:nvSpPr>
        <p:spPr>
          <a:xfrm>
            <a:off x="559198" y="3263075"/>
            <a:ext cx="4484915" cy="641268"/>
          </a:xfrm>
          <a:prstGeom prst="rect">
            <a:avLst/>
          </a:prstGeom>
          <a:solidFill>
            <a:schemeClr val="bg2">
              <a:lumMod val="75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ছবিতে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দেখতে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পাচ্ছি</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559198" y="3274291"/>
            <a:ext cx="4484915" cy="934852"/>
          </a:xfrm>
          <a:prstGeom prst="rect">
            <a:avLst/>
          </a:prstGeom>
          <a:solidFill>
            <a:schemeClr val="bg2">
              <a:lumMod val="75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বিভিন্ন সামাজিক যোগাযোগ মাধ্যম</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7177714" y="3263075"/>
            <a:ext cx="4484915" cy="641268"/>
          </a:xfrm>
          <a:prstGeom prst="rect">
            <a:avLst/>
          </a:prstGeom>
          <a:solidFill>
            <a:srgbClr val="449246"/>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ছবিতে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দেখতে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পাচ্ছি</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7" name="Rectangle 6"/>
          <p:cNvSpPr/>
          <p:nvPr/>
        </p:nvSpPr>
        <p:spPr>
          <a:xfrm>
            <a:off x="7177713" y="3274291"/>
            <a:ext cx="4484915" cy="991590"/>
          </a:xfrm>
          <a:prstGeom prst="rect">
            <a:avLst/>
          </a:prstGeom>
          <a:solidFill>
            <a:srgbClr val="449246"/>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সামাজিক যোগাযোগ মাধ্যমে একে অপরের সাথে সংযুক্ত</a:t>
            </a:r>
            <a:endParaRPr lang="en-US" sz="3200" dirty="0">
              <a:latin typeface="NikoshBAN" panose="02000000000000000000" pitchFamily="2" charset="0"/>
              <a:cs typeface="NikoshBAN" panose="02000000000000000000" pitchFamily="2" charset="0"/>
            </a:endParaRPr>
          </a:p>
        </p:txBody>
      </p:sp>
      <p:sp>
        <p:nvSpPr>
          <p:cNvPr id="8" name="Flowchart: Internal Storage 7"/>
          <p:cNvSpPr/>
          <p:nvPr/>
        </p:nvSpPr>
        <p:spPr>
          <a:xfrm>
            <a:off x="559198" y="4513943"/>
            <a:ext cx="11103431" cy="1901371"/>
          </a:xfrm>
          <a:prstGeom prst="flowChartInternalStorage">
            <a:avLst/>
          </a:prstGeom>
          <a:ln>
            <a:solidFill>
              <a:srgbClr val="00B0F0"/>
            </a:solidFill>
          </a:ln>
          <a:effectLst>
            <a:innerShdw blurRad="63500" dist="50800" dir="27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দৈনন্দিন জীবনে সামাজিক নেটওয়ার্কেও ইন্টারনেটের ব্যবহার হয়। সেখানে একজন অন্যজনের সাথে ভাব বিনিময় করে, ছবি-ভিডিও বিনিময় করে, কথাবার্তা বলে কিংবা বিশেষ কোন একটি বিষয়কে আলোচনায় নিয়ে আসে।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427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amond(out)">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78" y="84760"/>
            <a:ext cx="2925411" cy="1961754"/>
          </a:xfrm>
          <a:prstGeom prst="rect">
            <a:avLst/>
          </a:prstGeom>
          <a:ln>
            <a:solidFill>
              <a:schemeClr val="tx1"/>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98588" y="99090"/>
            <a:ext cx="2975428" cy="1961754"/>
          </a:xfrm>
          <a:prstGeom prst="rect">
            <a:avLst/>
          </a:prstGeom>
          <a:ln>
            <a:solidFill>
              <a:schemeClr val="tx1"/>
            </a:solidFill>
          </a:ln>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39115" y="99090"/>
            <a:ext cx="2721427" cy="1954589"/>
          </a:xfrm>
          <a:prstGeom prst="rect">
            <a:avLst/>
          </a:prstGeom>
          <a:ln>
            <a:solidFill>
              <a:schemeClr val="tx1"/>
            </a:solidFill>
          </a:ln>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60115" y="91925"/>
            <a:ext cx="2815772" cy="1961754"/>
          </a:xfrm>
          <a:prstGeom prst="rect">
            <a:avLst/>
          </a:prstGeom>
        </p:spPr>
      </p:pic>
      <p:sp>
        <p:nvSpPr>
          <p:cNvPr id="6" name="Rectangle 5"/>
          <p:cNvSpPr/>
          <p:nvPr/>
        </p:nvSpPr>
        <p:spPr>
          <a:xfrm>
            <a:off x="108078" y="2176959"/>
            <a:ext cx="2925411" cy="1132298"/>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সামাজিক যোগাযোগ মাধ্যমের (যেমনঃ ফেসবুক) প্রতি আসক্তি</a:t>
            </a:r>
            <a:endParaRPr lang="en-US" sz="2400" dirty="0">
              <a:latin typeface="NikoshBAN" panose="02000000000000000000" pitchFamily="2" charset="0"/>
              <a:cs typeface="NikoshBAN" panose="02000000000000000000" pitchFamily="2" charset="0"/>
            </a:endParaRPr>
          </a:p>
        </p:txBody>
      </p:sp>
      <p:sp>
        <p:nvSpPr>
          <p:cNvPr id="7" name="Rectangle 6"/>
          <p:cNvSpPr/>
          <p:nvPr/>
        </p:nvSpPr>
        <p:spPr>
          <a:xfrm>
            <a:off x="3223596" y="2176959"/>
            <a:ext cx="2925411" cy="1132298"/>
          </a:xfrm>
          <a:prstGeom prst="rect">
            <a:avLst/>
          </a:prstGeom>
          <a:solidFill>
            <a:schemeClr val="accent1">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সামাজিক যোগাযোগ মাধ্যমে (যেমনঃ ফেসবু্ক)অতিরিক্ত সময় ব্যয়</a:t>
            </a:r>
            <a:endParaRPr lang="en-US" sz="2400" dirty="0">
              <a:latin typeface="NikoshBAN" panose="02000000000000000000" pitchFamily="2" charset="0"/>
              <a:cs typeface="NikoshBAN" panose="02000000000000000000" pitchFamily="2" charset="0"/>
            </a:endParaRPr>
          </a:p>
        </p:txBody>
      </p:sp>
      <p:sp>
        <p:nvSpPr>
          <p:cNvPr id="8" name="Rectangle 7"/>
          <p:cNvSpPr/>
          <p:nvPr/>
        </p:nvSpPr>
        <p:spPr>
          <a:xfrm>
            <a:off x="6339115" y="2176959"/>
            <a:ext cx="2721428" cy="1132298"/>
          </a:xfrm>
          <a:prstGeom prst="rect">
            <a:avLst/>
          </a:prstGeom>
          <a:solidFill>
            <a:srgbClr val="92D05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অতিরিক্ত ইন্টারনেট ব্যবহারের ফলে বাস্তব জীবন থেকে বিচ্ছিন্ন হওয়া</a:t>
            </a:r>
            <a:endParaRPr lang="en-US" sz="2400" dirty="0">
              <a:latin typeface="NikoshBAN" panose="02000000000000000000" pitchFamily="2" charset="0"/>
              <a:cs typeface="NikoshBAN" panose="02000000000000000000" pitchFamily="2" charset="0"/>
            </a:endParaRPr>
          </a:p>
        </p:txBody>
      </p:sp>
      <p:sp>
        <p:nvSpPr>
          <p:cNvPr id="9" name="Rectangle 8"/>
          <p:cNvSpPr/>
          <p:nvPr/>
        </p:nvSpPr>
        <p:spPr>
          <a:xfrm>
            <a:off x="9250652" y="2162445"/>
            <a:ext cx="2825236" cy="1132298"/>
          </a:xfrm>
          <a:prstGeom prst="rect">
            <a:avLst/>
          </a:prstGeom>
          <a:solidFill>
            <a:schemeClr val="accent2">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কানে হ্যাডফোন লাগিয়ে কোনকিছু শ্রবণ করার স্বাস্থ্য ঝুকি</a:t>
            </a:r>
            <a:endParaRPr lang="en-US" sz="2400" dirty="0">
              <a:latin typeface="NikoshBAN" panose="02000000000000000000" pitchFamily="2" charset="0"/>
              <a:cs typeface="NikoshBAN" panose="02000000000000000000" pitchFamily="2" charset="0"/>
            </a:endParaRPr>
          </a:p>
        </p:txBody>
      </p:sp>
      <p:sp>
        <p:nvSpPr>
          <p:cNvPr id="10" name="Snip Diagonal Corner Rectangle 9"/>
          <p:cNvSpPr/>
          <p:nvPr/>
        </p:nvSpPr>
        <p:spPr>
          <a:xfrm>
            <a:off x="522513" y="3715657"/>
            <a:ext cx="11001828" cy="2699657"/>
          </a:xfrm>
          <a:prstGeom prst="snip2DiagRect">
            <a:avLst/>
          </a:prstGeom>
          <a:solidFill>
            <a:schemeClr val="accent2">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তরুণ প্রজন্ম আজকাল সামাজিক নেটওয়ার্কে (যেমনঃ ফেসবুক) বেশি সময় ব্যয় করছে। অতিরিক্ত ইন্টারনেট ব্যবহারের ফলে অনেকেই বাস্তব জীবন থেকে আলাদা হয়ে পরছে। তাছাড়া, নেটওয়ার্ক ভিত্তিক বিভিন্ন ইলেক্ট্রনিক সামগ্রির অতিরিক্ত ব্যবহারের ফলে অনেকেই বিভিন্ন স্বাস্থ্য ঝুঁকির মুখোমুখি হচ্ছে।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04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out)">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outHorizont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32"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diamond(out)">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72011" y="221219"/>
            <a:ext cx="3465286" cy="3741181"/>
            <a:chOff x="801914" y="304346"/>
            <a:chExt cx="4615212" cy="4777064"/>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r="45802"/>
            <a:stretch/>
          </p:blipFill>
          <p:spPr>
            <a:xfrm>
              <a:off x="801914" y="304346"/>
              <a:ext cx="2523177" cy="2766060"/>
            </a:xfrm>
            <a:prstGeom prst="rect">
              <a:avLst/>
            </a:prstGeom>
            <a:ln>
              <a:solidFill>
                <a:schemeClr val="tx1"/>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935" t="-1681" r="16854" b="1681"/>
            <a:stretch/>
          </p:blipFill>
          <p:spPr>
            <a:xfrm>
              <a:off x="3341945" y="304346"/>
              <a:ext cx="2075181" cy="2766060"/>
            </a:xfrm>
            <a:prstGeom prst="rect">
              <a:avLst/>
            </a:prstGeom>
            <a:ln>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7184" y="3070406"/>
              <a:ext cx="4599941" cy="2011004"/>
            </a:xfrm>
            <a:prstGeom prst="rect">
              <a:avLst/>
            </a:prstGeom>
            <a:ln>
              <a:solidFill>
                <a:schemeClr val="tx1"/>
              </a:solidFill>
            </a:ln>
          </p:spPr>
        </p:pic>
      </p:grpSp>
      <p:grpSp>
        <p:nvGrpSpPr>
          <p:cNvPr id="6" name="Group 5"/>
          <p:cNvGrpSpPr/>
          <p:nvPr/>
        </p:nvGrpSpPr>
        <p:grpSpPr>
          <a:xfrm>
            <a:off x="7879195" y="221219"/>
            <a:ext cx="3453822" cy="3741181"/>
            <a:chOff x="7158759" y="360217"/>
            <a:chExt cx="3453822" cy="4017819"/>
          </a:xfrm>
        </p:grpSpPr>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58759" y="2414723"/>
              <a:ext cx="3453822" cy="1963313"/>
            </a:xfrm>
            <a:prstGeom prst="rect">
              <a:avLst/>
            </a:prstGeom>
            <a:ln>
              <a:solidFill>
                <a:schemeClr val="tx1"/>
              </a:solidFill>
            </a:ln>
          </p:spPr>
        </p:pic>
        <p:pic>
          <p:nvPicPr>
            <p:cNvPr id="8" name="Picture 7"/>
            <p:cNvPicPr>
              <a:picLocks noChangeAspect="1"/>
            </p:cNvPicPr>
            <p:nvPr/>
          </p:nvPicPr>
          <p:blipFill rotWithShape="1">
            <a:blip r:embed="rId6"/>
            <a:srcRect l="53664"/>
            <a:stretch/>
          </p:blipFill>
          <p:spPr>
            <a:xfrm>
              <a:off x="7158760" y="360217"/>
              <a:ext cx="3453821" cy="2054505"/>
            </a:xfrm>
            <a:prstGeom prst="rect">
              <a:avLst/>
            </a:prstGeom>
            <a:ln>
              <a:solidFill>
                <a:schemeClr val="tx1"/>
              </a:solidFill>
            </a:ln>
          </p:spPr>
        </p:pic>
      </p:grpSp>
      <p:sp>
        <p:nvSpPr>
          <p:cNvPr id="9" name="Rectangle 8"/>
          <p:cNvSpPr/>
          <p:nvPr/>
        </p:nvSpPr>
        <p:spPr>
          <a:xfrm>
            <a:off x="250714" y="4078249"/>
            <a:ext cx="5055578" cy="10756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কম্পিউটার ও মোবাইল গেইমে আসক্ত বর্তমান প্রজন্ম</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6942459" y="4078249"/>
            <a:ext cx="5055578" cy="10756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বন্ধুবান্ধবের সাথে বাস্তব জগতের খেলাধুলা</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Rounded Rectangle 10"/>
          <p:cNvSpPr/>
          <p:nvPr/>
        </p:nvSpPr>
        <p:spPr>
          <a:xfrm>
            <a:off x="263236" y="5269739"/>
            <a:ext cx="11734801" cy="130232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ইন্টারনেটের গোলক ধাঁধায় বাস্তব জগতের বিনোদন, খেলাধুলা, বন্ধুবান্ধব, আত্মীয় স্বজন ইত্যাদি থেকে তরুণ প্রজন্ম যেন বিচ্ছিন্ন না হয় সেদিকে সজাগ দৃষ্টি রাখতে হবে। অর্থাৎ সাইবার জগতের বাইরেও যে সত্যিকারের একটি জগৎ আছে তা যেন তরুণ প্রজন্ম উপলব্ধি 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0929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15019" y="457200"/>
            <a:ext cx="6172200" cy="1295400"/>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800" b="1" dirty="0" err="1">
                <a:ln w="0"/>
                <a:solidFill>
                  <a:srgbClr val="00B050"/>
                </a:solidFill>
                <a:latin typeface="NikoshBAN" pitchFamily="2" charset="0"/>
                <a:cs typeface="NikoshBAN" pitchFamily="2" charset="0"/>
              </a:rPr>
              <a:t>স্বাগতম</a:t>
            </a:r>
            <a:endParaRPr lang="en-GB" sz="13800" b="1" dirty="0">
              <a:ln w="0"/>
              <a:solidFill>
                <a:srgbClr val="00B05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002" y="1752600"/>
            <a:ext cx="6152568" cy="4378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43287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Home 1">
            <a:hlinkClick r:id="" action="ppaction://hlinkshowjump?jump=firstslide" highlightClick="1"/>
          </p:cNvPr>
          <p:cNvSpPr/>
          <p:nvPr/>
        </p:nvSpPr>
        <p:spPr>
          <a:xfrm>
            <a:off x="0" y="0"/>
            <a:ext cx="12192000" cy="6858000"/>
          </a:xfrm>
          <a:prstGeom prst="actionButtonHome">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3" name="Right Arrow 2"/>
          <p:cNvSpPr/>
          <p:nvPr/>
        </p:nvSpPr>
        <p:spPr>
          <a:xfrm>
            <a:off x="217714" y="0"/>
            <a:ext cx="5050972" cy="2409372"/>
          </a:xfrm>
          <a:prstGeom prst="rightArrow">
            <a:avLst/>
          </a:prstGeom>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bn-IN" sz="6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a:t>
            </a:r>
            <a:endParaRPr lang="en-US" sz="6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Action Button: Document 3">
            <a:hlinkClick r:id="" action="ppaction://noaction" highlightClick="1"/>
          </p:cNvPr>
          <p:cNvSpPr/>
          <p:nvPr/>
        </p:nvSpPr>
        <p:spPr>
          <a:xfrm>
            <a:off x="1494971" y="5399314"/>
            <a:ext cx="9202057" cy="1335313"/>
          </a:xfrm>
          <a:prstGeom prst="actionButtonDocument">
            <a:avLst/>
          </a:prstGeom>
          <a:solidFill>
            <a:schemeClr val="bg2">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571500" indent="-571500" algn="ctr">
              <a:buFont typeface="Wingdings" panose="05000000000000000000" pitchFamily="2" charset="2"/>
              <a:buChar char="ü"/>
            </a:pPr>
            <a:r>
              <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সামাজিক যোগাযোগ মাধ্যম ব্যবহারের ৫ টি করে সুবিধা ও ক্ষতিকর প্রভাব লেখ।</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0269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593910" y="5127009"/>
            <a:ext cx="5181600" cy="1172845"/>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bn-BD" sz="8800" b="1" kern="10" spc="50" dirty="0" smtClean="0">
                <a:ln w="11430"/>
                <a:solidFill>
                  <a:srgbClr val="00B05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ধন্যবাদ</a:t>
            </a:r>
            <a:endParaRPr lang="en-US" sz="8800" b="1" kern="10" spc="50" dirty="0">
              <a:ln w="11430"/>
              <a:solidFill>
                <a:srgbClr val="00B05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209" y="402609"/>
            <a:ext cx="6718111" cy="5038583"/>
          </a:xfrm>
          <a:prstGeom prst="rect">
            <a:avLst/>
          </a:prstGeom>
        </p:spPr>
      </p:pic>
    </p:spTree>
    <p:extLst>
      <p:ext uri="{BB962C8B-B14F-4D97-AF65-F5344CB8AC3E}">
        <p14:creationId xmlns:p14="http://schemas.microsoft.com/office/powerpoint/2010/main" val="27150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2360" y="705656"/>
            <a:ext cx="10203543" cy="537028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14132" y="2175455"/>
            <a:ext cx="4426856" cy="3563720"/>
          </a:xfrm>
          <a:prstGeom prst="rect">
            <a:avLst/>
          </a:prstGeom>
          <a:solidFill>
            <a:srgbClr val="FFFFFF">
              <a:alpha val="63137"/>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বিষয়ঃ- তথ্য ও যোগাযোগ প্রযুক্তি</a:t>
            </a:r>
          </a:p>
          <a:p>
            <a:pPr algn="ctr"/>
            <a:r>
              <a:rPr lang="bn-IN" sz="3200" dirty="0" smtClean="0">
                <a:latin typeface="NikoshBAN" panose="02000000000000000000" pitchFamily="2" charset="0"/>
                <a:cs typeface="NikoshBAN" panose="02000000000000000000" pitchFamily="2" charset="0"/>
              </a:rPr>
              <a:t>শ্রেণীঃ-  অষ্টম</a:t>
            </a:r>
          </a:p>
          <a:p>
            <a:pPr algn="ctr"/>
            <a:r>
              <a:rPr lang="bn-IN" sz="3200" dirty="0" smtClean="0">
                <a:latin typeface="NikoshBAN" panose="02000000000000000000" pitchFamily="2" charset="0"/>
                <a:cs typeface="NikoshBAN" panose="02000000000000000000" pitchFamily="2" charset="0"/>
              </a:rPr>
              <a:t>অধ্যায়ঃ- পঞ্চম</a:t>
            </a:r>
          </a:p>
          <a:p>
            <a:pPr algn="ctr"/>
            <a:r>
              <a:rPr lang="bn-IN" sz="3200" dirty="0" smtClean="0">
                <a:latin typeface="NikoshBAN" panose="02000000000000000000" pitchFamily="2" charset="0"/>
                <a:cs typeface="NikoshBAN" panose="02000000000000000000" pitchFamily="2" charset="0"/>
              </a:rPr>
              <a:t>পাঠঃ- দৈনন্দিন জীবনে ইন্টারনেটের ব্যবহার</a:t>
            </a:r>
          </a:p>
          <a:p>
            <a:pPr algn="ctr"/>
            <a:r>
              <a:rPr lang="bn-IN" sz="3200" dirty="0" smtClean="0">
                <a:latin typeface="NikoshBAN" panose="02000000000000000000" pitchFamily="2" charset="0"/>
                <a:cs typeface="NikoshBAN" panose="02000000000000000000" pitchFamily="2" charset="0"/>
              </a:rPr>
              <a:t>সময়ঃ- ৫০ মিনিট</a:t>
            </a:r>
          </a:p>
        </p:txBody>
      </p:sp>
      <p:sp>
        <p:nvSpPr>
          <p:cNvPr id="6" name="TextBox 5"/>
          <p:cNvSpPr txBox="1"/>
          <p:nvPr/>
        </p:nvSpPr>
        <p:spPr>
          <a:xfrm>
            <a:off x="5145205" y="1002651"/>
            <a:ext cx="2285567" cy="769441"/>
          </a:xfrm>
          <a:prstGeom prst="rect">
            <a:avLst/>
          </a:prstGeom>
          <a:solidFill>
            <a:srgbClr val="00B050"/>
          </a:solidFill>
          <a:ln w="38100">
            <a:solidFill>
              <a:schemeClr val="tx1"/>
            </a:solidFill>
          </a:ln>
        </p:spPr>
        <p:txBody>
          <a:bodyPr wrap="square" rtlCol="0">
            <a:spAutoFit/>
          </a:bodyPr>
          <a:lstStyle/>
          <a:p>
            <a:pPr algn="ctr"/>
            <a:r>
              <a:rPr lang="bn-IN" sz="4400" dirty="0" smtClean="0">
                <a:solidFill>
                  <a:schemeClr val="bg1"/>
                </a:solidFill>
                <a:latin typeface="NikoshBAN" panose="02000000000000000000" pitchFamily="2" charset="0"/>
                <a:cs typeface="NikoshBAN" panose="02000000000000000000" pitchFamily="2" charset="0"/>
              </a:rPr>
              <a:t>পরিচিতি</a:t>
            </a:r>
            <a:endParaRPr lang="en-US" sz="4400" dirty="0">
              <a:solidFill>
                <a:schemeClr val="bg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420" y="2047677"/>
            <a:ext cx="1984774" cy="17373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p:cNvSpPr/>
          <p:nvPr/>
        </p:nvSpPr>
        <p:spPr>
          <a:xfrm>
            <a:off x="2381743" y="4023973"/>
            <a:ext cx="3660308" cy="2072875"/>
          </a:xfrm>
          <a:prstGeom prst="rect">
            <a:avLst/>
          </a:prstGeom>
        </p:spPr>
        <p:txBody>
          <a:bodyPr wrap="square">
            <a:spAutoFit/>
          </a:bodyPr>
          <a:lstStyle/>
          <a:p>
            <a:pPr>
              <a:lnSpc>
                <a:spcPct val="90000"/>
              </a:lnSpc>
            </a:pPr>
            <a:r>
              <a:rPr lang="en-US" sz="2800" b="1" dirty="0" err="1">
                <a:latin typeface="Nikosh" pitchFamily="2" charset="0"/>
                <a:cs typeface="Nikosh" pitchFamily="2" charset="0"/>
              </a:rPr>
              <a:t>মোহাম্মদ</a:t>
            </a:r>
            <a:r>
              <a:rPr lang="en-US" sz="2800" b="1" dirty="0">
                <a:latin typeface="Nikosh" pitchFamily="2" charset="0"/>
                <a:cs typeface="Nikosh" pitchFamily="2" charset="0"/>
              </a:rPr>
              <a:t> </a:t>
            </a:r>
            <a:r>
              <a:rPr lang="en-US" sz="2800" b="1" dirty="0" err="1">
                <a:latin typeface="Nikosh" pitchFamily="2" charset="0"/>
                <a:cs typeface="Nikosh" pitchFamily="2" charset="0"/>
              </a:rPr>
              <a:t>আব্দুল</a:t>
            </a:r>
            <a:r>
              <a:rPr lang="en-US" sz="2800" b="1" dirty="0">
                <a:latin typeface="Nikosh" pitchFamily="2" charset="0"/>
                <a:cs typeface="Nikosh" pitchFamily="2" charset="0"/>
              </a:rPr>
              <a:t> </a:t>
            </a:r>
            <a:r>
              <a:rPr lang="en-US" sz="2800" b="1" dirty="0" err="1">
                <a:latin typeface="Nikosh" pitchFamily="2" charset="0"/>
                <a:cs typeface="Nikosh" pitchFamily="2" charset="0"/>
              </a:rPr>
              <a:t>মালেক</a:t>
            </a:r>
            <a:endParaRPr lang="en-US" sz="2800" b="1" dirty="0">
              <a:latin typeface="Nikosh" pitchFamily="2" charset="0"/>
              <a:cs typeface="Nikosh" pitchFamily="2" charset="0"/>
            </a:endParaRPr>
          </a:p>
          <a:p>
            <a:pPr>
              <a:lnSpc>
                <a:spcPct val="90000"/>
              </a:lnSpc>
            </a:pPr>
            <a:r>
              <a:rPr lang="en-US" sz="2400" b="1" dirty="0" err="1">
                <a:latin typeface="Nikosh" pitchFamily="2" charset="0"/>
                <a:cs typeface="Nikosh" pitchFamily="2" charset="0"/>
              </a:rPr>
              <a:t>সহকারী</a:t>
            </a:r>
            <a:r>
              <a:rPr lang="en-US" sz="2400" b="1" dirty="0">
                <a:latin typeface="Nikosh" pitchFamily="2" charset="0"/>
                <a:cs typeface="Nikosh" pitchFamily="2" charset="0"/>
              </a:rPr>
              <a:t> </a:t>
            </a:r>
            <a:r>
              <a:rPr lang="en-US" sz="2400" b="1" dirty="0" err="1">
                <a:latin typeface="Nikosh" pitchFamily="2" charset="0"/>
                <a:cs typeface="Nikosh" pitchFamily="2" charset="0"/>
              </a:rPr>
              <a:t>শিক্ষক</a:t>
            </a:r>
            <a:r>
              <a:rPr lang="en-US" sz="2400" b="1" dirty="0">
                <a:latin typeface="Nikosh" pitchFamily="2" charset="0"/>
                <a:cs typeface="Nikosh" pitchFamily="2" charset="0"/>
              </a:rPr>
              <a:t> (</a:t>
            </a:r>
            <a:r>
              <a:rPr lang="en-US" sz="2400" b="1" dirty="0" err="1">
                <a:latin typeface="Nikosh" pitchFamily="2" charset="0"/>
                <a:cs typeface="Nikosh" pitchFamily="2" charset="0"/>
              </a:rPr>
              <a:t>কম্পিউটার</a:t>
            </a:r>
            <a:r>
              <a:rPr lang="en-US" sz="2800" b="1" dirty="0">
                <a:latin typeface="Nikosh" pitchFamily="2" charset="0"/>
                <a:cs typeface="Nikosh" pitchFamily="2" charset="0"/>
              </a:rPr>
              <a:t>)</a:t>
            </a:r>
          </a:p>
          <a:p>
            <a:pPr>
              <a:lnSpc>
                <a:spcPct val="90000"/>
              </a:lnSpc>
            </a:pPr>
            <a:r>
              <a:rPr lang="en-US" sz="2400" b="1" dirty="0" err="1">
                <a:latin typeface="Nikosh" pitchFamily="2" charset="0"/>
                <a:cs typeface="Nikosh" pitchFamily="2" charset="0"/>
              </a:rPr>
              <a:t>কাজী</a:t>
            </a:r>
            <a:r>
              <a:rPr lang="en-US" sz="2400" b="1" dirty="0">
                <a:latin typeface="Nikosh" pitchFamily="2" charset="0"/>
                <a:cs typeface="Nikosh" pitchFamily="2" charset="0"/>
              </a:rPr>
              <a:t> </a:t>
            </a:r>
            <a:r>
              <a:rPr lang="en-US" sz="2400" b="1" dirty="0" err="1">
                <a:latin typeface="Nikosh" pitchFamily="2" charset="0"/>
                <a:cs typeface="Nikosh" pitchFamily="2" charset="0"/>
              </a:rPr>
              <a:t>আব্দুল</a:t>
            </a:r>
            <a:r>
              <a:rPr lang="en-US" sz="2400" b="1" dirty="0">
                <a:latin typeface="Nikosh" pitchFamily="2" charset="0"/>
                <a:cs typeface="Nikosh" pitchFamily="2" charset="0"/>
              </a:rPr>
              <a:t> </a:t>
            </a:r>
            <a:r>
              <a:rPr lang="en-US" sz="2400" b="1" dirty="0" err="1">
                <a:latin typeface="Nikosh" pitchFamily="2" charset="0"/>
                <a:cs typeface="Nikosh" pitchFamily="2" charset="0"/>
              </a:rPr>
              <a:t>মাজেদ</a:t>
            </a:r>
            <a:r>
              <a:rPr lang="en-US" sz="2400" b="1" dirty="0">
                <a:latin typeface="Nikosh" pitchFamily="2" charset="0"/>
                <a:cs typeface="Nikosh" pitchFamily="2" charset="0"/>
              </a:rPr>
              <a:t> </a:t>
            </a:r>
            <a:r>
              <a:rPr lang="en-US" sz="2400" b="1" dirty="0" err="1">
                <a:latin typeface="Nikosh" pitchFamily="2" charset="0"/>
                <a:cs typeface="Nikosh" pitchFamily="2" charset="0"/>
              </a:rPr>
              <a:t>একাডেমী</a:t>
            </a:r>
            <a:endParaRPr lang="en-US" sz="2400" b="1" dirty="0">
              <a:latin typeface="Nikosh" pitchFamily="2" charset="0"/>
              <a:cs typeface="Nikosh" pitchFamily="2" charset="0"/>
            </a:endParaRPr>
          </a:p>
          <a:p>
            <a:pPr>
              <a:lnSpc>
                <a:spcPct val="90000"/>
              </a:lnSpc>
            </a:pPr>
            <a:r>
              <a:rPr lang="en-US" sz="2400" b="1" dirty="0" err="1">
                <a:latin typeface="Nikosh" pitchFamily="2" charset="0"/>
                <a:cs typeface="Nikosh" pitchFamily="2" charset="0"/>
              </a:rPr>
              <a:t>পাংশা</a:t>
            </a:r>
            <a:r>
              <a:rPr lang="en-US" sz="2400" b="1" dirty="0">
                <a:latin typeface="Nikosh" pitchFamily="2" charset="0"/>
                <a:cs typeface="Nikosh" pitchFamily="2" charset="0"/>
              </a:rPr>
              <a:t>, </a:t>
            </a:r>
            <a:r>
              <a:rPr lang="en-US" sz="2400" b="1" dirty="0" err="1">
                <a:latin typeface="Nikosh" pitchFamily="2" charset="0"/>
                <a:cs typeface="Nikosh" pitchFamily="2" charset="0"/>
              </a:rPr>
              <a:t>রাজবাড়ী</a:t>
            </a:r>
            <a:r>
              <a:rPr lang="en-US" sz="2400" b="1" dirty="0">
                <a:latin typeface="Nikosh" pitchFamily="2" charset="0"/>
                <a:cs typeface="Nikosh" pitchFamily="2" charset="0"/>
              </a:rPr>
              <a:t>। </a:t>
            </a:r>
          </a:p>
          <a:p>
            <a:pPr>
              <a:lnSpc>
                <a:spcPct val="90000"/>
              </a:lnSpc>
            </a:pPr>
            <a:r>
              <a:rPr lang="en-US" sz="1400" b="1" dirty="0" smtClean="0">
                <a:latin typeface="Nikosh" pitchFamily="2" charset="0"/>
                <a:cs typeface="Nikosh" pitchFamily="2" charset="0"/>
                <a:hlinkClick r:id="rId4"/>
              </a:rPr>
              <a:t>abdulmalek1972p@gmail.com</a:t>
            </a:r>
            <a:endParaRPr lang="en-US" sz="1400" b="1" dirty="0" smtClean="0">
              <a:latin typeface="Nikosh" pitchFamily="2" charset="0"/>
              <a:cs typeface="Nikosh" pitchFamily="2" charset="0"/>
            </a:endParaRPr>
          </a:p>
          <a:p>
            <a:pPr>
              <a:lnSpc>
                <a:spcPct val="90000"/>
              </a:lnSpc>
            </a:pPr>
            <a:endParaRPr lang="en-US" sz="700" b="1" dirty="0">
              <a:latin typeface="Nikosh" pitchFamily="2" charset="0"/>
              <a:cs typeface="Nikosh" pitchFamily="2" charset="0"/>
            </a:endParaRPr>
          </a:p>
          <a:p>
            <a:pPr>
              <a:lnSpc>
                <a:spcPct val="90000"/>
              </a:lnSpc>
            </a:pPr>
            <a:r>
              <a:rPr lang="en-US" b="1" dirty="0" err="1" smtClean="0">
                <a:latin typeface="Nikosh" pitchFamily="2" charset="0"/>
                <a:cs typeface="Nikosh" pitchFamily="2" charset="0"/>
              </a:rPr>
              <a:t>মোবাইল</a:t>
            </a:r>
            <a:r>
              <a:rPr lang="en-US" b="1" dirty="0" smtClean="0">
                <a:latin typeface="Nikosh" pitchFamily="2" charset="0"/>
                <a:cs typeface="Nikosh" pitchFamily="2" charset="0"/>
              </a:rPr>
              <a:t> </a:t>
            </a:r>
            <a:r>
              <a:rPr lang="en-US" b="1" dirty="0">
                <a:latin typeface="Nikosh" pitchFamily="2" charset="0"/>
                <a:cs typeface="Nikosh" pitchFamily="2" charset="0"/>
              </a:rPr>
              <a:t>: 01717002151</a:t>
            </a:r>
          </a:p>
        </p:txBody>
      </p:sp>
      <p:cxnSp>
        <p:nvCxnSpPr>
          <p:cNvPr id="9" name="Straight Connector 8"/>
          <p:cNvCxnSpPr/>
          <p:nvPr/>
        </p:nvCxnSpPr>
        <p:spPr>
          <a:xfrm>
            <a:off x="6287988" y="1869743"/>
            <a:ext cx="0" cy="42205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36939" y="2047677"/>
            <a:ext cx="0" cy="39522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287988" y="2200077"/>
            <a:ext cx="1351" cy="38901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28091" y="2047677"/>
            <a:ext cx="0" cy="395222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92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130" y="414110"/>
            <a:ext cx="3886170" cy="2198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752" y="414110"/>
            <a:ext cx="3861055" cy="2198462"/>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63130" y="3443692"/>
            <a:ext cx="3960789" cy="22279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47752" y="3635829"/>
            <a:ext cx="3960789" cy="22279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176558" y="2760991"/>
            <a:ext cx="2859314" cy="523220"/>
          </a:xfrm>
          <a:prstGeom prst="rect">
            <a:avLst/>
          </a:prstGeom>
          <a:solidFill>
            <a:srgbClr val="FFFF00"/>
          </a:solidFill>
        </p:spPr>
        <p:txBody>
          <a:bodyPr wrap="square" rtlCol="0">
            <a:spAutoFit/>
          </a:bodyPr>
          <a:lstStyle/>
          <a:p>
            <a:r>
              <a:rPr lang="en-US" sz="2800" dirty="0" err="1" smtClean="0">
                <a:latin typeface="NikoshBAN" panose="02000000000000000000" pitchFamily="2" charset="0"/>
                <a:cs typeface="NikoshBAN" panose="02000000000000000000" pitchFamily="2" charset="0"/>
              </a:rPr>
              <a:t>ছবিতে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দেখছি</a:t>
            </a:r>
            <a:endParaRPr lang="en-US" sz="2800" dirty="0">
              <a:latin typeface="NikoshBAN" panose="02000000000000000000" pitchFamily="2" charset="0"/>
              <a:cs typeface="NikoshBAN" panose="02000000000000000000" pitchFamily="2" charset="0"/>
            </a:endParaRPr>
          </a:p>
        </p:txBody>
      </p:sp>
      <p:sp>
        <p:nvSpPr>
          <p:cNvPr id="7" name="TextBox 6"/>
          <p:cNvSpPr txBox="1"/>
          <p:nvPr/>
        </p:nvSpPr>
        <p:spPr>
          <a:xfrm>
            <a:off x="1996042" y="2760991"/>
            <a:ext cx="3335433" cy="52322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800" dirty="0" smtClean="0">
                <a:latin typeface="NikoshBAN" panose="02000000000000000000" pitchFamily="2" charset="0"/>
                <a:cs typeface="NikoshBAN" panose="02000000000000000000" pitchFamily="2" charset="0"/>
              </a:rPr>
              <a:t>কাগজে ছাপানো পত্রিকা পড়া</a:t>
            </a:r>
            <a:endParaRPr lang="en-US" sz="2800" dirty="0">
              <a:latin typeface="NikoshBAN" panose="02000000000000000000" pitchFamily="2" charset="0"/>
              <a:cs typeface="NikoshBAN" panose="02000000000000000000" pitchFamily="2" charset="0"/>
            </a:endParaRPr>
          </a:p>
        </p:txBody>
      </p:sp>
      <p:sp>
        <p:nvSpPr>
          <p:cNvPr id="8" name="TextBox 7"/>
          <p:cNvSpPr txBox="1"/>
          <p:nvPr/>
        </p:nvSpPr>
        <p:spPr>
          <a:xfrm>
            <a:off x="6918047" y="2731609"/>
            <a:ext cx="3564992" cy="523220"/>
          </a:xfrm>
          <a:prstGeom prst="rect">
            <a:avLst/>
          </a:prstGeom>
          <a:solidFill>
            <a:srgbClr val="FFFF0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এখন কিভাবে পত্রিকা পড়া হয়?</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6897280" y="2717624"/>
            <a:ext cx="3635554"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bn-IN" sz="2800" dirty="0" smtClean="0">
                <a:latin typeface="NikoshBAN" panose="02000000000000000000" pitchFamily="2" charset="0"/>
                <a:cs typeface="NikoshBAN" panose="02000000000000000000" pitchFamily="2" charset="0"/>
              </a:rPr>
              <a:t>ইন্টারনেটের মাধ্যমে অনলাইনে</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1958734" y="5831117"/>
            <a:ext cx="3294961" cy="523220"/>
          </a:xfrm>
          <a:prstGeom prst="rect">
            <a:avLst/>
          </a:prstGeom>
          <a:solidFill>
            <a:srgbClr val="FFFF0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এই </a:t>
            </a:r>
            <a:r>
              <a:rPr lang="en-US" sz="2800" dirty="0" err="1" smtClean="0">
                <a:latin typeface="NikoshBAN" panose="02000000000000000000" pitchFamily="2" charset="0"/>
                <a:cs typeface="NikoshBAN" panose="02000000000000000000" pitchFamily="2" charset="0"/>
              </a:rPr>
              <a:t>ছবিতে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দেখছি</a:t>
            </a:r>
            <a:endParaRPr lang="en-US" sz="2800" dirty="0">
              <a:latin typeface="NikoshBAN" panose="02000000000000000000" pitchFamily="2" charset="0"/>
              <a:cs typeface="NikoshBAN" panose="02000000000000000000" pitchFamily="2" charset="0"/>
            </a:endParaRPr>
          </a:p>
        </p:txBody>
      </p:sp>
      <p:sp>
        <p:nvSpPr>
          <p:cNvPr id="11" name="TextBox 10"/>
          <p:cNvSpPr txBox="1"/>
          <p:nvPr/>
        </p:nvSpPr>
        <p:spPr>
          <a:xfrm>
            <a:off x="1968850" y="5831117"/>
            <a:ext cx="3274727" cy="954107"/>
          </a:xfrm>
          <a:prstGeom prst="rect">
            <a:avLst/>
          </a:prstGeom>
          <a:solidFill>
            <a:schemeClr val="accent6"/>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মানুষ লাইনে দাঁড়িয়ে আছে টিকেট কাটার জন্য </a:t>
            </a:r>
            <a:endParaRPr lang="en-US" sz="2800" dirty="0">
              <a:latin typeface="NikoshBAN" panose="02000000000000000000" pitchFamily="2" charset="0"/>
              <a:cs typeface="NikoshBAN" panose="02000000000000000000" pitchFamily="2" charset="0"/>
            </a:endParaRPr>
          </a:p>
        </p:txBody>
      </p:sp>
      <p:sp>
        <p:nvSpPr>
          <p:cNvPr id="12" name="TextBox 11"/>
          <p:cNvSpPr txBox="1"/>
          <p:nvPr/>
        </p:nvSpPr>
        <p:spPr>
          <a:xfrm>
            <a:off x="6918047" y="5965019"/>
            <a:ext cx="3620198" cy="523220"/>
          </a:xfrm>
          <a:prstGeom prst="rect">
            <a:avLst/>
          </a:prstGeom>
          <a:solidFill>
            <a:srgbClr val="FFFF0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এখন কিভাবে টিকেট কাটা হয়?</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6973253" y="6092727"/>
            <a:ext cx="3635554" cy="523220"/>
          </a:xfrm>
          <a:prstGeom prst="rect">
            <a:avLst/>
          </a:prstGeom>
          <a:solidFill>
            <a:schemeClr val="accent5">
              <a:lumMod val="60000"/>
              <a:lumOff val="40000"/>
            </a:schemeClr>
          </a:solidFill>
          <a:effectLst>
            <a:innerShdw blurRad="63500" dist="50800" dir="8100000">
              <a:prstClr val="black">
                <a:alpha val="50000"/>
              </a:prstClr>
            </a:innerShdw>
          </a:effectLst>
        </p:spPr>
        <p:txBody>
          <a:bodyPr wrap="square" rtlCol="0">
            <a:spAutoFit/>
          </a:bodyPr>
          <a:lstStyle/>
          <a:p>
            <a:r>
              <a:rPr lang="bn-IN" sz="2800" dirty="0" smtClean="0">
                <a:latin typeface="NikoshBAN" panose="02000000000000000000" pitchFamily="2" charset="0"/>
                <a:cs typeface="NikoshBAN" panose="02000000000000000000" pitchFamily="2" charset="0"/>
              </a:rPr>
              <a:t>ইন্টারনেটের মাধ্যমে অনলাইনে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178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1+#ppt_w/2"/>
                                          </p:val>
                                        </p:tav>
                                        <p:tav tm="100000">
                                          <p:val>
                                            <p:strVal val="#ppt_x"/>
                                          </p:val>
                                        </p:tav>
                                      </p:tavLst>
                                    </p:anim>
                                    <p:anim calcmode="lin" valueType="num">
                                      <p:cBhvr additive="base">
                                        <p:cTn id="5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inVertical)">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arn(inVertical)">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7241" y="253164"/>
            <a:ext cx="5339923" cy="923330"/>
          </a:xfrm>
          <a:prstGeom prst="rect">
            <a:avLst/>
          </a:prstGeom>
          <a:solidFill>
            <a:srgbClr val="FFC000">
              <a:alpha val="46000"/>
            </a:srgbClr>
          </a:solidFill>
          <a:ln>
            <a:solidFill>
              <a:schemeClr val="accent1">
                <a:lumMod val="50000"/>
              </a:schemeClr>
            </a:solidFill>
          </a:ln>
        </p:spPr>
        <p:txBody>
          <a:bodyPr wrap="none" lIns="91440" tIns="45720" rIns="91440" bIns="45720">
            <a:spAutoFit/>
          </a:bodyPr>
          <a:lstStyle/>
          <a:p>
            <a:pPr algn="ctr"/>
            <a:r>
              <a:rPr lang="bn-IN" sz="5400" b="1" cap="none" spc="50" dirty="0" smtClean="0">
                <a:ln w="0">
                  <a:solidFill>
                    <a:schemeClr val="accent1">
                      <a:lumMod val="50000"/>
                    </a:schemeClr>
                  </a:solidFill>
                </a:ln>
                <a:solidFill>
                  <a:schemeClr val="tx1">
                    <a:lumMod val="95000"/>
                    <a:lumOff val="5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আজকের আলোচ্য বিষয়</a:t>
            </a:r>
            <a:endParaRPr lang="en-US" sz="5400" b="1" cap="none" spc="50" dirty="0">
              <a:ln w="0">
                <a:solidFill>
                  <a:schemeClr val="accent1">
                    <a:lumMod val="50000"/>
                  </a:schemeClr>
                </a:solidFill>
              </a:ln>
              <a:solidFill>
                <a:schemeClr val="tx1">
                  <a:lumMod val="95000"/>
                  <a:lumOff val="5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4" name="Snip Diagonal Corner Rectangle 3"/>
          <p:cNvSpPr/>
          <p:nvPr/>
        </p:nvSpPr>
        <p:spPr>
          <a:xfrm>
            <a:off x="2402006" y="1843314"/>
            <a:ext cx="8265994" cy="1654628"/>
          </a:xfrm>
          <a:prstGeom prst="snip2DiagRect">
            <a:avLst/>
          </a:prstGeom>
          <a:solidFill>
            <a:schemeClr val="accent2">
              <a:lumMod val="40000"/>
              <a:lumOff val="60000"/>
              <a:alpha val="66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4400" b="1" dirty="0" smtClean="0">
                <a:ln w="9525">
                  <a:solidFill>
                    <a:schemeClr val="accent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শিক্ষা ও দৈনন্দিন জীবনে ইন্টারনেটের ব্যবহার</a:t>
            </a:r>
            <a:endParaRPr lang="en-US" sz="4400" b="1" dirty="0">
              <a:ln w="9525">
                <a:solidFill>
                  <a:schemeClr val="accent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3084287" y="4281281"/>
            <a:ext cx="7445829" cy="1799772"/>
          </a:xfrm>
          <a:prstGeom prst="roundRect">
            <a:avLst/>
          </a:prstGeom>
          <a:solidFill>
            <a:srgbClr val="92D050">
              <a:alpha val="52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ln w="9525">
                  <a:solidFill>
                    <a:srgbClr val="FFFF00"/>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দৈনন্দিন জীবনে ইন্টারনেটের ব্যবহার</a:t>
            </a:r>
            <a:endParaRPr lang="en-US" sz="4800" b="1" dirty="0">
              <a:ln w="9525">
                <a:solidFill>
                  <a:srgbClr val="FFFF00"/>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224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a:off x="924797" y="723331"/>
            <a:ext cx="8969829" cy="2685143"/>
          </a:xfrm>
          <a:prstGeom prst="stripedRightArrow">
            <a:avLst/>
          </a:prstGeom>
          <a:solidFill>
            <a:srgbClr val="00B050"/>
          </a:solidFill>
          <a:ln>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bn-IN" sz="6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এই পাঠ শেষে শিক্ষার্থীরা-</a:t>
            </a:r>
            <a:endParaRPr 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3" name="Rounded Rectangle 2"/>
          <p:cNvSpPr/>
          <p:nvPr/>
        </p:nvSpPr>
        <p:spPr>
          <a:xfrm>
            <a:off x="2554514" y="3062514"/>
            <a:ext cx="9005139" cy="32076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Wingdings" panose="05000000000000000000" pitchFamily="2" charset="2"/>
              <a:buChar char="Ø"/>
            </a:pPr>
            <a:r>
              <a:rPr lang="bn-IN" sz="3600" dirty="0" smtClean="0">
                <a:solidFill>
                  <a:schemeClr val="tx1"/>
                </a:solidFill>
                <a:latin typeface="NikoshBAN" panose="02000000000000000000" pitchFamily="2" charset="0"/>
                <a:cs typeface="NikoshBAN" panose="02000000000000000000" pitchFamily="2" charset="0"/>
              </a:rPr>
              <a:t>শিক্ষাক্ষেত্রে ইন্টারনেটের ব্যবহার ব্যাখ্যা করতে পারব।</a:t>
            </a:r>
          </a:p>
          <a:p>
            <a:pPr marL="285750" indent="-285750">
              <a:buFont typeface="Wingdings" panose="05000000000000000000" pitchFamily="2" charset="2"/>
              <a:buChar char="Ø"/>
            </a:pPr>
            <a:r>
              <a:rPr lang="bn-IN" sz="3600" dirty="0" smtClean="0">
                <a:solidFill>
                  <a:schemeClr val="tx1"/>
                </a:solidFill>
                <a:latin typeface="NikoshBAN" panose="02000000000000000000" pitchFamily="2" charset="0"/>
                <a:cs typeface="NikoshBAN" panose="02000000000000000000" pitchFamily="2" charset="0"/>
              </a:rPr>
              <a:t>দৈনন্দিন জীবনে ইন্টারনেটের গুরূত্ব মূল্যায়ন করতে পারব।</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1774210" y="491320"/>
            <a:ext cx="1992573" cy="830997"/>
          </a:xfrm>
          <a:prstGeom prst="rect">
            <a:avLst/>
          </a:prstGeom>
          <a:solidFill>
            <a:srgbClr val="00B0F0"/>
          </a:solidFill>
          <a:effectLst>
            <a:innerShdw blurRad="63500" dist="50800" dir="5400000">
              <a:prstClr val="black">
                <a:alpha val="50000"/>
              </a:prstClr>
            </a:innerShdw>
          </a:effectLst>
        </p:spPr>
        <p:txBody>
          <a:bodyPr wrap="square" rtlCol="0">
            <a:spAutoFit/>
          </a:bodyPr>
          <a:lstStyle/>
          <a:p>
            <a:r>
              <a:rPr lang="en-US" sz="4800" dirty="0" err="1" smtClean="0">
                <a:latin typeface="Nikosh"/>
              </a:rPr>
              <a:t>শিখনফল</a:t>
            </a:r>
            <a:endParaRPr lang="en-US" sz="4800" dirty="0">
              <a:latin typeface="Nikosh"/>
            </a:endParaRPr>
          </a:p>
        </p:txBody>
      </p:sp>
    </p:spTree>
    <p:extLst>
      <p:ext uri="{BB962C8B-B14F-4D97-AF65-F5344CB8AC3E}">
        <p14:creationId xmlns:p14="http://schemas.microsoft.com/office/powerpoint/2010/main" val="271488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49364" y="292140"/>
            <a:ext cx="6224002" cy="41327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084451" y="4670698"/>
            <a:ext cx="7953828" cy="1077218"/>
          </a:xfrm>
          <a:prstGeom prst="rect">
            <a:avLst/>
          </a:prstGeom>
          <a:solidFill>
            <a:schemeClr val="accent1">
              <a:lumMod val="20000"/>
              <a:lumOff val="80000"/>
            </a:schemeClr>
          </a:solidFill>
          <a:ln>
            <a:solidFill>
              <a:schemeClr val="tx1"/>
            </a:solidFill>
          </a:ln>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আজকাল ছোট স্মার্ট ফোন দিয়েও কম্পিউটার/ ল্যাপটপের সমকক্ষ কাজ করা যায় । </a:t>
            </a:r>
            <a:endParaRPr lang="en-US" sz="3200" dirty="0">
              <a:latin typeface="NikoshBAN" panose="02000000000000000000" pitchFamily="2" charset="0"/>
              <a:cs typeface="NikoshBAN" panose="02000000000000000000" pitchFamily="2" charset="0"/>
            </a:endParaRPr>
          </a:p>
        </p:txBody>
      </p:sp>
      <p:sp>
        <p:nvSpPr>
          <p:cNvPr id="4" name="Rounded Rectangle 3"/>
          <p:cNvSpPr/>
          <p:nvPr/>
        </p:nvSpPr>
        <p:spPr>
          <a:xfrm>
            <a:off x="251954" y="4638505"/>
            <a:ext cx="11734800" cy="187524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এক সময় ইন্টারনেটের জন্য বড় ডেক্সটপ কম্পিউটার দরকার হতো, তারপর সেটি একটু ছোট হয়ে ল্যাপটপ হয়ে গেল। তারপর আরো ছোট হয়ে নেটবুক হলো, আরো ছোট হয়ে ট্যাব/প্যাড হলো। এখন সেটি করার জন্য স্মার্ট ফোন হলেই যথেষ্ট এবং তার দাম এত কমে এসেছে যে অনেকেই এটি কিনতে পারে। একটি স্মার্ট ফোন মানুষ কাছে রাখতে পারে আর তাই সে দিনের প্রতিটি মুহূর্তই ইন্টারনেটের সাথে যুক্ত।</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539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0566" y="354441"/>
            <a:ext cx="5493761" cy="3031040"/>
          </a:xfrm>
          <a:prstGeom prst="rect">
            <a:avLst/>
          </a:prstGeom>
          <a:ln>
            <a:solidFill>
              <a:schemeClr val="tx1"/>
            </a:solidFill>
          </a:ln>
        </p:spPr>
      </p:pic>
      <p:sp>
        <p:nvSpPr>
          <p:cNvPr id="3" name="TextBox 2"/>
          <p:cNvSpPr txBox="1"/>
          <p:nvPr/>
        </p:nvSpPr>
        <p:spPr>
          <a:xfrm>
            <a:off x="325581" y="3665761"/>
            <a:ext cx="5493761" cy="584775"/>
          </a:xfrm>
          <a:prstGeom prst="rect">
            <a:avLst/>
          </a:prstGeom>
          <a:solidFill>
            <a:schemeClr val="accent1">
              <a:lumMod val="60000"/>
              <a:lumOff val="40000"/>
            </a:schemeClr>
          </a:solidFill>
          <a:ln>
            <a:solidFill>
              <a:schemeClr val="tx1"/>
            </a:solidFill>
          </a:ln>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ছবিতে আমরা কি দেখতে পাচ্ছি?</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318654" y="3665761"/>
            <a:ext cx="5500688" cy="584775"/>
          </a:xfrm>
          <a:prstGeom prst="rect">
            <a:avLst/>
          </a:prstGeom>
          <a:solidFill>
            <a:srgbClr val="00B0F0"/>
          </a:solidFill>
          <a:ln>
            <a:solidFill>
              <a:schemeClr val="tx1"/>
            </a:solidFill>
          </a:ln>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রাউটার</a:t>
            </a:r>
            <a:endParaRPr lang="en-US" sz="3200" dirty="0">
              <a:latin typeface="NikoshBAN" panose="02000000000000000000" pitchFamily="2" charset="0"/>
              <a:cs typeface="NikoshBAN" panose="02000000000000000000" pitchFamily="2" charset="0"/>
            </a:endParaRPr>
          </a:p>
        </p:txBody>
      </p:sp>
      <p:sp>
        <p:nvSpPr>
          <p:cNvPr id="5" name="Flowchart: Manual Input 4"/>
          <p:cNvSpPr/>
          <p:nvPr/>
        </p:nvSpPr>
        <p:spPr>
          <a:xfrm>
            <a:off x="263236" y="4655128"/>
            <a:ext cx="11662062" cy="1953491"/>
          </a:xfrm>
          <a:prstGeom prst="flowChartManualInput">
            <a:avLst/>
          </a:prstGeom>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আজকাল প্রায় সব প্রতিষ্ঠানই তারবিহীন ওয়ারলেস ইন্টারনেট সার্ভিস </a:t>
            </a:r>
            <a:r>
              <a:rPr lang="en-US" sz="2800" dirty="0" err="1" smtClean="0">
                <a:latin typeface="NikoshBAN" panose="02000000000000000000" pitchFamily="2" charset="0"/>
                <a:cs typeface="NikoshBAN" panose="02000000000000000000" pitchFamily="2" charset="0"/>
              </a:rPr>
              <a:t>প্রদান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bn-IN" sz="2800" dirty="0" smtClean="0">
                <a:latin typeface="NikoshBAN" panose="02000000000000000000" pitchFamily="2" charset="0"/>
                <a:cs typeface="NikoshBAN" panose="02000000000000000000" pitchFamily="2" charset="0"/>
              </a:rPr>
              <a:t>। সেটিকে ওয়াই-ফাই বলে। </a:t>
            </a:r>
            <a:endParaRPr lang="en-US" sz="2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893" y="354441"/>
            <a:ext cx="5493761" cy="3046197"/>
          </a:xfrm>
          <a:prstGeom prst="rect">
            <a:avLst/>
          </a:prstGeom>
          <a:ln>
            <a:solidFill>
              <a:schemeClr val="tx1"/>
            </a:solidFill>
          </a:ln>
        </p:spPr>
      </p:pic>
      <p:sp>
        <p:nvSpPr>
          <p:cNvPr id="7" name="TextBox 6"/>
          <p:cNvSpPr txBox="1"/>
          <p:nvPr/>
        </p:nvSpPr>
        <p:spPr>
          <a:xfrm>
            <a:off x="6254892" y="3644461"/>
            <a:ext cx="5493761" cy="523220"/>
          </a:xfrm>
          <a:prstGeom prst="rect">
            <a:avLst/>
          </a:prstGeom>
          <a:solidFill>
            <a:srgbClr val="92D050"/>
          </a:solidFill>
          <a:ln>
            <a:solidFill>
              <a:schemeClr val="tx1"/>
            </a:solidFill>
          </a:ln>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ছবিতে আমরা কি দেখতে পাচ্ছি?</a:t>
            </a:r>
            <a:endParaRPr lang="en-US" sz="2800" dirty="0">
              <a:latin typeface="NikoshBAN" panose="02000000000000000000" pitchFamily="2" charset="0"/>
              <a:cs typeface="NikoshBAN" panose="02000000000000000000" pitchFamily="2" charset="0"/>
            </a:endParaRPr>
          </a:p>
        </p:txBody>
      </p:sp>
      <p:sp>
        <p:nvSpPr>
          <p:cNvPr id="8" name="TextBox 7"/>
          <p:cNvSpPr txBox="1"/>
          <p:nvPr/>
        </p:nvSpPr>
        <p:spPr>
          <a:xfrm>
            <a:off x="6078245" y="3644461"/>
            <a:ext cx="5847053" cy="523220"/>
          </a:xfrm>
          <a:prstGeom prst="rect">
            <a:avLst/>
          </a:prstGeom>
          <a:solidFill>
            <a:srgbClr val="92D050"/>
          </a:solidFill>
          <a:ln>
            <a:solidFill>
              <a:schemeClr val="tx1"/>
            </a:solidFill>
          </a:ln>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ওয়ারলেস ইন্টারনেট সার্ভিস যুক্ত ডিজিটাল শ্রেনিকক্ষ</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332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2358571" y="377371"/>
            <a:ext cx="7402286" cy="2946400"/>
          </a:xfrm>
          <a:prstGeom prst="flowChartDecisi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8000" dirty="0" smtClean="0">
                <a:ln w="0"/>
                <a:solidFill>
                  <a:schemeClr val="accent6">
                    <a:lumMod val="75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একক কাজ</a:t>
            </a:r>
            <a:endParaRPr lang="en-US" sz="8000" dirty="0">
              <a:ln w="0"/>
              <a:solidFill>
                <a:schemeClr val="accent6">
                  <a:lumMod val="75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3" name="Action Button: Help 2">
            <a:hlinkClick r:id="" action="ppaction://noaction" highlightClick="1"/>
          </p:cNvPr>
          <p:cNvSpPr/>
          <p:nvPr/>
        </p:nvSpPr>
        <p:spPr>
          <a:xfrm>
            <a:off x="602343" y="4412344"/>
            <a:ext cx="10914742" cy="1611086"/>
          </a:xfrm>
          <a:prstGeom prst="actionButtonHelp">
            <a:avLst/>
          </a:prstGeom>
          <a:solidFill>
            <a:srgbClr val="00B05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457200" indent="-457200" algn="ctr">
              <a:buFont typeface="Wingdings" panose="05000000000000000000" pitchFamily="2" charset="2"/>
              <a:buChar char="Ø"/>
            </a:pPr>
            <a:r>
              <a:rPr lang="bn-IN" sz="4400" dirty="0" smtClean="0">
                <a:solidFill>
                  <a:schemeClr val="tx1"/>
                </a:solidFill>
                <a:latin typeface="NikoshBAN" panose="02000000000000000000" pitchFamily="2" charset="0"/>
                <a:cs typeface="NikoshBAN" panose="02000000000000000000" pitchFamily="2" charset="0"/>
              </a:rPr>
              <a:t>ওয়াই-ফাই (</a:t>
            </a:r>
            <a:r>
              <a:rPr lang="en-US" sz="4400" dirty="0" err="1" smtClean="0">
                <a:solidFill>
                  <a:schemeClr val="tx1"/>
                </a:solidFill>
                <a:latin typeface="Times New Roman" panose="02020603050405020304" pitchFamily="18" charset="0"/>
                <a:cs typeface="Times New Roman" panose="02020603050405020304" pitchFamily="18" charset="0"/>
              </a:rPr>
              <a:t>WiFi</a:t>
            </a:r>
            <a:r>
              <a:rPr lang="bn-IN" sz="4400" dirty="0" smtClean="0">
                <a:solidFill>
                  <a:schemeClr val="tx1"/>
                </a:solidFill>
                <a:latin typeface="NikoshBAN" panose="02000000000000000000" pitchFamily="2" charset="0"/>
                <a:cs typeface="NikoshBAN" panose="02000000000000000000" pitchFamily="2" charset="0"/>
              </a:rPr>
              <a:t>) কাকে বলে?</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59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280</TotalTime>
  <Words>895</Words>
  <Application>Microsoft Office PowerPoint</Application>
  <PresentationFormat>Widescreen</PresentationFormat>
  <Paragraphs>92</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Century Gothic</vt:lpstr>
      <vt:lpstr>Nikosh</vt:lpstr>
      <vt:lpstr>NikoshBAN</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dc:creator>
  <cp:lastModifiedBy>H</cp:lastModifiedBy>
  <cp:revision>43</cp:revision>
  <dcterms:created xsi:type="dcterms:W3CDTF">2022-11-13T15:01:51Z</dcterms:created>
  <dcterms:modified xsi:type="dcterms:W3CDTF">2022-11-16T16:35:48Z</dcterms:modified>
</cp:coreProperties>
</file>