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65" r:id="rId12"/>
    <p:sldId id="266" r:id="rId13"/>
    <p:sldId id="267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3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F2F49-630B-430C-9242-F9404D8BF535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9B428-B71E-4A29-A259-F56F7215C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28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9B428-B71E-4A29-A259-F56F7215C81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8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0398-6614-4FC6-B799-20DF060E008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CA53-F74B-4CB3-9A72-65B4FC34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12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0398-6614-4FC6-B799-20DF060E008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CA53-F74B-4CB3-9A72-65B4FC34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498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0398-6614-4FC6-B799-20DF060E008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CA53-F74B-4CB3-9A72-65B4FC34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05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0398-6614-4FC6-B799-20DF060E008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CA53-F74B-4CB3-9A72-65B4FC34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031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0398-6614-4FC6-B799-20DF060E008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CA53-F74B-4CB3-9A72-65B4FC34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08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0398-6614-4FC6-B799-20DF060E008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CA53-F74B-4CB3-9A72-65B4FC34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29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0398-6614-4FC6-B799-20DF060E008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CA53-F74B-4CB3-9A72-65B4FC34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12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0398-6614-4FC6-B799-20DF060E008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CA53-F74B-4CB3-9A72-65B4FC34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06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0398-6614-4FC6-B799-20DF060E008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CA53-F74B-4CB3-9A72-65B4FC34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0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0398-6614-4FC6-B799-20DF060E008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CA53-F74B-4CB3-9A72-65B4FC34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4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0398-6614-4FC6-B799-20DF060E008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CA53-F74B-4CB3-9A72-65B4FC34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2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B0398-6614-4FC6-B799-20DF060E008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FCA53-F74B-4CB3-9A72-65B4FC34E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75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1081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3773" y="120770"/>
            <a:ext cx="11904453" cy="67372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6045" y="258792"/>
            <a:ext cx="11611155" cy="645255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5826" y="379562"/>
            <a:ext cx="11283351" cy="61937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37" y="379563"/>
            <a:ext cx="11299139" cy="612409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ounded Rectangle 6"/>
          <p:cNvSpPr/>
          <p:nvPr/>
        </p:nvSpPr>
        <p:spPr>
          <a:xfrm>
            <a:off x="8005314" y="603850"/>
            <a:ext cx="3416060" cy="11559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/>
              <a:t>স্বাগতম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10924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89781" y="172528"/>
            <a:ext cx="11800936" cy="64870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6815" y="310551"/>
            <a:ext cx="11369615" cy="61937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69343" y="448574"/>
            <a:ext cx="11024559" cy="58832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Ribbon 5"/>
          <p:cNvSpPr/>
          <p:nvPr/>
        </p:nvSpPr>
        <p:spPr>
          <a:xfrm>
            <a:off x="3916392" y="983411"/>
            <a:ext cx="4330461" cy="879895"/>
          </a:xfrm>
          <a:prstGeom prst="ribb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সরব পাঠ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102" y="2225615"/>
            <a:ext cx="4632026" cy="236363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Rounded Rectangle 7"/>
          <p:cNvSpPr/>
          <p:nvPr/>
        </p:nvSpPr>
        <p:spPr>
          <a:xfrm>
            <a:off x="2242868" y="4951562"/>
            <a:ext cx="8315864" cy="105242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শিক্ষার্থীরা মনোযোগ দিয়ে বই পড়বে নাবুঝলে শিক্ষকের সহযোগিতা নিবে?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5253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20770" y="155276"/>
            <a:ext cx="11904453" cy="655607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6045" y="310551"/>
            <a:ext cx="11593902" cy="62282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79562" y="448574"/>
            <a:ext cx="11352363" cy="59522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own Ribbon 5"/>
          <p:cNvSpPr/>
          <p:nvPr/>
        </p:nvSpPr>
        <p:spPr>
          <a:xfrm>
            <a:off x="4399472" y="586596"/>
            <a:ext cx="3830128" cy="690113"/>
          </a:xfrm>
          <a:prstGeom prst="ribb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শব্দার্থ</a:t>
            </a:r>
            <a:endParaRPr lang="en-US" sz="2800" dirty="0"/>
          </a:p>
        </p:txBody>
      </p:sp>
      <p:sp>
        <p:nvSpPr>
          <p:cNvPr id="7" name="Round Diagonal Corner Rectangle 6"/>
          <p:cNvSpPr/>
          <p:nvPr/>
        </p:nvSpPr>
        <p:spPr>
          <a:xfrm>
            <a:off x="1104181" y="1552753"/>
            <a:ext cx="2536166" cy="1000665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বসুন্ধরা</a:t>
            </a:r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8505645" y="1552754"/>
            <a:ext cx="2639683" cy="1000664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পৃথিবী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1104181" y="3088257"/>
            <a:ext cx="2536166" cy="983411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লগন</a:t>
            </a:r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8557404" y="3105510"/>
            <a:ext cx="2587924" cy="966158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লগ্ন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 Diagonal Corner Rectangle 10"/>
          <p:cNvSpPr/>
          <p:nvPr/>
        </p:nvSpPr>
        <p:spPr>
          <a:xfrm>
            <a:off x="1104181" y="4623759"/>
            <a:ext cx="2536166" cy="1067713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ক্রান্তি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 Diagonal Corner Rectangle 11"/>
          <p:cNvSpPr/>
          <p:nvPr/>
        </p:nvSpPr>
        <p:spPr>
          <a:xfrm>
            <a:off x="8557404" y="4623759"/>
            <a:ext cx="2587924" cy="1067714"/>
          </a:xfrm>
          <a:prstGeom prst="round2DiagRect">
            <a:avLst>
              <a:gd name="adj1" fmla="val 16667"/>
              <a:gd name="adj2" fmla="val 189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bn-BD" sz="3200" dirty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endParaRPr lang="en-US" sz="3200" dirty="0">
              <a:ln w="0"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738" y="2950235"/>
            <a:ext cx="2585219" cy="163901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484" y="4501027"/>
            <a:ext cx="2915728" cy="16232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073" y="1409879"/>
            <a:ext cx="2828925" cy="16192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8485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2528" y="120770"/>
            <a:ext cx="11835442" cy="652157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45057" y="327804"/>
            <a:ext cx="11490385" cy="61247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7585" y="465826"/>
            <a:ext cx="11162581" cy="58487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Ribbon 5"/>
          <p:cNvSpPr/>
          <p:nvPr/>
        </p:nvSpPr>
        <p:spPr>
          <a:xfrm>
            <a:off x="3588589" y="690113"/>
            <a:ext cx="4554747" cy="793630"/>
          </a:xfrm>
          <a:prstGeom prst="ribb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682492">
              <a:lnSpc>
                <a:spcPct val="90000"/>
              </a:lnSpc>
              <a:spcAft>
                <a:spcPct val="35000"/>
              </a:spcAft>
              <a:defRPr/>
            </a:pPr>
            <a:r>
              <a:rPr lang="bn-BD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জোড়ায় কাজ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001328" y="4502989"/>
            <a:ext cx="9109495" cy="138022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1">
              <a:spcBef>
                <a:spcPts val="600"/>
              </a:spcBef>
            </a:pPr>
            <a:r>
              <a:rPr lang="bn-BD" alt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alt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বসুন্ধরা, লগন, </a:t>
            </a:r>
            <a:r>
              <a:rPr lang="bn-BD" alt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অলকনন্দা</a:t>
            </a:r>
            <a:r>
              <a:rPr lang="bn-IN" alt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ক্রান্তি</a:t>
            </a:r>
            <a:r>
              <a:rPr lang="bn-BD" alt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alt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শব্দগুলোর শব্দের অর্থ সহ </a:t>
            </a:r>
            <a:r>
              <a:rPr lang="bn-IN" alt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alt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টি </a:t>
            </a:r>
            <a:r>
              <a:rPr lang="bn-BD" alt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করে বাক্য তৈরি কর।</a:t>
            </a:r>
            <a:endParaRPr lang="bn-IN" alt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645" y="1897812"/>
            <a:ext cx="4451230" cy="236462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399927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20770" y="120770"/>
            <a:ext cx="11904453" cy="652157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6045" y="345057"/>
            <a:ext cx="11524891" cy="61247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31321" y="500333"/>
            <a:ext cx="11197087" cy="58142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1">
              <a:spcBef>
                <a:spcPts val="600"/>
              </a:spcBef>
            </a:pPr>
            <a:endParaRPr lang="bn-IN" alt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658263" y="1397479"/>
            <a:ext cx="6642341" cy="46582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defTabSz="961424">
              <a:spcBef>
                <a:spcPts val="600"/>
              </a:spcBef>
              <a:spcAft>
                <a:spcPct val="35000"/>
              </a:spcAft>
              <a:defRPr/>
            </a:pPr>
            <a:r>
              <a:rPr lang="en-US" sz="2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আমার </a:t>
            </a:r>
            <a:r>
              <a:rPr lang="en-US" sz="2800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ভাইয়ের</a:t>
            </a:r>
            <a:r>
              <a:rPr lang="en-US" sz="2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রক্তে</a:t>
            </a:r>
            <a:r>
              <a:rPr lang="en-US" sz="2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রাঙানো</a:t>
            </a:r>
            <a:r>
              <a:rPr lang="en-US" sz="2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একুশে</a:t>
            </a:r>
            <a:r>
              <a:rPr lang="en-US" sz="2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ফে</a:t>
            </a:r>
            <a:r>
              <a:rPr lang="bn-BD" sz="2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ব্রুয়ারি</a:t>
            </a:r>
          </a:p>
          <a:p>
            <a:pPr defTabSz="961424">
              <a:spcBef>
                <a:spcPts val="600"/>
              </a:spcBef>
              <a:spcAft>
                <a:spcPct val="35000"/>
              </a:spcAft>
              <a:defRPr/>
            </a:pPr>
            <a:r>
              <a:rPr lang="bn-BD" sz="2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আমি কি ভুলিতে পারি</a:t>
            </a:r>
          </a:p>
          <a:p>
            <a:pPr defTabSz="961424">
              <a:spcBef>
                <a:spcPts val="600"/>
              </a:spcBef>
              <a:spcAft>
                <a:spcPct val="35000"/>
              </a:spcAft>
              <a:defRPr/>
            </a:pPr>
            <a:r>
              <a:rPr lang="bn-BD" sz="2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ছেলেহারা শত মায়ের অশ্রু-গড়া এ ফেব্রুয়ারি</a:t>
            </a:r>
          </a:p>
          <a:p>
            <a:pPr defTabSz="961424">
              <a:spcBef>
                <a:spcPts val="600"/>
              </a:spcBef>
              <a:spcAft>
                <a:spcPct val="35000"/>
              </a:spcAft>
              <a:defRPr/>
            </a:pPr>
            <a:r>
              <a:rPr lang="bn-BD" sz="2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আমি কি ভুলিতে পারি</a:t>
            </a:r>
          </a:p>
          <a:p>
            <a:pPr defTabSz="961424">
              <a:spcBef>
                <a:spcPts val="600"/>
              </a:spcBef>
              <a:spcAft>
                <a:spcPct val="35000"/>
              </a:spcAft>
              <a:defRPr/>
            </a:pPr>
            <a:r>
              <a:rPr lang="bn-BD" sz="2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আমার সোনার দেশের রক্তে রাঙানো ফেব্রুয়ারি</a:t>
            </a:r>
          </a:p>
          <a:p>
            <a:pPr defTabSz="961424">
              <a:spcBef>
                <a:spcPts val="600"/>
              </a:spcBef>
              <a:spcAft>
                <a:spcPct val="35000"/>
              </a:spcAft>
              <a:defRPr/>
            </a:pPr>
            <a:r>
              <a:rPr lang="bn-BD" sz="2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আমি ক</a:t>
            </a:r>
            <a:r>
              <a:rPr lang="en-US" sz="2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ি</a:t>
            </a:r>
            <a:r>
              <a:rPr lang="bn-BD" sz="2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ভুলিতে পারি।।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988" y="1628775"/>
            <a:ext cx="3745481" cy="442696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55725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07033" y="155275"/>
            <a:ext cx="11818189" cy="64870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6815" y="327804"/>
            <a:ext cx="11404121" cy="61247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69343" y="465826"/>
            <a:ext cx="11024559" cy="57969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416725" y="1449238"/>
            <a:ext cx="6987396" cy="46582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ts val="600"/>
              </a:spcBef>
              <a:defRPr/>
            </a:pPr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জাগো নাগিনীরা জাগো নাগিনীরা জাগো কালবোশেখিরা</a:t>
            </a:r>
          </a:p>
          <a:p>
            <a:pPr>
              <a:spcBef>
                <a:spcPts val="600"/>
              </a:spcBef>
              <a:defRPr/>
            </a:pPr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শিশু-হত্যার বিক্ষোভে আজ কাঁপুক বসুন্ধরা,</a:t>
            </a:r>
          </a:p>
          <a:p>
            <a:pPr>
              <a:spcBef>
                <a:spcPts val="600"/>
              </a:spcBef>
              <a:defRPr/>
            </a:pPr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দেশের সোনার ছেলে খুন করে রোখে মানুষের দাবি</a:t>
            </a:r>
          </a:p>
          <a:p>
            <a:pPr>
              <a:spcBef>
                <a:spcPts val="600"/>
              </a:spcBef>
              <a:defRPr/>
            </a:pPr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দিন বদলের ক্রান্তি লগনে তবু তোরা পার পাবি?</a:t>
            </a:r>
          </a:p>
          <a:p>
            <a:pPr>
              <a:spcBef>
                <a:spcPts val="600"/>
              </a:spcBef>
              <a:defRPr/>
            </a:pPr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না, না, না, না, খুন-রাঙা ইতিহাসের শেষ রায় দেওয়া তারই </a:t>
            </a:r>
          </a:p>
          <a:p>
            <a:pPr>
              <a:spcBef>
                <a:spcPts val="600"/>
              </a:spcBef>
              <a:defRPr/>
            </a:pPr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একুশে ফেব্রুয়ারি, একুশে ফেব্রুয়ারি।।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920" y="1552214"/>
            <a:ext cx="3322519" cy="443451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090797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2528" y="155275"/>
            <a:ext cx="11852695" cy="650431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45057" y="345057"/>
            <a:ext cx="11473132" cy="61247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3079" y="483079"/>
            <a:ext cx="11145329" cy="58142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537494" y="1656272"/>
            <a:ext cx="6935638" cy="441672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ts val="600"/>
              </a:spcBef>
              <a:defRPr/>
            </a:pPr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সেদিনও এমনি নীল গগনের বসনে শীতের শেষে </a:t>
            </a:r>
          </a:p>
          <a:p>
            <a:pPr>
              <a:spcBef>
                <a:spcPts val="600"/>
              </a:spcBef>
              <a:defRPr/>
            </a:pPr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রাত জাগা চাঁদ চুমো খেয়েছিল হেসে;</a:t>
            </a:r>
          </a:p>
          <a:p>
            <a:pPr>
              <a:spcBef>
                <a:spcPts val="600"/>
              </a:spcBef>
              <a:defRPr/>
            </a:pPr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পথে পথে ফোটে রজনীগন্ধা অলকনন্দা যেন,</a:t>
            </a:r>
          </a:p>
          <a:p>
            <a:pPr>
              <a:spcBef>
                <a:spcPts val="600"/>
              </a:spcBef>
              <a:defRPr/>
            </a:pPr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এমন সময় ঝড় এলো এক, ঝ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ড়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এলো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ক্ষ্যাপা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বুনো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।।</a:t>
            </a:r>
          </a:p>
          <a:p>
            <a:pPr>
              <a:spcBef>
                <a:spcPts val="600"/>
              </a:spcBef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আঁধারের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পশুদের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মুখ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চেনা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তাহাদের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তরে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মায়ের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বোনের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ভায়ের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চরম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ঘৃণা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ওরা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গুলি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ছোড়ে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এদেশের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প্রাণে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দাবিকে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রোখে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356" y="1656272"/>
            <a:ext cx="3692104" cy="441672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25635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89781" y="189781"/>
            <a:ext cx="11783683" cy="65043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79562" y="362309"/>
            <a:ext cx="11369615" cy="617651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7585" y="483079"/>
            <a:ext cx="11059064" cy="59177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399472" y="1832214"/>
            <a:ext cx="7004649" cy="418902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ts val="600"/>
              </a:spcBef>
              <a:defRPr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ওদের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ঘৃণ্য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পদাঘাত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বুকে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ওরা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এদেশের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</a:p>
          <a:p>
            <a:pPr>
              <a:spcBef>
                <a:spcPts val="600"/>
              </a:spcBef>
              <a:defRPr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ভাগ্য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ওরা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বিক্রয়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ওরা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অন্ন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বস্ত্র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শান্তি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নিয়েছে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কাড়ি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একুশে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ফেব্রুয়ারি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একুশে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ফেব্রুয়ারি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।।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872" y="1832214"/>
            <a:ext cx="3485072" cy="418902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1240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24287" y="172528"/>
            <a:ext cx="11800936" cy="650431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79562" y="327804"/>
            <a:ext cx="11404121" cy="61420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7585" y="448574"/>
            <a:ext cx="11110823" cy="58832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968815" y="1570009"/>
            <a:ext cx="6521570" cy="445123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ts val="600"/>
              </a:spcBef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জাগো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 জাগো একুশে ফেব্রুয়ারি</a:t>
            </a:r>
          </a:p>
          <a:p>
            <a:pPr>
              <a:spcBef>
                <a:spcPts val="600"/>
              </a:spcBef>
              <a:defRPr/>
            </a:pPr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আজো জালিমের কারাগারে মরে বীর-ছেলে বীর-নারী</a:t>
            </a:r>
          </a:p>
          <a:p>
            <a:pPr>
              <a:spcBef>
                <a:spcPts val="600"/>
              </a:spcBef>
              <a:defRPr/>
            </a:pPr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আমার শহীদ ভাইয়ের আত্মা ডাকে</a:t>
            </a:r>
          </a:p>
          <a:p>
            <a:pPr>
              <a:spcBef>
                <a:spcPts val="600"/>
              </a:spcBef>
              <a:defRPr/>
            </a:pPr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জাগো মানুষের সুপ্ত শক্তি হাটে মাঠে ঘাটে বাঁকে</a:t>
            </a:r>
          </a:p>
          <a:p>
            <a:pPr>
              <a:spcBef>
                <a:spcPts val="600"/>
              </a:spcBef>
              <a:defRPr/>
            </a:pPr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দারুণ ক্রোধের আগুনে আবার জ্বালব ফেব্রুয়ারি</a:t>
            </a:r>
          </a:p>
          <a:p>
            <a:pPr>
              <a:spcBef>
                <a:spcPts val="600"/>
              </a:spcBef>
              <a:defRPr/>
            </a:pPr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একুশে ফেব্রুয়ারি, একুশে ফেব্রুয়ারি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30" y="1770930"/>
            <a:ext cx="3933645" cy="425030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74574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2528" y="172528"/>
            <a:ext cx="11835442" cy="650431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7804" y="327804"/>
            <a:ext cx="11455879" cy="61420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3079" y="448574"/>
            <a:ext cx="11110823" cy="58314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Ribbon 5"/>
          <p:cNvSpPr/>
          <p:nvPr/>
        </p:nvSpPr>
        <p:spPr>
          <a:xfrm>
            <a:off x="4433977" y="759125"/>
            <a:ext cx="4451231" cy="879894"/>
          </a:xfrm>
          <a:prstGeom prst="ribb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দলীয়কাজ</a:t>
            </a:r>
            <a:endParaRPr lang="en-US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2001328" y="4658264"/>
            <a:ext cx="8867955" cy="125945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  <a:defRPr/>
            </a:pPr>
            <a:r>
              <a:rPr lang="bn-BD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‘সেই আঁধারের পশুদের মুখ চেনা’- </a:t>
            </a:r>
            <a:r>
              <a:rPr lang="bn-IN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 </a:t>
            </a:r>
            <a:r>
              <a:rPr lang="bn-IN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চরণটি ব্যাখা কর? </a:t>
            </a: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</a:rPr>
              <a:t> </a:t>
            </a:r>
            <a:endParaRPr lang="en-US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404" y="1949570"/>
            <a:ext cx="4899804" cy="227953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42877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89781" y="155275"/>
            <a:ext cx="11800935" cy="652157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62309" y="310551"/>
            <a:ext cx="11455880" cy="621101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26210" y="439947"/>
            <a:ext cx="11128075" cy="59522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Ribbon 5"/>
          <p:cNvSpPr/>
          <p:nvPr/>
        </p:nvSpPr>
        <p:spPr>
          <a:xfrm>
            <a:off x="4485736" y="603849"/>
            <a:ext cx="3916392" cy="776378"/>
          </a:xfrm>
          <a:prstGeom prst="ribb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মুল্যায়ন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1069675" y="1431983"/>
            <a:ext cx="3795624" cy="3623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১.আব্দুল গাফ্ফার চৌধুরীর জন্ম সাল কত</a:t>
            </a: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8" name="Rectangle 7"/>
          <p:cNvSpPr/>
          <p:nvPr/>
        </p:nvSpPr>
        <p:spPr>
          <a:xfrm>
            <a:off x="1466492" y="1897806"/>
            <a:ext cx="1725282" cy="35368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) ১৯৩২</a:t>
            </a: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alt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4063041" y="1897807"/>
            <a:ext cx="1802921" cy="3364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) ১৯৩৩</a:t>
            </a:r>
            <a:endParaRPr lang="en-US" alt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6630842" y="1880556"/>
            <a:ext cx="1408980" cy="3709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) ১৯৩৪ </a:t>
            </a:r>
            <a:endParaRPr lang="en-US" alt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8902464" y="1932315"/>
            <a:ext cx="1518249" cy="3536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) ১৯৩৫</a:t>
            </a:r>
            <a:endParaRPr lang="en-US" alt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1086928" y="2346383"/>
            <a:ext cx="3657600" cy="332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ts val="600"/>
              </a:spcBef>
              <a:spcAft>
                <a:spcPts val="488"/>
              </a:spcAft>
            </a:pP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অলকনন্দা</a:t>
            </a: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alt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518246" y="2846709"/>
            <a:ext cx="1578635" cy="3623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) নদীর ধারা</a:t>
            </a:r>
            <a:endParaRPr lang="en-US" alt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4080295" y="2859648"/>
            <a:ext cx="2009954" cy="3493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) স্বর্গীয় নদীর ধারা</a:t>
            </a:r>
            <a:endParaRPr lang="en-US" alt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6527320" y="2863967"/>
            <a:ext cx="1512501" cy="34505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) পুষ্প</a:t>
            </a: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alt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9023234" y="2894154"/>
            <a:ext cx="1397479" cy="3148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) রজনীগন্ধা </a:t>
            </a:r>
            <a:endParaRPr lang="en-US" alt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1086927" y="3329794"/>
            <a:ext cx="5124092" cy="4399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ts val="600"/>
              </a:spcBef>
              <a:spcAft>
                <a:spcPts val="488"/>
              </a:spcAft>
            </a:pP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.’একুশের গান’ কবিতায় ‘কালবোশেখিরা’ হচ্ছে-</a:t>
            </a:r>
            <a:endParaRPr lang="en-US" alt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18245" y="3864632"/>
            <a:ext cx="1673529" cy="3493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) ভাষা</a:t>
            </a:r>
            <a:r>
              <a:rPr lang="bn-IN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শহিদ</a:t>
            </a:r>
            <a:endParaRPr lang="en-US" alt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4114801" y="3881886"/>
            <a:ext cx="1751161" cy="3321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) জাগ্রত বাঙালী</a:t>
            </a:r>
            <a:endParaRPr lang="en-US" alt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6530197" y="3864634"/>
            <a:ext cx="1751161" cy="3709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) সন্তানহারা মা</a:t>
            </a:r>
            <a:endParaRPr lang="en-US" altLang="en-US" sz="2000" dirty="0"/>
          </a:p>
        </p:txBody>
      </p:sp>
      <p:sp>
        <p:nvSpPr>
          <p:cNvPr id="21" name="Rectangle 20"/>
          <p:cNvSpPr/>
          <p:nvPr/>
        </p:nvSpPr>
        <p:spPr>
          <a:xfrm>
            <a:off x="9040482" y="3901287"/>
            <a:ext cx="1949569" cy="36015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) পাকিস্তানী শাসক</a:t>
            </a:r>
            <a:endParaRPr lang="en-US" altLang="en-US" sz="2000" dirty="0"/>
          </a:p>
        </p:txBody>
      </p:sp>
      <p:sp>
        <p:nvSpPr>
          <p:cNvPr id="22" name="Rectangle 21"/>
          <p:cNvSpPr/>
          <p:nvPr/>
        </p:nvSpPr>
        <p:spPr>
          <a:xfrm>
            <a:off x="1069675" y="4346626"/>
            <a:ext cx="5865964" cy="4356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ts val="600"/>
              </a:spcBef>
              <a:spcAft>
                <a:spcPts val="488"/>
              </a:spcAft>
            </a:pPr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৪.’একুশের গান’ কবিতায় পশু কথাটি উল্লেখ করা হয়েছে যে কারণে-</a:t>
            </a:r>
            <a:endParaRPr lang="en-US" alt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414733" y="4817854"/>
            <a:ext cx="3329795" cy="435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(i) পশুর মতো মানুষ হত্যা করছে বলে</a:t>
            </a:r>
            <a:endParaRPr lang="en-US" altLang="en-US" sz="2000" dirty="0"/>
          </a:p>
        </p:txBody>
      </p:sp>
      <p:sp>
        <p:nvSpPr>
          <p:cNvPr id="24" name="Rectangle 23"/>
          <p:cNvSpPr/>
          <p:nvPr/>
        </p:nvSpPr>
        <p:spPr>
          <a:xfrm>
            <a:off x="6349041" y="4817854"/>
            <a:ext cx="3830129" cy="3968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(ii) মানুষ পশুর মতো আচরণ নকল করছে বলে</a:t>
            </a:r>
            <a:endParaRPr lang="en-US" altLang="en-US" sz="2000" dirty="0"/>
          </a:p>
        </p:txBody>
      </p:sp>
      <p:sp>
        <p:nvSpPr>
          <p:cNvPr id="25" name="Rectangle 24"/>
          <p:cNvSpPr/>
          <p:nvPr/>
        </p:nvSpPr>
        <p:spPr>
          <a:xfrm>
            <a:off x="1414733" y="5382879"/>
            <a:ext cx="4675516" cy="33642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(iii) মানুষ হত্যাকারীদের স্বভাব পশুর মতো বলে</a:t>
            </a:r>
            <a:endParaRPr lang="en-US" altLang="en-US" sz="2000" dirty="0"/>
          </a:p>
        </p:txBody>
      </p:sp>
      <p:sp>
        <p:nvSpPr>
          <p:cNvPr id="26" name="Rectangle 25"/>
          <p:cNvSpPr/>
          <p:nvPr/>
        </p:nvSpPr>
        <p:spPr>
          <a:xfrm>
            <a:off x="1414727" y="5844397"/>
            <a:ext cx="1578636" cy="483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en-US" dirty="0">
                <a:latin typeface="NikoshBAN" panose="02000000000000000000" pitchFamily="2" charset="0"/>
                <a:cs typeface="NikoshBAN" panose="02000000000000000000" pitchFamily="2" charset="0"/>
              </a:rPr>
              <a:t>(ক)  </a:t>
            </a:r>
            <a:r>
              <a:rPr lang="en-US" alt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altLang="en-US" dirty="0">
                <a:latin typeface="NikoshBAN" panose="02000000000000000000" pitchFamily="2" charset="0"/>
                <a:cs typeface="NikoshBAN" panose="02000000000000000000" pitchFamily="2" charset="0"/>
              </a:rPr>
              <a:t> ও ii</a:t>
            </a:r>
            <a:endParaRPr lang="en-US" altLang="en-US" dirty="0"/>
          </a:p>
        </p:txBody>
      </p:sp>
      <p:sp>
        <p:nvSpPr>
          <p:cNvPr id="27" name="Rectangle 26"/>
          <p:cNvSpPr/>
          <p:nvPr/>
        </p:nvSpPr>
        <p:spPr>
          <a:xfrm>
            <a:off x="4244196" y="5844397"/>
            <a:ext cx="1518249" cy="4701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en-US" dirty="0">
                <a:latin typeface="NikoshBAN" panose="02000000000000000000" pitchFamily="2" charset="0"/>
                <a:cs typeface="NikoshBAN" panose="02000000000000000000" pitchFamily="2" charset="0"/>
              </a:rPr>
              <a:t>(খ)  </a:t>
            </a:r>
            <a:r>
              <a:rPr lang="en-US" alt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altLang="en-US" dirty="0">
                <a:latin typeface="NikoshBAN" panose="02000000000000000000" pitchFamily="2" charset="0"/>
                <a:cs typeface="NikoshBAN" panose="02000000000000000000" pitchFamily="2" charset="0"/>
              </a:rPr>
              <a:t> ও iii</a:t>
            </a:r>
            <a:endParaRPr lang="en-US" altLang="en-US" dirty="0"/>
          </a:p>
        </p:txBody>
      </p:sp>
      <p:sp>
        <p:nvSpPr>
          <p:cNvPr id="28" name="Rectangle 27"/>
          <p:cNvSpPr/>
          <p:nvPr/>
        </p:nvSpPr>
        <p:spPr>
          <a:xfrm>
            <a:off x="6630842" y="5796947"/>
            <a:ext cx="1650516" cy="5175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en-US" dirty="0">
                <a:latin typeface="NikoshBAN" panose="02000000000000000000" pitchFamily="2" charset="0"/>
                <a:cs typeface="NikoshBAN" panose="02000000000000000000" pitchFamily="2" charset="0"/>
              </a:rPr>
              <a:t>(গ) ii  ও iii</a:t>
            </a:r>
            <a:endParaRPr lang="en-US" altLang="en-US" dirty="0"/>
          </a:p>
        </p:txBody>
      </p:sp>
      <p:sp>
        <p:nvSpPr>
          <p:cNvPr id="29" name="Rectangle 28"/>
          <p:cNvSpPr/>
          <p:nvPr/>
        </p:nvSpPr>
        <p:spPr>
          <a:xfrm>
            <a:off x="9201512" y="5747339"/>
            <a:ext cx="1581507" cy="5671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en-US">
                <a:latin typeface="NikoshBAN" panose="02000000000000000000" pitchFamily="2" charset="0"/>
                <a:cs typeface="NikoshBAN" panose="02000000000000000000" pitchFamily="2" charset="0"/>
              </a:rPr>
              <a:t>(ঘ) i, ii ও iii</a:t>
            </a:r>
            <a:endParaRPr lang="en-US" altLang="en-US" dirty="0"/>
          </a:p>
        </p:txBody>
      </p:sp>
      <p:sp>
        <p:nvSpPr>
          <p:cNvPr id="30" name="Flowchart: Connector 29"/>
          <p:cNvSpPr/>
          <p:nvPr/>
        </p:nvSpPr>
        <p:spPr>
          <a:xfrm>
            <a:off x="6696976" y="1932317"/>
            <a:ext cx="290420" cy="25878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Connector 30"/>
          <p:cNvSpPr/>
          <p:nvPr/>
        </p:nvSpPr>
        <p:spPr>
          <a:xfrm>
            <a:off x="4140679" y="2932980"/>
            <a:ext cx="345057" cy="20703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Connector 31"/>
          <p:cNvSpPr/>
          <p:nvPr/>
        </p:nvSpPr>
        <p:spPr>
          <a:xfrm>
            <a:off x="6556075" y="3881886"/>
            <a:ext cx="379564" cy="3180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Connector 32"/>
          <p:cNvSpPr/>
          <p:nvPr/>
        </p:nvSpPr>
        <p:spPr>
          <a:xfrm>
            <a:off x="4295953" y="5917719"/>
            <a:ext cx="293298" cy="31055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759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318521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2528" y="103517"/>
            <a:ext cx="12019472" cy="662508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62309" y="276045"/>
            <a:ext cx="11645661" cy="626277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3078" y="345056"/>
            <a:ext cx="11352364" cy="612475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1" y="2633662"/>
            <a:ext cx="6124754" cy="261119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Rounded Rectangle 7"/>
          <p:cNvSpPr/>
          <p:nvPr/>
        </p:nvSpPr>
        <p:spPr>
          <a:xfrm>
            <a:off x="3657601" y="759126"/>
            <a:ext cx="6124754" cy="129396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মাল্টিমিডিয়া ক্লাসে স্বাগতম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248229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89781" y="172528"/>
            <a:ext cx="11766430" cy="652157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7804" y="327804"/>
            <a:ext cx="11473132" cy="622827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0332" y="465826"/>
            <a:ext cx="11110823" cy="59349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Ribbon 5"/>
          <p:cNvSpPr/>
          <p:nvPr/>
        </p:nvSpPr>
        <p:spPr>
          <a:xfrm>
            <a:off x="4364966" y="741872"/>
            <a:ext cx="3864634" cy="810883"/>
          </a:xfrm>
          <a:prstGeom prst="ribb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বাড়ির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কাজ</a:t>
            </a:r>
            <a:endParaRPr lang="en-US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1811548" y="4761781"/>
            <a:ext cx="9057736" cy="138022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ts val="600"/>
              </a:spcBef>
              <a:defRPr/>
            </a:pP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/>
                <a:ea typeface="NikoshBAN" panose="02000000000000000000"/>
                <a:cs typeface="NikoshBAN" panose="02000000000000000000"/>
              </a:rPr>
              <a:t>‘</a:t>
            </a:r>
            <a:r>
              <a:rPr lang="en-US" alt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/>
                <a:ea typeface="NikoshBAN" panose="02000000000000000000"/>
                <a:cs typeface="NikoshBAN" panose="02000000000000000000"/>
              </a:rPr>
              <a:t>একুশের</a:t>
            </a:r>
            <a:r>
              <a:rPr lang="en-US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/>
                <a:ea typeface="NikoshBAN" panose="02000000000000000000"/>
                <a:cs typeface="NikoshBAN" panose="02000000000000000000"/>
              </a:rPr>
              <a:t> </a:t>
            </a:r>
            <a:r>
              <a:rPr lang="en-US" alt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/>
                <a:ea typeface="NikoshBAN" panose="02000000000000000000"/>
                <a:cs typeface="NikoshBAN" panose="02000000000000000000"/>
              </a:rPr>
              <a:t>গান</a:t>
            </a:r>
            <a:r>
              <a:rPr lang="bn-BD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/>
                <a:ea typeface="NikoshBAN" panose="02000000000000000000"/>
                <a:cs typeface="NikoshBAN" panose="02000000000000000000"/>
              </a:rPr>
              <a:t>’ কবিতা</a:t>
            </a:r>
            <a:r>
              <a:rPr lang="en-US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/>
                <a:ea typeface="NikoshBAN" panose="02000000000000000000"/>
                <a:cs typeface="NikoshBAN" panose="02000000000000000000"/>
              </a:rPr>
              <a:t>র </a:t>
            </a:r>
            <a:r>
              <a:rPr lang="en-US" alt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/>
                <a:ea typeface="NikoshBAN" panose="02000000000000000000"/>
                <a:cs typeface="NikoshBAN" panose="02000000000000000000"/>
              </a:rPr>
              <a:t>অবলম্বনে</a:t>
            </a:r>
            <a:r>
              <a:rPr lang="en-US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/>
                <a:ea typeface="NikoshBAN" panose="02000000000000000000"/>
                <a:cs typeface="NikoshBAN" panose="02000000000000000000"/>
              </a:rPr>
              <a:t> </a:t>
            </a:r>
            <a:r>
              <a:rPr lang="en-US" alt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/>
                <a:ea typeface="NikoshBAN" panose="02000000000000000000"/>
                <a:cs typeface="NikoshBAN" panose="02000000000000000000"/>
              </a:rPr>
              <a:t>মাতৃভাষার</a:t>
            </a:r>
            <a:r>
              <a:rPr lang="en-US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/>
                <a:ea typeface="NikoshBAN" panose="02000000000000000000"/>
                <a:cs typeface="NikoshBAN" panose="02000000000000000000"/>
              </a:rPr>
              <a:t> </a:t>
            </a:r>
            <a:r>
              <a:rPr lang="en-US" alt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/>
                <a:ea typeface="NikoshBAN" panose="02000000000000000000"/>
                <a:cs typeface="NikoshBAN" panose="02000000000000000000"/>
              </a:rPr>
              <a:t>প্রতি</a:t>
            </a:r>
            <a:r>
              <a:rPr lang="en-US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/>
                <a:ea typeface="NikoshBAN" panose="02000000000000000000"/>
                <a:cs typeface="NikoshBAN" panose="02000000000000000000"/>
              </a:rPr>
              <a:t> </a:t>
            </a:r>
            <a:r>
              <a:rPr lang="en-US" alt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/>
                <a:ea typeface="NikoshBAN" panose="02000000000000000000"/>
                <a:cs typeface="NikoshBAN" panose="02000000000000000000"/>
              </a:rPr>
              <a:t>মমত্ববোধের</a:t>
            </a:r>
            <a:r>
              <a:rPr lang="en-US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/>
                <a:ea typeface="NikoshBAN" panose="02000000000000000000"/>
                <a:cs typeface="NikoshBAN" panose="02000000000000000000"/>
              </a:rPr>
              <a:t> </a:t>
            </a:r>
            <a:r>
              <a:rPr lang="en-US" alt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/>
                <a:ea typeface="NikoshBAN" panose="02000000000000000000"/>
                <a:cs typeface="NikoshBAN" panose="02000000000000000000"/>
              </a:rPr>
              <a:t>স্বরূপ</a:t>
            </a:r>
            <a:r>
              <a:rPr lang="en-US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/>
                <a:ea typeface="NikoshBAN" panose="02000000000000000000"/>
                <a:cs typeface="NikoshBAN" panose="02000000000000000000"/>
              </a:rPr>
              <a:t> </a:t>
            </a:r>
            <a:r>
              <a:rPr lang="en-US" alt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/>
                <a:ea typeface="NikoshBAN" panose="02000000000000000000"/>
                <a:cs typeface="NikoshBAN" panose="02000000000000000000"/>
              </a:rPr>
              <a:t>বিশ্লেষণ</a:t>
            </a:r>
            <a:r>
              <a:rPr lang="en-US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/>
                <a:ea typeface="NikoshBAN" panose="02000000000000000000"/>
                <a:cs typeface="NikoshBAN" panose="02000000000000000000"/>
              </a:rPr>
              <a:t> </a:t>
            </a:r>
            <a:r>
              <a:rPr lang="bn-BD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/>
                <a:ea typeface="NikoshBAN" panose="02000000000000000000"/>
                <a:cs typeface="NikoshBAN" panose="02000000000000000000"/>
              </a:rPr>
              <a:t>কর।</a:t>
            </a:r>
            <a:r>
              <a:rPr lang="en-US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/>
                <a:ea typeface="NikoshBAN" panose="02000000000000000000"/>
                <a:cs typeface="NikoshBAN" panose="02000000000000000000"/>
              </a:rPr>
              <a:t> </a:t>
            </a:r>
            <a:endParaRPr lang="en-US" alt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966" y="2208363"/>
            <a:ext cx="3864634" cy="2063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412592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58792" y="189781"/>
            <a:ext cx="11749178" cy="652157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6815" y="345057"/>
            <a:ext cx="11404121" cy="61765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4838" y="483079"/>
            <a:ext cx="11128075" cy="59177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4195" y="2984736"/>
            <a:ext cx="4692415" cy="229462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Rectangle 7"/>
          <p:cNvSpPr/>
          <p:nvPr/>
        </p:nvSpPr>
        <p:spPr>
          <a:xfrm>
            <a:off x="4192438" y="1656269"/>
            <a:ext cx="4779034" cy="119044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ধন্যবাদ  সবাইকে--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6617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2528" y="138023"/>
            <a:ext cx="11835442" cy="659058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6815" y="327804"/>
            <a:ext cx="11421374" cy="622827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4838" y="448574"/>
            <a:ext cx="11128075" cy="59694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934310" y="603849"/>
            <a:ext cx="3157267" cy="72461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পরিচিতি</a:t>
            </a:r>
            <a:endParaRPr lang="en-US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707366" y="3864634"/>
            <a:ext cx="5331125" cy="23808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সন্তোষ কুমার বর্মা </a:t>
            </a:r>
            <a:endParaRPr lang="en-US" sz="2800" dirty="0" smtClean="0"/>
          </a:p>
          <a:p>
            <a:pPr algn="ctr"/>
            <a:r>
              <a:rPr lang="bn-IN" sz="2400" dirty="0" smtClean="0"/>
              <a:t>সহকারী শিক্ষক, </a:t>
            </a:r>
            <a:endParaRPr lang="en-US" sz="2400" dirty="0" smtClean="0"/>
          </a:p>
          <a:p>
            <a:pPr algn="ctr"/>
            <a:r>
              <a:rPr lang="bn-IN" sz="2400" dirty="0" smtClean="0"/>
              <a:t>ভান্ডারদহ জনতা উচ্চ বিদ্যালয়, </a:t>
            </a:r>
            <a:endParaRPr lang="en-US" sz="2400" dirty="0" smtClean="0"/>
          </a:p>
          <a:p>
            <a:pPr algn="ctr"/>
            <a:r>
              <a:rPr lang="bn-IN" sz="2400" dirty="0" smtClean="0"/>
              <a:t>পাটগ্রাম, লালমনিরহাট।</a:t>
            </a:r>
            <a:endParaRPr lang="en-US" sz="2400" dirty="0" smtClean="0"/>
          </a:p>
          <a:p>
            <a:pPr algn="ctr"/>
            <a:r>
              <a:rPr lang="bn-IN" sz="2400" dirty="0" smtClean="0"/>
              <a:t> মোবাঃ ০১৭৬৮৯২৬৬৫৮ </a:t>
            </a:r>
            <a:r>
              <a:rPr lang="en-US" sz="2400" dirty="0" smtClean="0"/>
              <a:t>santoshbarman4329@gmail.com</a:t>
            </a:r>
            <a:endParaRPr lang="en-US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7504981" y="3864634"/>
            <a:ext cx="4002657" cy="23808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শ্রেনীঃ</a:t>
            </a:r>
            <a:r>
              <a:rPr lang="en-US" sz="2800" dirty="0" smtClean="0"/>
              <a:t> </a:t>
            </a:r>
            <a:r>
              <a:rPr lang="en-US" sz="2800" dirty="0" err="1" smtClean="0"/>
              <a:t>অষ্টম</a:t>
            </a:r>
            <a:r>
              <a:rPr lang="en-US" sz="2800" dirty="0" smtClean="0"/>
              <a:t> </a:t>
            </a:r>
          </a:p>
          <a:p>
            <a:pPr algn="ctr"/>
            <a:r>
              <a:rPr lang="en-US" sz="2400" dirty="0" smtClean="0"/>
              <a:t> </a:t>
            </a:r>
            <a:r>
              <a:rPr lang="en-US" sz="2400" dirty="0" err="1" smtClean="0"/>
              <a:t>বিষয়ঃ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বাংলা</a:t>
            </a:r>
            <a:r>
              <a:rPr lang="en-US" sz="2400" dirty="0" smtClean="0"/>
              <a:t> (</a:t>
            </a:r>
            <a:r>
              <a:rPr lang="en-US" sz="2400" dirty="0" err="1" smtClean="0"/>
              <a:t>কবিতা</a:t>
            </a:r>
            <a:r>
              <a:rPr lang="en-US" sz="2400" dirty="0" smtClean="0"/>
              <a:t>) </a:t>
            </a:r>
          </a:p>
          <a:p>
            <a:pPr algn="ctr"/>
            <a:r>
              <a:rPr lang="en-US" sz="2400" dirty="0" err="1" smtClean="0"/>
              <a:t>সময়ঃ</a:t>
            </a:r>
            <a:r>
              <a:rPr lang="en-US" sz="2400" dirty="0" smtClean="0"/>
              <a:t> ৫০ </a:t>
            </a:r>
            <a:r>
              <a:rPr lang="en-US" sz="2400" dirty="0" err="1" smtClean="0"/>
              <a:t>মিনিট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2400" dirty="0" err="1" smtClean="0"/>
              <a:t>তারিখঃ</a:t>
            </a:r>
            <a:r>
              <a:rPr lang="en-US" sz="2400" dirty="0" smtClean="0"/>
              <a:t> ১৩/০২/২০২০</a:t>
            </a:r>
            <a:r>
              <a:rPr lang="bn-IN" sz="2400" dirty="0" smtClean="0"/>
              <a:t> খ্রীঃ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926" y="1052423"/>
            <a:ext cx="3063384" cy="271732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864" y="1236991"/>
            <a:ext cx="2846717" cy="25241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0627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5275" y="155274"/>
            <a:ext cx="11869948" cy="657332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10551" y="293298"/>
            <a:ext cx="11559396" cy="63145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31321" y="379560"/>
            <a:ext cx="11335109" cy="612475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702" y="1639022"/>
            <a:ext cx="4175183" cy="201858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ounded Rectangle 6"/>
          <p:cNvSpPr/>
          <p:nvPr/>
        </p:nvSpPr>
        <p:spPr>
          <a:xfrm>
            <a:off x="2984740" y="655611"/>
            <a:ext cx="6711351" cy="67286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ছবিটি দেখে প্রশ্নগুলোর উত্তর দাও?</a:t>
            </a:r>
            <a:endParaRPr lang="en-US" sz="2800" dirty="0"/>
          </a:p>
        </p:txBody>
      </p:sp>
      <p:sp>
        <p:nvSpPr>
          <p:cNvPr id="8" name="Rounded Rectangle 7"/>
          <p:cNvSpPr/>
          <p:nvPr/>
        </p:nvSpPr>
        <p:spPr>
          <a:xfrm>
            <a:off x="793631" y="3968152"/>
            <a:ext cx="4433978" cy="53483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ছবিতে আমরা কী দেখতে পাচ্ছি</a:t>
            </a:r>
            <a:r>
              <a:rPr lang="bn-IN" sz="1600" dirty="0" smtClean="0"/>
              <a:t>?</a:t>
            </a:r>
            <a:endParaRPr lang="en-US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7824159" y="3933646"/>
            <a:ext cx="3743864" cy="6038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শহীদ মিনারে পুস্পস্তবক অর্পন</a:t>
            </a:r>
            <a:endParaRPr lang="en-US" sz="2000" dirty="0"/>
          </a:p>
        </p:txBody>
      </p:sp>
      <p:sp>
        <p:nvSpPr>
          <p:cNvPr id="10" name="Rounded Rectangle 9"/>
          <p:cNvSpPr/>
          <p:nvPr/>
        </p:nvSpPr>
        <p:spPr>
          <a:xfrm>
            <a:off x="793631" y="4641014"/>
            <a:ext cx="4727275" cy="72461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আমরা কোন দিবসে শহীদ মিনারে পুস্পস্তবক অর্পন করি</a:t>
            </a:r>
            <a:r>
              <a:rPr lang="bn-IN" dirty="0" smtClean="0"/>
              <a:t>?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7824159" y="4641014"/>
            <a:ext cx="3743864" cy="72461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আন্তজার্তিক মাতৃভাষা দিবসে</a:t>
            </a:r>
            <a:endParaRPr lang="en-US" sz="2000" dirty="0"/>
          </a:p>
        </p:txBody>
      </p:sp>
      <p:sp>
        <p:nvSpPr>
          <p:cNvPr id="12" name="Rounded Rectangle 11"/>
          <p:cNvSpPr/>
          <p:nvPr/>
        </p:nvSpPr>
        <p:spPr>
          <a:xfrm>
            <a:off x="793631" y="5555411"/>
            <a:ext cx="8902460" cy="6728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আন্তজার্তিক মাতৃভাষা দিবসে আমরা যে গান গাই, সে গানকে আমরা কী গান বলি?</a:t>
            </a:r>
            <a:endParaRPr lang="en-US" sz="2000" dirty="0"/>
          </a:p>
        </p:txBody>
      </p:sp>
      <p:sp>
        <p:nvSpPr>
          <p:cNvPr id="13" name="Rounded Rectangle 12"/>
          <p:cNvSpPr/>
          <p:nvPr/>
        </p:nvSpPr>
        <p:spPr>
          <a:xfrm>
            <a:off x="9816862" y="5503657"/>
            <a:ext cx="1751161" cy="72461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rgbClr val="002060"/>
                </a:solidFill>
              </a:rPr>
              <a:t>একুশের গান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94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07034" y="138023"/>
            <a:ext cx="11818190" cy="657332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7804" y="276045"/>
            <a:ext cx="11524890" cy="62972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7585" y="388188"/>
            <a:ext cx="11197087" cy="60729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2060"/>
                </a:solidFill>
              </a:rPr>
              <a:t>একুশেরগান</a:t>
            </a:r>
          </a:p>
          <a:p>
            <a:pPr algn="ctr"/>
            <a:endParaRPr lang="bn-IN" sz="4400" dirty="0" smtClean="0">
              <a:solidFill>
                <a:srgbClr val="002060"/>
              </a:solidFill>
            </a:endParaRPr>
          </a:p>
          <a:p>
            <a:pPr algn="ctr"/>
            <a:endParaRPr lang="bn-IN" sz="3600" dirty="0">
              <a:solidFill>
                <a:srgbClr val="002060"/>
              </a:solidFill>
            </a:endParaRPr>
          </a:p>
          <a:p>
            <a:pPr algn="ctr"/>
            <a:endParaRPr lang="bn-IN" sz="3600" dirty="0" smtClean="0">
              <a:solidFill>
                <a:srgbClr val="002060"/>
              </a:solidFill>
            </a:endParaRPr>
          </a:p>
          <a:p>
            <a:pPr algn="ctr"/>
            <a:endParaRPr lang="bn-IN" sz="3600" dirty="0">
              <a:solidFill>
                <a:srgbClr val="002060"/>
              </a:solidFill>
            </a:endParaRPr>
          </a:p>
          <a:p>
            <a:pPr algn="ctr"/>
            <a:endParaRPr lang="bn-IN" sz="3600" dirty="0" smtClean="0">
              <a:solidFill>
                <a:srgbClr val="002060"/>
              </a:solidFill>
            </a:endParaRPr>
          </a:p>
          <a:p>
            <a:pPr algn="ctr"/>
            <a:r>
              <a:rPr lang="bn-IN" sz="3600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bn-IN" sz="3200" dirty="0" smtClean="0">
                <a:solidFill>
                  <a:srgbClr val="002060"/>
                </a:solidFill>
              </a:rPr>
              <a:t>                        আব্দুল গা</a:t>
            </a:r>
            <a:r>
              <a:rPr lang="en-US" sz="3200" dirty="0" err="1" smtClean="0">
                <a:solidFill>
                  <a:srgbClr val="002060"/>
                </a:solidFill>
              </a:rPr>
              <a:t>ফৃফার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চৌধুরী</a:t>
            </a:r>
            <a:endParaRPr lang="en-US" sz="3200" dirty="0">
              <a:solidFill>
                <a:srgbClr val="00206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537" y="2156604"/>
            <a:ext cx="3444947" cy="258792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537" y="2130724"/>
            <a:ext cx="3444947" cy="258792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30746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0564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89781" y="189780"/>
            <a:ext cx="11800936" cy="6668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62309" y="379562"/>
            <a:ext cx="11421374" cy="62800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0332" y="500333"/>
            <a:ext cx="11145328" cy="60039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Ribbon 5"/>
          <p:cNvSpPr/>
          <p:nvPr/>
        </p:nvSpPr>
        <p:spPr>
          <a:xfrm>
            <a:off x="4244196" y="776377"/>
            <a:ext cx="4865298" cy="862642"/>
          </a:xfrm>
          <a:prstGeom prst="ribb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শিখনফল</a:t>
            </a:r>
            <a:endParaRPr lang="en-US" sz="2800" dirty="0"/>
          </a:p>
        </p:txBody>
      </p:sp>
      <p:sp>
        <p:nvSpPr>
          <p:cNvPr id="7" name="Horizontal Scroll 6"/>
          <p:cNvSpPr/>
          <p:nvPr/>
        </p:nvSpPr>
        <p:spPr>
          <a:xfrm>
            <a:off x="2173857" y="1794294"/>
            <a:ext cx="8816196" cy="4554748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ts val="563"/>
              </a:spcBef>
              <a:defRPr/>
            </a:pPr>
            <a:r>
              <a:rPr lang="bn-IN" altLang="en-US" sz="2719" b="1" u="sng" dirty="0">
                <a:latin typeface="NikoshBAN"/>
                <a:ea typeface="NikoshBAN"/>
                <a:cs typeface="NikoshBAN"/>
              </a:rPr>
              <a:t>এই পাঠ</a:t>
            </a:r>
            <a:r>
              <a:rPr lang="bn-BD" altLang="en-US" sz="2719" b="1" u="sng" dirty="0">
                <a:latin typeface="NikoshBAN"/>
                <a:ea typeface="NikoshBAN"/>
                <a:cs typeface="NikoshBAN"/>
              </a:rPr>
              <a:t> </a:t>
            </a:r>
            <a:r>
              <a:rPr lang="bn-IN" altLang="en-US" sz="2719" b="1" u="sng" dirty="0">
                <a:latin typeface="NikoshBAN"/>
                <a:ea typeface="NikoshBAN"/>
                <a:cs typeface="NikoshBAN"/>
              </a:rPr>
              <a:t>শে</a:t>
            </a:r>
            <a:r>
              <a:rPr lang="bn-BD" altLang="en-US" sz="2719" b="1" u="sng" dirty="0">
                <a:latin typeface="NikoshBAN"/>
                <a:ea typeface="NikoshBAN"/>
                <a:cs typeface="NikoshBAN"/>
              </a:rPr>
              <a:t>ষে</a:t>
            </a:r>
            <a:r>
              <a:rPr lang="bn-IN" altLang="en-US" sz="2719" b="1" u="sng" dirty="0">
                <a:latin typeface="NikoshBAN"/>
                <a:ea typeface="NikoshBAN"/>
                <a:cs typeface="NikoshBAN"/>
              </a:rPr>
              <a:t> শিক্ষার্থীরা...</a:t>
            </a:r>
            <a:r>
              <a:rPr lang="bn-BD" altLang="en-US" sz="2719" b="1" u="sng" dirty="0">
                <a:latin typeface="NikoshBAN"/>
                <a:ea typeface="NikoshBAN"/>
                <a:cs typeface="NikoshBAN"/>
              </a:rPr>
              <a:t> </a:t>
            </a:r>
            <a:endParaRPr lang="bn-IN" altLang="en-US" sz="2719" b="1" u="sng" dirty="0">
              <a:latin typeface="NikoshBAN"/>
              <a:ea typeface="NikoshBAN"/>
              <a:cs typeface="NikoshBAN"/>
            </a:endParaRPr>
          </a:p>
          <a:p>
            <a:pPr lvl="1">
              <a:spcBef>
                <a:spcPts val="563"/>
              </a:spcBef>
              <a:defRPr/>
            </a:pPr>
            <a:r>
              <a:rPr lang="en-US" altLang="en-US" sz="3200" dirty="0">
                <a:latin typeface="NikoshBAN"/>
                <a:ea typeface="NikoshBAN"/>
                <a:cs typeface="NikoshBAN"/>
              </a:rPr>
              <a:t>১.</a:t>
            </a:r>
            <a:r>
              <a:rPr lang="bn-BD" altLang="en-US" sz="3200" dirty="0">
                <a:latin typeface="NikoshBAN"/>
                <a:ea typeface="NikoshBAN"/>
                <a:cs typeface="NikoshBAN"/>
              </a:rPr>
              <a:t>কবি</a:t>
            </a:r>
            <a:r>
              <a:rPr lang="bn-IN" altLang="en-US" sz="3200" dirty="0">
                <a:latin typeface="NikoshBAN"/>
                <a:ea typeface="NikoshBAN"/>
                <a:cs typeface="NikoshBAN"/>
              </a:rPr>
              <a:t> পরিচিতি</a:t>
            </a:r>
            <a:r>
              <a:rPr lang="bn-BD" altLang="en-US" sz="3200" dirty="0">
                <a:latin typeface="NikoshBAN"/>
                <a:ea typeface="NikoshBAN"/>
                <a:cs typeface="NikoshBAN"/>
              </a:rPr>
              <a:t> </a:t>
            </a:r>
            <a:r>
              <a:rPr lang="en-US" altLang="en-US" sz="3200" dirty="0" err="1">
                <a:latin typeface="NikoshBAN"/>
                <a:ea typeface="NikoshBAN"/>
                <a:cs typeface="NikoshBAN"/>
              </a:rPr>
              <a:t>বল</a:t>
            </a:r>
            <a:r>
              <a:rPr lang="bn-BD" altLang="en-US" sz="3200" dirty="0">
                <a:latin typeface="NikoshBAN"/>
                <a:ea typeface="NikoshBAN"/>
                <a:cs typeface="NikoshBAN"/>
              </a:rPr>
              <a:t>তে</a:t>
            </a:r>
            <a:r>
              <a:rPr lang="bn-IN" altLang="en-US" sz="3200" dirty="0">
                <a:latin typeface="NikoshBAN"/>
                <a:ea typeface="NikoshBAN"/>
                <a:cs typeface="NikoshBAN"/>
              </a:rPr>
              <a:t> পারবে।</a:t>
            </a:r>
            <a:endParaRPr lang="bn-BD" altLang="en-US" sz="3200" dirty="0">
              <a:latin typeface="NikoshBAN"/>
              <a:ea typeface="NikoshBAN"/>
              <a:cs typeface="NikoshBAN"/>
            </a:endParaRPr>
          </a:p>
          <a:p>
            <a:pPr lvl="1">
              <a:spcBef>
                <a:spcPts val="563"/>
              </a:spcBef>
              <a:defRPr/>
            </a:pPr>
            <a:r>
              <a:rPr lang="en-US" altLang="en-US" sz="3200" dirty="0">
                <a:latin typeface="NikoshBAN"/>
                <a:ea typeface="NikoshBAN"/>
                <a:cs typeface="NikoshBAN"/>
              </a:rPr>
              <a:t>২</a:t>
            </a:r>
            <a:r>
              <a:rPr lang="bn-BD" altLang="en-US" sz="3200" dirty="0">
                <a:latin typeface="NikoshBAN"/>
                <a:ea typeface="NikoshBAN"/>
                <a:cs typeface="NikoshBAN"/>
              </a:rPr>
              <a:t>.</a:t>
            </a:r>
            <a:r>
              <a:rPr lang="en-US" altLang="en-US" sz="3200" dirty="0">
                <a:latin typeface="NikoshBAN"/>
                <a:ea typeface="NikoshBAN"/>
                <a:cs typeface="NikoshBAN"/>
              </a:rPr>
              <a:t> </a:t>
            </a:r>
            <a:r>
              <a:rPr lang="en-US" altLang="en-US" sz="3200" dirty="0" err="1">
                <a:latin typeface="NikoshBAN"/>
                <a:ea typeface="NikoshBAN"/>
                <a:cs typeface="NikoshBAN"/>
              </a:rPr>
              <a:t>কঠিন</a:t>
            </a:r>
            <a:r>
              <a:rPr lang="en-US" altLang="en-US" sz="3200" dirty="0">
                <a:latin typeface="NikoshBAN"/>
                <a:ea typeface="NikoshBAN"/>
                <a:cs typeface="NikoshBAN"/>
              </a:rPr>
              <a:t> </a:t>
            </a:r>
            <a:r>
              <a:rPr lang="en-US" altLang="en-US" sz="3200" dirty="0" err="1">
                <a:latin typeface="NikoshBAN"/>
                <a:ea typeface="NikoshBAN"/>
                <a:cs typeface="NikoshBAN"/>
              </a:rPr>
              <a:t>কঠিন</a:t>
            </a:r>
            <a:r>
              <a:rPr lang="bn-BD" altLang="en-US" sz="3200" dirty="0">
                <a:latin typeface="NikoshBAN"/>
                <a:ea typeface="NikoshBAN"/>
                <a:cs typeface="NikoshBAN"/>
              </a:rPr>
              <a:t> শব্দগুলোর অর্থসহ বাক্য</a:t>
            </a:r>
            <a:r>
              <a:rPr lang="en-US" altLang="en-US" sz="3200" dirty="0">
                <a:latin typeface="NikoshBAN"/>
                <a:ea typeface="NikoshBAN"/>
                <a:cs typeface="NikoshBAN"/>
              </a:rPr>
              <a:t> </a:t>
            </a:r>
            <a:r>
              <a:rPr lang="bn-BD" altLang="en-US" sz="3200" dirty="0">
                <a:latin typeface="NikoshBAN"/>
                <a:ea typeface="NikoshBAN"/>
                <a:cs typeface="NikoshBAN"/>
              </a:rPr>
              <a:t>তৈরি করতে </a:t>
            </a:r>
            <a:r>
              <a:rPr lang="bn-BD" altLang="en-US" sz="3200" dirty="0" smtClean="0">
                <a:latin typeface="NikoshBAN"/>
                <a:ea typeface="NikoshBAN"/>
                <a:cs typeface="NikoshBAN"/>
              </a:rPr>
              <a:t>পারবে</a:t>
            </a:r>
            <a:r>
              <a:rPr lang="bn-IN" altLang="en-US" sz="3200" dirty="0" smtClean="0">
                <a:latin typeface="NikoshBAN"/>
                <a:ea typeface="NikoshBAN"/>
                <a:cs typeface="NikoshBAN"/>
              </a:rPr>
              <a:t>।</a:t>
            </a:r>
            <a:r>
              <a:rPr lang="bn-BD" altLang="en-US" sz="3200" dirty="0" smtClean="0">
                <a:latin typeface="NikoshBAN"/>
                <a:ea typeface="NikoshBAN"/>
                <a:cs typeface="NikoshBAN"/>
              </a:rPr>
              <a:t> </a:t>
            </a:r>
            <a:endParaRPr lang="bn-BD" altLang="en-US" sz="3200" dirty="0">
              <a:latin typeface="NikoshBAN"/>
              <a:ea typeface="NikoshBAN"/>
              <a:cs typeface="NikoshBAN"/>
            </a:endParaRPr>
          </a:p>
          <a:p>
            <a:pPr lvl="1">
              <a:spcBef>
                <a:spcPts val="563"/>
              </a:spcBef>
              <a:defRPr/>
            </a:pPr>
            <a:r>
              <a:rPr lang="bn-BD" altLang="en-US" sz="3200" dirty="0">
                <a:latin typeface="NikoshBAN"/>
                <a:ea typeface="NikoshBAN"/>
                <a:cs typeface="NikoshBAN"/>
              </a:rPr>
              <a:t>৩</a:t>
            </a:r>
            <a:r>
              <a:rPr lang="en-US" altLang="en-US" sz="3200" dirty="0">
                <a:latin typeface="NikoshBAN"/>
                <a:ea typeface="NikoshBAN"/>
                <a:cs typeface="NikoshBAN"/>
              </a:rPr>
              <a:t>.</a:t>
            </a:r>
            <a:r>
              <a:rPr lang="bn-BD" altLang="en-US" sz="2438" dirty="0">
                <a:latin typeface="NikoshBAN"/>
                <a:ea typeface="Nikosh Ban"/>
              </a:rPr>
              <a:t>‘সেই আঁধারের পশুদের মুখ চেনা’- চরণটি</a:t>
            </a:r>
            <a:r>
              <a:rPr lang="bn-BD" altLang="en-US" sz="2438" dirty="0">
                <a:latin typeface="NikoshBAN"/>
                <a:ea typeface="Vrinda"/>
              </a:rPr>
              <a:t> </a:t>
            </a:r>
            <a:r>
              <a:rPr lang="bn-BD" altLang="en-US" sz="3200" dirty="0">
                <a:latin typeface="NikoshBAN"/>
                <a:ea typeface="NikoshBAN"/>
                <a:cs typeface="NikoshBAN"/>
              </a:rPr>
              <a:t>ব্যাখ্যা করতে</a:t>
            </a:r>
            <a:r>
              <a:rPr lang="bn-IN" altLang="en-US" sz="3200" dirty="0">
                <a:latin typeface="NikoshBAN"/>
                <a:ea typeface="NikoshBAN"/>
                <a:cs typeface="NikoshBAN"/>
              </a:rPr>
              <a:t> </a:t>
            </a:r>
            <a:r>
              <a:rPr lang="bn-BD" altLang="en-US" sz="3200" dirty="0">
                <a:latin typeface="NikoshBAN"/>
                <a:ea typeface="NikoshBAN"/>
                <a:cs typeface="NikoshBAN"/>
              </a:rPr>
              <a:t>পারবে। </a:t>
            </a:r>
          </a:p>
        </p:txBody>
      </p:sp>
    </p:spTree>
    <p:extLst>
      <p:ext uri="{BB962C8B-B14F-4D97-AF65-F5344CB8AC3E}">
        <p14:creationId xmlns:p14="http://schemas.microsoft.com/office/powerpoint/2010/main" val="4184364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02190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5274" y="138022"/>
            <a:ext cx="11852695" cy="6719977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10551" y="293298"/>
            <a:ext cx="11524891" cy="6400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6815" y="310551"/>
            <a:ext cx="11404121" cy="63231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74" y="1682151"/>
            <a:ext cx="3115458" cy="29545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Rounded Rectangle 9"/>
          <p:cNvSpPr/>
          <p:nvPr/>
        </p:nvSpPr>
        <p:spPr>
          <a:xfrm>
            <a:off x="644375" y="5037826"/>
            <a:ext cx="3115457" cy="116025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002060"/>
                </a:solidFill>
              </a:rPr>
              <a:t> </a:t>
            </a:r>
            <a:r>
              <a:rPr lang="bn-IN" sz="2000" dirty="0" smtClean="0">
                <a:solidFill>
                  <a:srgbClr val="002060"/>
                </a:solidFill>
              </a:rPr>
              <a:t>আব্দুল গা</a:t>
            </a:r>
            <a:r>
              <a:rPr lang="en-US" sz="2000" dirty="0" err="1" smtClean="0">
                <a:solidFill>
                  <a:srgbClr val="002060"/>
                </a:solidFill>
              </a:rPr>
              <a:t>ফৃফার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চৌধুরী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5072332" y="793629"/>
            <a:ext cx="6521569" cy="64698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জন্ম গ্রহনঃ  ১৯৩৪ সালে বরিশালে</a:t>
            </a:r>
            <a:endParaRPr lang="en-US" sz="2000" dirty="0"/>
          </a:p>
        </p:txBody>
      </p:sp>
      <p:sp>
        <p:nvSpPr>
          <p:cNvPr id="12" name="Rounded Rectangle 11"/>
          <p:cNvSpPr/>
          <p:nvPr/>
        </p:nvSpPr>
        <p:spPr>
          <a:xfrm>
            <a:off x="5072333" y="1613139"/>
            <a:ext cx="6469810" cy="89714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ঢাকা বিশ্ববিদ্যালয় থেকে বাংলায় স্নাতকোত্তর ডিগ্রী অর্জন করেন</a:t>
            </a:r>
            <a:endParaRPr lang="en-US" sz="2000" dirty="0"/>
          </a:p>
        </p:txBody>
      </p:sp>
      <p:sp>
        <p:nvSpPr>
          <p:cNvPr id="13" name="Rounded Rectangle 12"/>
          <p:cNvSpPr/>
          <p:nvPr/>
        </p:nvSpPr>
        <p:spPr>
          <a:xfrm>
            <a:off x="5072333" y="2665562"/>
            <a:ext cx="6469810" cy="7332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তিনি সাংবাদিকতাকে পেশা হিসাবে গ্রহন করেন</a:t>
            </a:r>
            <a:endParaRPr lang="en-US" sz="2000" dirty="0"/>
          </a:p>
        </p:txBody>
      </p:sp>
      <p:sp>
        <p:nvSpPr>
          <p:cNvPr id="14" name="Rounded Rectangle 13"/>
          <p:cNvSpPr/>
          <p:nvPr/>
        </p:nvSpPr>
        <p:spPr>
          <a:xfrm>
            <a:off x="5072332" y="3519581"/>
            <a:ext cx="6487063" cy="9316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তিনি কথাশিল্পী,প্রাবন্ধিক,গীতিকার ও কলামিষ্ট হিসাবে খ্যাতিমান</a:t>
            </a:r>
            <a:endParaRPr lang="en-US" sz="2000" dirty="0"/>
          </a:p>
        </p:txBody>
      </p:sp>
      <p:sp>
        <p:nvSpPr>
          <p:cNvPr id="15" name="Rounded Rectangle 14"/>
          <p:cNvSpPr/>
          <p:nvPr/>
        </p:nvSpPr>
        <p:spPr>
          <a:xfrm>
            <a:off x="5072332" y="4571998"/>
            <a:ext cx="6487063" cy="75912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তার উল্লেখযোগ্য শিশুতোষ গ্রন্থহলো”ডানপিঠে শওকত” “আঁধার কুঠির ছেলেটি।</a:t>
            </a:r>
            <a:endParaRPr lang="en-US" sz="2000" dirty="0"/>
          </a:p>
        </p:txBody>
      </p:sp>
      <p:sp>
        <p:nvSpPr>
          <p:cNvPr id="16" name="Rounded Rectangle 15"/>
          <p:cNvSpPr/>
          <p:nvPr/>
        </p:nvSpPr>
        <p:spPr>
          <a:xfrm>
            <a:off x="5072333" y="5469150"/>
            <a:ext cx="6469810" cy="98340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তিনি বাংলাএকাডেমি পুরুস্কার,একুশে পদক,ইউনোস্ক পুরুস্কার,বঙ্গবন্ধু পুরুস্কার পান।</a:t>
            </a:r>
            <a:endParaRPr lang="en-US" sz="2000" dirty="0"/>
          </a:p>
        </p:txBody>
      </p:sp>
      <p:sp>
        <p:nvSpPr>
          <p:cNvPr id="17" name="Rounded Rectangle 16"/>
          <p:cNvSpPr/>
          <p:nvPr/>
        </p:nvSpPr>
        <p:spPr>
          <a:xfrm>
            <a:off x="644374" y="534839"/>
            <a:ext cx="3306523" cy="87989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C00000"/>
                </a:solidFill>
              </a:rPr>
              <a:t>কবি পরিচিতি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17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5274" y="120770"/>
            <a:ext cx="11904453" cy="655607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62309" y="276045"/>
            <a:ext cx="11507638" cy="62455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0332" y="379562"/>
            <a:ext cx="11266098" cy="60212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Ribbon 5"/>
          <p:cNvSpPr/>
          <p:nvPr/>
        </p:nvSpPr>
        <p:spPr>
          <a:xfrm>
            <a:off x="4278700" y="603849"/>
            <a:ext cx="4744528" cy="931653"/>
          </a:xfrm>
          <a:prstGeom prst="ribb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একক কাজ</a:t>
            </a:r>
            <a:endParaRPr lang="en-US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2380891" y="4779035"/>
            <a:ext cx="8350369" cy="11731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528"/>
              </a:spcBef>
              <a:defRPr/>
            </a:pPr>
            <a:r>
              <a:rPr lang="bn-BD" sz="2400" dirty="0">
                <a:solidFill>
                  <a:schemeClr val="tx1"/>
                </a:solidFill>
              </a:rPr>
              <a:t>আব্দুল গাফ্ফার চৌধুরী </a:t>
            </a:r>
            <a:r>
              <a:rPr lang="bn-BD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 সম্পর্কে যা জান বলো</a:t>
            </a:r>
            <a:r>
              <a:rPr lang="bn-IN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174" y="1949570"/>
            <a:ext cx="5072332" cy="227953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08837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2528" y="155275"/>
            <a:ext cx="11835442" cy="655607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10551" y="293298"/>
            <a:ext cx="11542143" cy="62627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3079" y="448574"/>
            <a:ext cx="11248846" cy="593497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Ribbon 6"/>
          <p:cNvSpPr/>
          <p:nvPr/>
        </p:nvSpPr>
        <p:spPr>
          <a:xfrm>
            <a:off x="4192436" y="638355"/>
            <a:ext cx="4226944" cy="1052422"/>
          </a:xfrm>
          <a:prstGeom prst="ribb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আদর্শ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পাঠ</a:t>
            </a:r>
            <a:endParaRPr lang="en-US" sz="3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1117" y="2087592"/>
            <a:ext cx="5037825" cy="265693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Rounded Rectangle 8"/>
          <p:cNvSpPr/>
          <p:nvPr/>
        </p:nvSpPr>
        <p:spPr>
          <a:xfrm>
            <a:off x="2587924" y="5193102"/>
            <a:ext cx="7591245" cy="103517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শিক্ষক একুশের গান কবিতাটি সুন্দর ভাবে আবৃতি করবে শিক্ষার্থীরা বই মিলিয়ে পড়বে।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6208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635</Words>
  <Application>Microsoft Office PowerPoint</Application>
  <PresentationFormat>Widescreen</PresentationFormat>
  <Paragraphs>116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Nikosh Ban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MY</cp:lastModifiedBy>
  <cp:revision>46</cp:revision>
  <dcterms:created xsi:type="dcterms:W3CDTF">2020-05-17T14:08:24Z</dcterms:created>
  <dcterms:modified xsi:type="dcterms:W3CDTF">2021-10-18T05:22:09Z</dcterms:modified>
</cp:coreProperties>
</file>