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2" r:id="rId8"/>
    <p:sldId id="263" r:id="rId9"/>
    <p:sldId id="269" r:id="rId10"/>
    <p:sldId id="270" r:id="rId11"/>
    <p:sldId id="271" r:id="rId12"/>
    <p:sldId id="264" r:id="rId13"/>
    <p:sldId id="267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6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4722-E68C-4BFB-A701-B91BE6EA7AC8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9FA7F-3579-4565-847F-F72441BF7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5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4722-E68C-4BFB-A701-B91BE6EA7AC8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9FA7F-3579-4565-847F-F72441BF7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3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4722-E68C-4BFB-A701-B91BE6EA7AC8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9FA7F-3579-4565-847F-F72441BF7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0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4722-E68C-4BFB-A701-B91BE6EA7AC8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9FA7F-3579-4565-847F-F72441BF7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83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4722-E68C-4BFB-A701-B91BE6EA7AC8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9FA7F-3579-4565-847F-F72441BF7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89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4722-E68C-4BFB-A701-B91BE6EA7AC8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9FA7F-3579-4565-847F-F72441BF7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8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4722-E68C-4BFB-A701-B91BE6EA7AC8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9FA7F-3579-4565-847F-F72441BF7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0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4722-E68C-4BFB-A701-B91BE6EA7AC8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9FA7F-3579-4565-847F-F72441BF7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9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4722-E68C-4BFB-A701-B91BE6EA7AC8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9FA7F-3579-4565-847F-F72441BF7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64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4722-E68C-4BFB-A701-B91BE6EA7AC8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9FA7F-3579-4565-847F-F72441BF7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2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4722-E68C-4BFB-A701-B91BE6EA7AC8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9FA7F-3579-4565-847F-F72441BF7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0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74722-E68C-4BFB-A701-B91BE6EA7AC8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9FA7F-3579-4565-847F-F72441BF7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8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fif"/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fif"/><Relationship Id="rId4" Type="http://schemas.openxmlformats.org/officeDocument/2006/relationships/image" Target="../media/image4.jf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fif"/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fif"/><Relationship Id="rId4" Type="http://schemas.openxmlformats.org/officeDocument/2006/relationships/image" Target="../media/image4.jf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f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f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fif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fif"/><Relationship Id="rId4" Type="http://schemas.openxmlformats.org/officeDocument/2006/relationships/image" Target="../media/image4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f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f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f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fif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fif"/><Relationship Id="rId4" Type="http://schemas.openxmlformats.org/officeDocument/2006/relationships/image" Target="../media/image4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BB53C87C-D48D-48C9-97D7-9C92E2B3DBFF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solidFill>
              <a:schemeClr val="accent4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dirty="0">
              <a:solidFill>
                <a:schemeClr val="accent2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868AA3B-83F2-4D3D-ADC3-A01F318FFF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0" y="5667375"/>
            <a:ext cx="11993732" cy="100965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2564878-1706-4C4E-9AEF-D11D5C9BFA79}"/>
              </a:ext>
            </a:extLst>
          </p:cNvPr>
          <p:cNvSpPr/>
          <p:nvPr/>
        </p:nvSpPr>
        <p:spPr>
          <a:xfrm>
            <a:off x="3681710" y="763479"/>
            <a:ext cx="464554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en-US" sz="6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660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6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6600" dirty="0">
              <a:solidFill>
                <a:srgbClr val="00B0F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3000A19-A257-43A2-835D-9F7E56C642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484" y="2097898"/>
            <a:ext cx="5166563" cy="2662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1090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828" y="1176678"/>
            <a:ext cx="2619375" cy="16209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163" y="1176677"/>
            <a:ext cx="2857500" cy="16002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EE450BB2-C817-4EEA-A5F7-FAD5FA4C369F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solidFill>
              <a:schemeClr val="accent4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A83E84AE-8A32-4C1B-B5DA-DE92FE1E48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1" y="64637"/>
            <a:ext cx="2699275" cy="241403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844031" y="3011194"/>
            <a:ext cx="20869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dirty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বীজ</a:t>
            </a:r>
            <a:endParaRPr lang="en-US" sz="4000" dirty="0">
              <a:solidFill>
                <a:srgbClr val="0066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32950" y="3011194"/>
            <a:ext cx="17743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dirty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বীজ</a:t>
            </a:r>
            <a:endParaRPr lang="en-US" sz="4000" dirty="0">
              <a:solidFill>
                <a:srgbClr val="0066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238540F9-8152-4DD1-87DB-079102BE4E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635345" y="240968"/>
            <a:ext cx="2699275" cy="241403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39DDD9D3-CD01-4F24-993D-EEEB058E8D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0" y="5667375"/>
            <a:ext cx="11993732" cy="10096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028765" y="4099588"/>
            <a:ext cx="78286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কৃষির বিভিন্ন ধরনের  উপকরন রয়েছে তার মধ্যে একটি উপকরন হলো 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বীজ। 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যাহা কৃষি উন্নায়নে গুরুত্বপুর্ন ভুমিকা পালন করে  থাকে ।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74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816" y="1000623"/>
            <a:ext cx="2857500" cy="17430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393" y="1000623"/>
            <a:ext cx="2694374" cy="174307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EE450BB2-C817-4EEA-A5F7-FAD5FA4C369F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solidFill>
              <a:schemeClr val="accent4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A83E84AE-8A32-4C1B-B5DA-DE92FE1E48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2" y="-3715"/>
            <a:ext cx="2699275" cy="241403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238540F9-8152-4DD1-87DB-079102BE4E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635345" y="240968"/>
            <a:ext cx="2699275" cy="241403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39DDD9D3-CD01-4F24-993D-EEEB058E8D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0" y="5667375"/>
            <a:ext cx="11993732" cy="10096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95765" y="2977305"/>
            <a:ext cx="7761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326555" y="3075057"/>
            <a:ext cx="7761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61967" y="3937511"/>
            <a:ext cx="84160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bn-BD" sz="3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কৃষির বিভিন্ন ধরনের  উপকরন রয়েছে তার মধ্যে একটি উপকরন হলো </a:t>
            </a:r>
            <a:r>
              <a:rPr lang="bn-BD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  </a:t>
            </a:r>
            <a:r>
              <a:rPr lang="bn-BD" sz="3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যাহা কৃষি উন্নায়নে গুরুত্বপুর্ন ভুমিকা পালন করে  থাকে ।</a:t>
            </a:r>
            <a:endParaRPr lang="en-US" sz="32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751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A83E84AE-8A32-4C1B-B5DA-DE92FE1E48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2" y="-3715"/>
            <a:ext cx="2699275" cy="241403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238540F9-8152-4DD1-87DB-079102BE4E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635345" y="240968"/>
            <a:ext cx="2699275" cy="2414034"/>
          </a:xfrm>
          <a:prstGeom prst="rect">
            <a:avLst/>
          </a:prstGeom>
        </p:spPr>
      </p:pic>
      <p:sp>
        <p:nvSpPr>
          <p:cNvPr id="6" name="Arrow: Right 13">
            <a:extLst>
              <a:ext uri="{FF2B5EF4-FFF2-40B4-BE49-F238E27FC236}">
                <a16:creationId xmlns="" xmlns:a16="http://schemas.microsoft.com/office/drawing/2014/main" id="{462BCF48-C9C5-49DF-BF0D-4868B423FD00}"/>
              </a:ext>
            </a:extLst>
          </p:cNvPr>
          <p:cNvSpPr/>
          <p:nvPr/>
        </p:nvSpPr>
        <p:spPr>
          <a:xfrm>
            <a:off x="875267" y="1647936"/>
            <a:ext cx="978408" cy="484632"/>
          </a:xfrm>
          <a:prstGeom prst="rightArrow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14">
            <a:extLst>
              <a:ext uri="{FF2B5EF4-FFF2-40B4-BE49-F238E27FC236}">
                <a16:creationId xmlns="" xmlns:a16="http://schemas.microsoft.com/office/drawing/2014/main" id="{6935EDE9-E962-439D-9A1E-6018969B5112}"/>
              </a:ext>
            </a:extLst>
          </p:cNvPr>
          <p:cNvSpPr/>
          <p:nvPr/>
        </p:nvSpPr>
        <p:spPr>
          <a:xfrm>
            <a:off x="875267" y="2833750"/>
            <a:ext cx="978408" cy="48463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row: Right 14">
            <a:extLst>
              <a:ext uri="{FF2B5EF4-FFF2-40B4-BE49-F238E27FC236}">
                <a16:creationId xmlns="" xmlns:a16="http://schemas.microsoft.com/office/drawing/2014/main" id="{6935EDE9-E962-439D-9A1E-6018969B5112}"/>
              </a:ext>
            </a:extLst>
          </p:cNvPr>
          <p:cNvSpPr/>
          <p:nvPr/>
        </p:nvSpPr>
        <p:spPr>
          <a:xfrm>
            <a:off x="907081" y="4423340"/>
            <a:ext cx="978408" cy="48463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EE450BB2-C817-4EEA-A5F7-FAD5FA4C369F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solidFill>
              <a:schemeClr val="accent4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2197635" y="1608564"/>
            <a:ext cx="92279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3200" dirty="0" smtClean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 ঋনের উৎস সমুহকে কয় ভাগে ভাগ করা যায় ? </a:t>
            </a:r>
            <a:endParaRPr lang="bn-BD" sz="3200" dirty="0">
              <a:solidFill>
                <a:srgbClr val="0066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8450" y="2853680"/>
            <a:ext cx="99514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বর্তমানে দেশের চাষযোগ্য ভুমির প্রায় শতকরা কত ভাগ সেচের মাধ্যমে চাষ করা হয় ?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৪৭ (খ) ৪৮ (গ) ৪৯ (ঘ) ৫০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87876" y="4426778"/>
            <a:ext cx="89971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 খামারের উৎপাদন বাড়ানোর জন্য কৃষক  ষে ঋন গ্রহন করে থাকে  তাকে কী বলে ?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কৃষি ঋন (খ) শিল্প ঋন (গ) মৎস্য ঋন (ঘ) পশু পালনের জন্য ঋন  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00162" y="2172864"/>
            <a:ext cx="34740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১ (খ) ২ (গ) ৩ (ঘ) ৪ </a:t>
            </a:r>
            <a:endParaRPr lang="en-US" sz="3200" dirty="0">
              <a:solidFill>
                <a:srgbClr val="0066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3E2805E1-B6BE-4C3B-86B0-F72DBAF2CC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050" y="2229949"/>
            <a:ext cx="383079" cy="351794"/>
          </a:xfrm>
          <a:prstGeom prst="rect">
            <a:avLst/>
          </a:prstGeom>
          <a:effectLst>
            <a:outerShdw blurRad="50800" dist="50800" dir="5400000" algn="ctr" rotWithShape="0">
              <a:schemeClr val="tx1">
                <a:alpha val="30000"/>
              </a:schemeClr>
            </a:outerShdw>
          </a:effectLst>
        </p:spPr>
      </p:pic>
      <p:sp>
        <p:nvSpPr>
          <p:cNvPr id="21" name="Rectangle 20"/>
          <p:cNvSpPr/>
          <p:nvPr/>
        </p:nvSpPr>
        <p:spPr>
          <a:xfrm>
            <a:off x="3637622" y="187639"/>
            <a:ext cx="384083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60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39DDD9D3-CD01-4F24-993D-EEEB058E8D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0" y="5996437"/>
            <a:ext cx="11993732" cy="68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87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9" grpId="0"/>
      <p:bldP spid="1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39DDD9D3-CD01-4F24-993D-EEEB058E8D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0" y="5667375"/>
            <a:ext cx="11993732" cy="100965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EE450BB2-C817-4EEA-A5F7-FAD5FA4C369F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solidFill>
              <a:schemeClr val="accent4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A83E84AE-8A32-4C1B-B5DA-DE92FE1E48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74"/>
            <a:ext cx="2699275" cy="24140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238540F9-8152-4DD1-87DB-079102BE4E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635345" y="240968"/>
            <a:ext cx="2699275" cy="241403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852190" y="1049330"/>
            <a:ext cx="277191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22852" y="2743105"/>
            <a:ext cx="900278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শস্য বহুমুখীকরনের সুবিধা সমুহ আলোচনা কর ।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22852" y="3693521"/>
            <a:ext cx="94772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শস্য বহুমুখীকরনের অসুবিধা সমুহ আলোচনা কর </a:t>
            </a:r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4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817" y="932155"/>
            <a:ext cx="2160618" cy="113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90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E120FC01-F4F9-4097-A0E4-6ABFDA98C0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0" y="5667375"/>
            <a:ext cx="11993732" cy="10096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79940" y="465623"/>
            <a:ext cx="34240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6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</a:t>
            </a:r>
            <a:r>
              <a:rPr lang="bn-IN" sz="60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ন্য</a:t>
            </a:r>
            <a:r>
              <a:rPr lang="bn-IN" sz="6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bn-IN" sz="6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096" y="1481286"/>
            <a:ext cx="7048500" cy="383857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EE450BB2-C817-4EEA-A5F7-FAD5FA4C369F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solidFill>
              <a:schemeClr val="accent4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2497117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E450BB2-C817-4EEA-A5F7-FAD5FA4C369F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solidFill>
              <a:schemeClr val="accent4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43757AE-9E68-4A31-9190-6E44791E5F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34" y="5843631"/>
            <a:ext cx="11993732" cy="1009650"/>
          </a:xfrm>
          <a:prstGeom prst="rect">
            <a:avLst/>
          </a:prstGeom>
        </p:spPr>
      </p:pic>
      <p:sp>
        <p:nvSpPr>
          <p:cNvPr id="5" name="Ribbon: Tilted Up 5">
            <a:extLst>
              <a:ext uri="{FF2B5EF4-FFF2-40B4-BE49-F238E27FC236}">
                <a16:creationId xmlns="" xmlns:a16="http://schemas.microsoft.com/office/drawing/2014/main" id="{CA3C00A1-73B8-4D5D-8454-29FB0645158E}"/>
              </a:ext>
            </a:extLst>
          </p:cNvPr>
          <p:cNvSpPr/>
          <p:nvPr/>
        </p:nvSpPr>
        <p:spPr>
          <a:xfrm>
            <a:off x="2849960" y="964525"/>
            <a:ext cx="6059010" cy="723532"/>
          </a:xfrm>
          <a:prstGeom prst="ribbon2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bn-BD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</a:t>
            </a:r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44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BD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</a:t>
            </a:r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bn-BD" sz="44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 </a:t>
            </a:r>
            <a:endParaRPr lang="en-US" sz="44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AD41C2ED-5F74-4AF7-A7D6-BF6731DF74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844" y="2692063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0AC19E61-B8E1-41BC-A912-3893529F54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347"/>
            <a:ext cx="2699275" cy="24140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29C9F1C-BDC9-4184-BEBD-7423F49F89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708439" y="752892"/>
            <a:ext cx="3084930" cy="17758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5B670D48-99FE-447A-B7DF-4823C04AD24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869" y="2535209"/>
            <a:ext cx="3189000" cy="234583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295968" y="2416701"/>
            <a:ext cx="508208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শাহ আলম </a:t>
            </a:r>
          </a:p>
          <a:p>
            <a:pPr algn="ctr"/>
            <a:r>
              <a:rPr lang="bn-BD" sz="36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 অর্থনীতি</a:t>
            </a:r>
          </a:p>
          <a:p>
            <a:pPr algn="ctr"/>
            <a:r>
              <a:rPr lang="bn-BD" sz="36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মোজাদ্দেদীয়া ইসলামিয়া আলিম মাদ্রাসা</a:t>
            </a:r>
          </a:p>
          <a:p>
            <a:pPr algn="ctr"/>
            <a:r>
              <a:rPr lang="bn-BD" sz="36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কালিয়াকৈর , গাজীপুর । </a:t>
            </a:r>
            <a:endParaRPr lang="en-US" sz="36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02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85EC8095-D0C9-4863-AE91-710F1E571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0" y="5667375"/>
            <a:ext cx="11993732" cy="10096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2D27617E-FB51-48CF-8E5F-854B577DAB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347"/>
            <a:ext cx="2699275" cy="241403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6006717-2FE9-4A20-B3B2-CBBE0A16EC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635345" y="240968"/>
            <a:ext cx="2699275" cy="24140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E51525FA-FE82-45FB-9C4E-088A123341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9858" y="1810558"/>
            <a:ext cx="1882364" cy="2279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97D3BCCE-4B8E-470F-BC86-1F89C8DEB4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514" y="1917691"/>
            <a:ext cx="2028825" cy="225742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942432" y="593065"/>
            <a:ext cx="25923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রিচিতি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21455" y="2303849"/>
            <a:ext cx="330805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dirty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অর্থনীতি ২য় পত্র</a:t>
            </a:r>
          </a:p>
          <a:p>
            <a:pPr algn="ctr"/>
            <a:r>
              <a:rPr lang="bn-BD" sz="4000" dirty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আলিম ২য় বর্ষ</a:t>
            </a:r>
          </a:p>
          <a:p>
            <a:pPr algn="ctr"/>
            <a:r>
              <a:rPr lang="bn-BD" sz="4000" dirty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৩য় অধ্যায় </a:t>
            </a:r>
            <a:endParaRPr lang="en-US" sz="4000" dirty="0">
              <a:solidFill>
                <a:srgbClr val="0066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EE450BB2-C817-4EEA-A5F7-FAD5FA4C369F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solidFill>
              <a:schemeClr val="accent4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77815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684" y="1621793"/>
            <a:ext cx="2571750" cy="17811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823" y="1674873"/>
            <a:ext cx="2705100" cy="17811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80047" y="381740"/>
            <a:ext cx="50097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কিছু ছবি দেখি </a:t>
            </a:r>
            <a:endParaRPr lang="en-US" sz="4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66735" y="3687352"/>
            <a:ext cx="12282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 ঋন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00516" y="3687350"/>
            <a:ext cx="18117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গভীর নলকুপ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2D27617E-FB51-48CF-8E5F-854B577DAB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347"/>
            <a:ext cx="2699275" cy="241403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06006717-2FE9-4A20-B3B2-CBBE0A16EC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635345" y="240968"/>
            <a:ext cx="2699275" cy="241403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EE450BB2-C817-4EEA-A5F7-FAD5FA4C369F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solidFill>
              <a:schemeClr val="accent4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39DDD9D3-CD01-4F24-993D-EEEB058E8D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0" y="5667375"/>
            <a:ext cx="11993732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11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5E3A8271-D2AE-43B4-8792-109CA66A47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0" y="5667375"/>
            <a:ext cx="11993732" cy="10096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9D83FBD9-38DC-403F-AB40-A6B661CC37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347"/>
            <a:ext cx="2699275" cy="241403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3E668D6-843B-480F-BFFD-518E10987A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635346" y="240967"/>
            <a:ext cx="2699275" cy="24140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399F25E3-66AE-4E8D-AE18-1714A2710B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7" y="1305364"/>
            <a:ext cx="2414035" cy="364495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EE450BB2-C817-4EEA-A5F7-FAD5FA4C369F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solidFill>
              <a:schemeClr val="accent4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748" y="313843"/>
            <a:ext cx="5457821" cy="5457821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133080" y="1765295"/>
            <a:ext cx="38834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 উন্নায়নে কর্মসুচি সমুহ 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28201" y="1057409"/>
            <a:ext cx="23711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000" dirty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  <a:endParaRPr lang="en-US" sz="4000" dirty="0">
              <a:solidFill>
                <a:srgbClr val="0066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90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7724AAB3-F8BB-4D65-A5C5-75A0E790D5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347"/>
            <a:ext cx="2699275" cy="241403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E5075F9-8B77-4249-AF14-427A3F0AB2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660484" y="142620"/>
            <a:ext cx="2699275" cy="2414034"/>
          </a:xfrm>
          <a:prstGeom prst="rect">
            <a:avLst/>
          </a:prstGeom>
        </p:spPr>
      </p:pic>
      <p:sp>
        <p:nvSpPr>
          <p:cNvPr id="5" name="Star: 5 Points 2">
            <a:extLst>
              <a:ext uri="{FF2B5EF4-FFF2-40B4-BE49-F238E27FC236}">
                <a16:creationId xmlns="" xmlns:a16="http://schemas.microsoft.com/office/drawing/2014/main" id="{5CB3C561-0F56-4046-9D6A-D9E7E0E76610}"/>
              </a:ext>
            </a:extLst>
          </p:cNvPr>
          <p:cNvSpPr/>
          <p:nvPr/>
        </p:nvSpPr>
        <p:spPr>
          <a:xfrm>
            <a:off x="1282631" y="2485941"/>
            <a:ext cx="639145" cy="646331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tar: 5 Points 10">
            <a:extLst>
              <a:ext uri="{FF2B5EF4-FFF2-40B4-BE49-F238E27FC236}">
                <a16:creationId xmlns="" xmlns:a16="http://schemas.microsoft.com/office/drawing/2014/main" id="{F4D0528C-8BDA-43CC-ACD1-B1C8C06D0DFB}"/>
              </a:ext>
            </a:extLst>
          </p:cNvPr>
          <p:cNvSpPr/>
          <p:nvPr/>
        </p:nvSpPr>
        <p:spPr>
          <a:xfrm>
            <a:off x="1349637" y="3349101"/>
            <a:ext cx="611154" cy="646331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127BB1AB-CAD0-4CF7-95DC-01171ECCA1F4}"/>
              </a:ext>
            </a:extLst>
          </p:cNvPr>
          <p:cNvSpPr txBox="1"/>
          <p:nvPr/>
        </p:nvSpPr>
        <p:spPr>
          <a:xfrm>
            <a:off x="3751709" y="1727551"/>
            <a:ext cx="4870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......</a:t>
            </a:r>
            <a:endParaRPr lang="en-US" sz="4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Star: 5 Points 16">
            <a:extLst>
              <a:ext uri="{FF2B5EF4-FFF2-40B4-BE49-F238E27FC236}">
                <a16:creationId xmlns="" xmlns:a16="http://schemas.microsoft.com/office/drawing/2014/main" id="{24E000F8-136C-4644-8EED-E61BDE738693}"/>
              </a:ext>
            </a:extLst>
          </p:cNvPr>
          <p:cNvSpPr/>
          <p:nvPr/>
        </p:nvSpPr>
        <p:spPr>
          <a:xfrm>
            <a:off x="1321646" y="4338774"/>
            <a:ext cx="639145" cy="646331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905287" y="441517"/>
            <a:ext cx="19143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</a:t>
            </a:r>
            <a:r>
              <a:rPr lang="bn-IN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bn-IN" sz="48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IN" sz="4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</a:t>
            </a:r>
            <a:r>
              <a:rPr lang="bn-IN" sz="4800" b="1" dirty="0">
                <a:solidFill>
                  <a:srgbClr val="66FF66"/>
                </a:solidFill>
                <a:latin typeface="NikoshBAN" pitchFamily="2" charset="0"/>
                <a:cs typeface="NikoshBAN" pitchFamily="2" charset="0"/>
              </a:rPr>
              <a:t>ল</a:t>
            </a:r>
            <a:endParaRPr lang="en-US" sz="4800" dirty="0">
              <a:solidFill>
                <a:srgbClr val="66FF66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06061" y="2613475"/>
            <a:ext cx="91838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40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NikoshBAN" panose="02000000000000000000" pitchFamily="2" charset="0"/>
              </a:rPr>
              <a:t>বাংলাদেশের</a:t>
            </a:r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NikoshBAN" panose="02000000000000000000" pitchFamily="2" charset="0"/>
              </a:rPr>
              <a:t>কৃষি</a:t>
            </a:r>
            <a:r>
              <a:rPr lang="bn-BD" sz="40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NikoshBAN" panose="02000000000000000000" pitchFamily="2" charset="0"/>
              </a:rPr>
              <a:t> ঋনের উৎস সমুহ ব্যাখ্যা করতে পারবে । </a:t>
            </a:r>
            <a:endParaRPr lang="en-US" sz="4000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06061" y="3534797"/>
            <a:ext cx="86036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bn-BD" sz="4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NikoshBAN" panose="02000000000000000000" pitchFamily="2" charset="0"/>
              </a:rPr>
              <a:t>বাংলাদেশের কৃষি ঋনের সমস্যা ব্যাখ্যা করতে পারবে । 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36501" y="4477273"/>
            <a:ext cx="84417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dirty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কৃষির উপকরন বিতরন প্রক্রিয়া ব্যাখ্যা করতে পারবে ।</a:t>
            </a:r>
            <a:endParaRPr lang="en-US" sz="4000" dirty="0">
              <a:solidFill>
                <a:srgbClr val="0066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EE450BB2-C817-4EEA-A5F7-FAD5FA4C369F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solidFill>
              <a:schemeClr val="accent4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39DDD9D3-CD01-4F24-993D-EEEB058E8D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0" y="5667375"/>
            <a:ext cx="11993732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2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8F165AE-16E7-4016-A560-BD4A7B5690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347"/>
            <a:ext cx="2699275" cy="241403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22AC66F3-2EAE-4F6C-9309-A7093BC587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635346" y="277033"/>
            <a:ext cx="2699275" cy="24140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D7C56C3-BB54-482B-9097-68CCEE38CD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726" y="281969"/>
            <a:ext cx="2255280" cy="170114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EE450BB2-C817-4EEA-A5F7-FAD5FA4C369F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solidFill>
              <a:schemeClr val="accent4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5056738" y="889865"/>
            <a:ext cx="34569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800" b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</a:t>
            </a:r>
            <a:r>
              <a:rPr lang="bn-IN" sz="4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bn-IN" sz="4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 </a:t>
            </a:r>
            <a:r>
              <a:rPr lang="bn-IN" sz="48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</a:t>
            </a:r>
            <a:r>
              <a:rPr lang="bn-IN" sz="4800" b="1" dirty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জ</a:t>
            </a:r>
            <a:r>
              <a:rPr lang="bn-IN" sz="4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62105" y="2721114"/>
            <a:ext cx="52677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§"/>
            </a:pPr>
            <a:r>
              <a:rPr lang="bn-BD" sz="4000" dirty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কৃষি ঋন বলিতে কী বুঝায় 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39DDD9D3-CD01-4F24-993D-EEEB058E8D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0" y="5667375"/>
            <a:ext cx="11993732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3908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C4B72D6F-B279-4312-9FA4-E989DF796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347"/>
            <a:ext cx="2699275" cy="241403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01A7B496-980B-4605-A7CD-A7BD4B5398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566744" y="240968"/>
            <a:ext cx="2699275" cy="241403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39DDD9D3-CD01-4F24-993D-EEEB058E8D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0" y="5667375"/>
            <a:ext cx="11993732" cy="10096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BCE0A2BB-3FB1-408B-B7B9-DDEAA940C6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159" y="381439"/>
            <a:ext cx="1946123" cy="1102128"/>
          </a:xfrm>
          <a:prstGeom prst="rect">
            <a:avLst/>
          </a:prstGeom>
        </p:spPr>
      </p:pic>
      <p:sp>
        <p:nvSpPr>
          <p:cNvPr id="7" name="Star: 5 Points 8">
            <a:extLst>
              <a:ext uri="{FF2B5EF4-FFF2-40B4-BE49-F238E27FC236}">
                <a16:creationId xmlns="" xmlns:a16="http://schemas.microsoft.com/office/drawing/2014/main" id="{C647E56D-2E25-4BBC-9F34-56AB7DC4090A}"/>
              </a:ext>
            </a:extLst>
          </p:cNvPr>
          <p:cNvSpPr/>
          <p:nvPr/>
        </p:nvSpPr>
        <p:spPr>
          <a:xfrm>
            <a:off x="959535" y="2137959"/>
            <a:ext cx="741468" cy="748843"/>
          </a:xfrm>
          <a:prstGeom prst="star5">
            <a:avLst/>
          </a:prstGeom>
          <a:solidFill>
            <a:srgbClr val="10A0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Star: 5 Points 10">
            <a:extLst>
              <a:ext uri="{FF2B5EF4-FFF2-40B4-BE49-F238E27FC236}">
                <a16:creationId xmlns="" xmlns:a16="http://schemas.microsoft.com/office/drawing/2014/main" id="{DB490ABB-689C-4CF9-8A93-3B08FDD17E55}"/>
              </a:ext>
            </a:extLst>
          </p:cNvPr>
          <p:cNvSpPr/>
          <p:nvPr/>
        </p:nvSpPr>
        <p:spPr>
          <a:xfrm>
            <a:off x="938237" y="3486636"/>
            <a:ext cx="780204" cy="69006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533331" y="470838"/>
            <a:ext cx="246894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5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5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50691" y="2130273"/>
            <a:ext cx="100066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কৃষকদের মাঝে যে সমস্ত উপকরন বিতরন করা   হয় তার একটি তালিকা তৈরি কর ।</a:t>
            </a:r>
            <a:endParaRPr lang="en-US" sz="36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50691" y="3466542"/>
            <a:ext cx="101769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সেচ মাধ্যম গুলোর একটি তালিকা তৈরি  কৃষির সমস্যা সমুহ আলোচনা কর ।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EE450BB2-C817-4EEA-A5F7-FAD5FA4C369F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solidFill>
              <a:schemeClr val="accent4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4066239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692" y="944085"/>
            <a:ext cx="2705100" cy="16859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416" y="944085"/>
            <a:ext cx="2828925" cy="165797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EE450BB2-C817-4EEA-A5F7-FAD5FA4C369F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solidFill>
              <a:schemeClr val="accent4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C4B72D6F-B279-4312-9FA4-E989DF7966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347"/>
            <a:ext cx="2699275" cy="24140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22AC66F3-2EAE-4F6C-9309-A7093BC587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635346" y="277033"/>
            <a:ext cx="2699275" cy="241403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39DDD9D3-CD01-4F24-993D-EEEB058E8D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0" y="5667375"/>
            <a:ext cx="11993732" cy="100965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328841" y="2791011"/>
            <a:ext cx="18117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গভীর নলকুপ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08482" y="2938231"/>
            <a:ext cx="18117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গভীর নলকুপ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49227" y="3612719"/>
            <a:ext cx="8291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কৃষির বিভিন্ন ধরনের  উপকরন রয়েছে তার মধ্যে একটি উপকরন হলো গভীর নলকুপ  । যাহা কৃষি উন্নায়নে গুরুত্বপুর্ন ভুমিকা পালন করে  থাকে ।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02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311</Words>
  <Application>Microsoft Office PowerPoint</Application>
  <PresentationFormat>Widescreen</PresentationFormat>
  <Paragraphs>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Microsoft account</cp:lastModifiedBy>
  <cp:revision>34</cp:revision>
  <dcterms:created xsi:type="dcterms:W3CDTF">2022-03-07T09:16:20Z</dcterms:created>
  <dcterms:modified xsi:type="dcterms:W3CDTF">2022-11-02T15:27:15Z</dcterms:modified>
</cp:coreProperties>
</file>