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79" r:id="rId3"/>
    <p:sldId id="278" r:id="rId4"/>
    <p:sldId id="298" r:id="rId5"/>
    <p:sldId id="256" r:id="rId6"/>
    <p:sldId id="261" r:id="rId7"/>
    <p:sldId id="280" r:id="rId8"/>
    <p:sldId id="283" r:id="rId9"/>
    <p:sldId id="286" r:id="rId10"/>
    <p:sldId id="287" r:id="rId11"/>
    <p:sldId id="288" r:id="rId12"/>
    <p:sldId id="289" r:id="rId13"/>
    <p:sldId id="296" r:id="rId14"/>
    <p:sldId id="257" r:id="rId15"/>
    <p:sldId id="276" r:id="rId16"/>
    <p:sldId id="292" r:id="rId17"/>
    <p:sldId id="294" r:id="rId18"/>
    <p:sldId id="269" r:id="rId19"/>
    <p:sldId id="295" r:id="rId20"/>
    <p:sldId id="297" r:id="rId21"/>
    <p:sldId id="29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DA1"/>
    <a:srgbClr val="ECECEC"/>
    <a:srgbClr val="5C9666"/>
    <a:srgbClr val="E4E4E4"/>
    <a:srgbClr val="E5E5E5"/>
    <a:srgbClr val="7E265A"/>
    <a:srgbClr val="C527E5"/>
    <a:srgbClr val="7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7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46821-B13D-4315-954C-58FDB32FFF4A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483B-5C42-4931-B9DC-6EA19046F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483B-5C42-4931-B9DC-6EA19046F6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174-9693-40BF-B12B-B8A1B113F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A698E-A3A6-4F64-9C34-CF88E9357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312F-316A-42FF-927C-69752777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7509-E099-4EA0-8EA3-4C59D06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D17D-1C38-4AA3-9706-81B38C9B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B797-ED85-427C-A356-7A89DE26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B04E8-957C-43D8-904E-CFEA71564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A9D9-B436-47C9-84F4-A86EA8A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BBED-4C30-4A9E-ACE2-ED8A671F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BD46C-6D2A-448A-9DD4-2F80F301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B171-6EB2-45F2-94E9-99EE0D25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5FD99-579B-46B5-9479-31FDCF476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6AC7-22BB-4FA5-AD13-A121F0B9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088B-CD6C-45EF-AE39-4667E90D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3C7D-528B-4617-B765-353FC2E7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3BB4-7C96-4DDA-8D5B-E462AD5A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C8DC-17FD-47F1-BED9-7F821804D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F2103-682C-4F32-83BD-D42B697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8D6C-2398-43B2-8632-AADC3644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9B9B-614F-49E8-B2F2-47825CD7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72A4-E073-4115-9652-21533A80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BE7C-CF8A-4448-AD1F-19D67160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CBA7-D813-4175-BB38-F716FD56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7599-148F-414C-B8C7-459D2B15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440E-5A19-4F8E-A480-25B35438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2FAC-2EB5-40E7-98E6-4E71D8B7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1C85-D503-4CAA-9307-469D2D112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D6968-6369-4CE3-A1D1-03537A8E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AC81E-84EB-4E02-9D45-44D41640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4C80-F249-4306-BF16-15FACC36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C0E3-8B61-4604-BF77-EC58E178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1E54-2021-41D7-B3B2-C2A974F1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132A-E5A5-497B-8D04-0CE1B142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EA48E-0198-4F27-A6F4-517BDB51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84C6D-C360-42AB-A8FC-CA7C5C963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6B48D-880C-4442-AD3D-FB2F6564D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1AC4C-0C42-4181-A775-19F29AF4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93D34-A375-4AB4-B83C-6EB75C5D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ECA8B-152B-44B0-8B49-7108DE4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5792-4920-4289-82C2-2D7EA01C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F2CB-5691-4BC1-9FF2-0751803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EF700-4E6E-4818-BFFC-1041E0A1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69ACF-7CC5-439B-9325-DD331040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4D50-5124-4D03-A3ED-537D36E4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09F4-F0DA-48B4-A4AE-42DF5B22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90A2B-0D02-4721-984D-37C201D87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FA02A-F259-49A0-8329-EBD0106E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46F22-F795-49F4-A925-38EB534B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30EF8-3A0D-4756-A15B-CA0B1E26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AC48-0572-4260-8CB8-FF10B298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B6856-E19E-44C1-8468-C02C614AD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DE9AD-3826-4A27-ABB2-8BF68E282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6D737-E9B1-4B56-A70F-A5D530F1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7898B-28D2-4364-B926-91002A9AC0F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CE4C-60AA-4D7D-BB34-AC566C8B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FBF5-0E25-4AA1-8D51-E241F60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106017" y="106017"/>
            <a:ext cx="11966713" cy="6639340"/>
          </a:xfrm>
          <a:prstGeom prst="frame">
            <a:avLst>
              <a:gd name="adj1" fmla="val 920"/>
            </a:avLst>
          </a:prstGeom>
          <a:solidFill>
            <a:srgbClr val="CF5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BDB10-D9A4-4101-96BE-B109DFC6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4240"/>
            <a:ext cx="11958637" cy="6609460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C5F89-25DA-446D-9106-A4D172CE5593}"/>
              </a:ext>
            </a:extLst>
          </p:cNvPr>
          <p:cNvSpPr txBox="1"/>
          <p:nvPr/>
        </p:nvSpPr>
        <p:spPr>
          <a:xfrm>
            <a:off x="628649" y="1192024"/>
            <a:ext cx="10929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স্বাগত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49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মসজিদে নয়, খোলামাঠে হোক ঈদের জামাত - banglanews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2" y="149903"/>
            <a:ext cx="9410057" cy="6475750"/>
          </a:xfrm>
          <a:prstGeom prst="roundRect">
            <a:avLst>
              <a:gd name="adj" fmla="val 63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180" y="5328816"/>
            <a:ext cx="6096000" cy="584775"/>
          </a:xfrm>
          <a:prstGeom prst="rect">
            <a:avLst/>
          </a:prstGeom>
          <a:solidFill>
            <a:srgbClr val="FF0000">
              <a:alpha val="37000"/>
            </a:srgbClr>
          </a:solidFill>
          <a:effectLst>
            <a:innerShdw blurRad="114300">
              <a:prstClr val="black"/>
            </a:innerShdw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ঈদগায়ে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নামাজ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আদায়</a:t>
            </a:r>
            <a:endParaRPr lang="en-US" sz="1600" dirty="0"/>
          </a:p>
        </p:txBody>
      </p:sp>
      <p:pic>
        <p:nvPicPr>
          <p:cNvPr id="11" name="Picture 4" descr="ঈদের দিন আল্লাহর পক্ষ থেকে যেসব পুরস্ক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5" y="103697"/>
            <a:ext cx="9245444" cy="6512475"/>
          </a:xfrm>
          <a:prstGeom prst="roundRect">
            <a:avLst>
              <a:gd name="adj" fmla="val 16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9911" y="5783086"/>
            <a:ext cx="4688477" cy="646331"/>
          </a:xfrm>
          <a:prstGeom prst="rect">
            <a:avLst/>
          </a:prstGeom>
          <a:solidFill>
            <a:srgbClr val="FFC000">
              <a:alpha val="73000"/>
            </a:srgbClr>
          </a:solidFill>
          <a:effectLst>
            <a:innerShdw blurRad="114300">
              <a:prstClr val="black"/>
            </a:innerShdw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শুভেচ্ছা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বিনিময়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5A6CABD5-131B-4143-8100-D83CDB949D93}"/>
              </a:ext>
            </a:extLst>
          </p:cNvPr>
          <p:cNvSpPr/>
          <p:nvPr/>
        </p:nvSpPr>
        <p:spPr>
          <a:xfrm flipH="1">
            <a:off x="6495269" y="123868"/>
            <a:ext cx="5560441" cy="6547547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447BB4-F64F-4825-94F5-E41A01FEECB8}"/>
              </a:ext>
            </a:extLst>
          </p:cNvPr>
          <p:cNvSpPr/>
          <p:nvPr/>
        </p:nvSpPr>
        <p:spPr>
          <a:xfrm>
            <a:off x="9393917" y="241876"/>
            <a:ext cx="2639513" cy="1619979"/>
          </a:xfrm>
          <a:prstGeom prst="roundRect">
            <a:avLst>
              <a:gd name="adj" fmla="val 40355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52279" y="574811"/>
            <a:ext cx="2151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মুসলমানদের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510075" y="145704"/>
            <a:ext cx="2835374" cy="6516399"/>
          </a:xfrm>
          <a:prstGeom prst="line">
            <a:avLst/>
          </a:prstGeom>
          <a:ln w="76200">
            <a:solidFill>
              <a:srgbClr val="FFFF00">
                <a:alpha val="8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77327" y="160304"/>
            <a:ext cx="1211478" cy="272806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2288" y="4269123"/>
            <a:ext cx="1029842" cy="239298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18577" y="3221306"/>
            <a:ext cx="4373423" cy="157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দিন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মুসলমানরা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মসজিদে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ঈদগায়ে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নামাজ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আদায়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করেন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01553" y="3193079"/>
            <a:ext cx="4209537" cy="156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আত্নীয়-স্বজন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বন্ধু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সবাই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মিলে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শুভেচ্ছা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বিনিময়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করেন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8014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/>
      <p:bldP spid="23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0662" y="420390"/>
            <a:ext cx="549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পড়ি</a:t>
            </a:r>
            <a:endParaRPr lang="en-US" sz="3600" dirty="0">
              <a:ln w="0"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ঈদের দিন সৌদি আরবে ২৪ ঘণ্টা কারফিউ | বিষয় | DW | 13.05.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"/>
          <a:stretch/>
        </p:blipFill>
        <p:spPr bwMode="auto">
          <a:xfrm>
            <a:off x="291538" y="1178280"/>
            <a:ext cx="6573286" cy="4780552"/>
          </a:xfrm>
          <a:prstGeom prst="roundRect">
            <a:avLst>
              <a:gd name="adj" fmla="val 8693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ঈদে আনন্দের মধ্যেও আছে কষ্ট | বিশ্ব | DW | 26.06.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" y="1178280"/>
            <a:ext cx="6573286" cy="4780552"/>
          </a:xfrm>
          <a:prstGeom prst="roundRect">
            <a:avLst>
              <a:gd name="adj" fmla="val 8185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953532" y="1903528"/>
            <a:ext cx="4926842" cy="3460041"/>
            <a:chOff x="6953532" y="1903528"/>
            <a:chExt cx="4926842" cy="3460041"/>
          </a:xfrm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47E315FC-4FAD-4705-91EF-568EEF820EE5}"/>
                </a:ext>
              </a:extLst>
            </p:cNvPr>
            <p:cNvSpPr/>
            <p:nvPr/>
          </p:nvSpPr>
          <p:spPr>
            <a:xfrm>
              <a:off x="6953532" y="1903528"/>
              <a:ext cx="4926842" cy="3460041"/>
            </a:xfrm>
            <a:prstGeom prst="roundRect">
              <a:avLst>
                <a:gd name="adj" fmla="val 4368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44501" y="2602496"/>
              <a:ext cx="443587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ঈদের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দিন</a:t>
              </a:r>
              <a:r>
                <a:rPr lang="bn-BD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সবাই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মিলে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খাওয়া-দাওয়া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করেন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।</a:t>
              </a:r>
              <a:r>
                <a:rPr lang="bn-BD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ঈদের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দিন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শিশুরা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দলবেঁধে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ঘুরে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বেড়ায়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ও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আনন্দ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করে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/>
                  <a:cs typeface="Kalpurush" panose="020006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32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5488" y="928049"/>
            <a:ext cx="11666304" cy="4531396"/>
          </a:xfrm>
          <a:prstGeom prst="roundRect">
            <a:avLst>
              <a:gd name="adj" fmla="val 512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149-CD22-47B5-9F85-CE616F23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783" y="1281967"/>
            <a:ext cx="3739206" cy="3225996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560" y="1281967"/>
            <a:ext cx="3828620" cy="3221794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88" t="1729" r="1873" b="3000"/>
          <a:stretch/>
        </p:blipFill>
        <p:spPr>
          <a:xfrm>
            <a:off x="8105159" y="1281967"/>
            <a:ext cx="3732664" cy="3221794"/>
          </a:xfrm>
          <a:prstGeom prst="roundRect">
            <a:avLst>
              <a:gd name="adj" fmla="val 1310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-109468" y="4610175"/>
            <a:ext cx="4077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-ই-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বরাত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0460" y="4732090"/>
            <a:ext cx="4425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-ই-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ক্বদর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1000" y="4696447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ঈদ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-ই-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মিলাদুন্নবি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2783" y="5459445"/>
            <a:ext cx="11366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মুসলমানদের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</a:t>
            </a:r>
            <a:r>
              <a:rPr lang="bn-BD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রয়েছে। যেমন: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-ই-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বরাত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-ই-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ক্বদর</a:t>
            </a:r>
            <a:r>
              <a:rPr lang="bn-BD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ঈদ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-ই-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মিলাদুন্নবি</a:t>
            </a:r>
            <a:endParaRPr lang="en-US" sz="3600" b="1" dirty="0">
              <a:ln w="0"/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78801" y="230612"/>
            <a:ext cx="702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মুসলমানদের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20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0835" y="1842449"/>
            <a:ext cx="4750974" cy="2920970"/>
          </a:xfrm>
          <a:prstGeom prst="roundRect">
            <a:avLst>
              <a:gd name="adj" fmla="val 28145"/>
            </a:avLst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  <a:effectLst>
            <a:innerShdw blurRad="114300">
              <a:prstClr val="black"/>
            </a:inn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8810" l="0" r="33583"/>
                    </a14:imgEffect>
                  </a14:imgLayer>
                </a14:imgProps>
              </a:ext>
            </a:extLst>
          </a:blip>
          <a:srcRect t="2539" r="69895" b="59590"/>
          <a:stretch/>
        </p:blipFill>
        <p:spPr>
          <a:xfrm>
            <a:off x="680835" y="518614"/>
            <a:ext cx="3742554" cy="1155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835" y="2825880"/>
            <a:ext cx="4633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§"/>
            </a:pPr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তোমরা গত ঈদে কী করেছো তা বর্ণনা কর।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625ED-DD05-4478-AB18-28110DCA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8625"/>
          <a:stretch/>
        </p:blipFill>
        <p:spPr>
          <a:xfrm>
            <a:off x="5740438" y="1209045"/>
            <a:ext cx="5887455" cy="3840627"/>
          </a:xfrm>
          <a:prstGeom prst="flowChartAlternateProcess">
            <a:avLst/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172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80A690-43D6-4475-BAB9-1A3C394F685F}"/>
              </a:ext>
            </a:extLst>
          </p:cNvPr>
          <p:cNvSpPr txBox="1"/>
          <p:nvPr/>
        </p:nvSpPr>
        <p:spPr>
          <a:xfrm>
            <a:off x="1557337" y="149105"/>
            <a:ext cx="9481566" cy="1084421"/>
          </a:xfrm>
          <a:prstGeom prst="downArrowCallout">
            <a:avLst>
              <a:gd name="adj1" fmla="val 25000"/>
              <a:gd name="adj2" fmla="val 347793"/>
              <a:gd name="adj3" fmla="val 25000"/>
              <a:gd name="adj4" fmla="val 64977"/>
            </a:avLst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4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4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400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F5F63-EB8D-4C59-9A4D-20F04528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02" y="1562930"/>
            <a:ext cx="3639377" cy="3077309"/>
          </a:xfrm>
          <a:prstGeom prst="roundRect">
            <a:avLst>
              <a:gd name="adj" fmla="val 10164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E7842-543E-4968-8C64-CDA261B0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14155"/>
          <a:stretch/>
        </p:blipFill>
        <p:spPr>
          <a:xfrm>
            <a:off x="4273930" y="1562930"/>
            <a:ext cx="3639377" cy="3075679"/>
          </a:xfrm>
          <a:prstGeom prst="roundRect">
            <a:avLst>
              <a:gd name="adj" fmla="val 1155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3CB61-20EC-46CB-AF08-652EC445B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9153" y="1571130"/>
            <a:ext cx="3639377" cy="3067479"/>
          </a:xfrm>
          <a:prstGeom prst="roundRect">
            <a:avLst>
              <a:gd name="adj" fmla="val 9699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DFF86-85BE-4838-BB44-EFDC1AD3AA18}"/>
              </a:ext>
            </a:extLst>
          </p:cNvPr>
          <p:cNvSpPr/>
          <p:nvPr/>
        </p:nvSpPr>
        <p:spPr>
          <a:xfrm>
            <a:off x="-1200150" y="5626840"/>
            <a:ext cx="14330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প্রধান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পূজাগুলো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হচ্ছে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-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দুর্গাপূজা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সরস্বতীপূজা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লক্ষ্মীপূজা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 </a:t>
            </a:r>
            <a:endParaRPr lang="en-US" sz="36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682AE-4C36-41EA-9429-A06FF37871C7}"/>
              </a:ext>
            </a:extLst>
          </p:cNvPr>
          <p:cNvSpPr txBox="1"/>
          <p:nvPr/>
        </p:nvSpPr>
        <p:spPr>
          <a:xfrm>
            <a:off x="610205" y="4638610"/>
            <a:ext cx="315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দুর্গাপূজা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DED24-B3B1-4C0E-A5FF-424432422763}"/>
              </a:ext>
            </a:extLst>
          </p:cNvPr>
          <p:cNvSpPr txBox="1"/>
          <p:nvPr/>
        </p:nvSpPr>
        <p:spPr>
          <a:xfrm>
            <a:off x="4535063" y="4679328"/>
            <a:ext cx="352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সরস্বতীপূজা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D7E3B-B32D-4DFF-8799-120911E18C8C}"/>
              </a:ext>
            </a:extLst>
          </p:cNvPr>
          <p:cNvSpPr txBox="1"/>
          <p:nvPr/>
        </p:nvSpPr>
        <p:spPr>
          <a:xfrm>
            <a:off x="8039718" y="4687670"/>
            <a:ext cx="345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লক্ষ্মীপূজা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25" y="1282586"/>
            <a:ext cx="11558588" cy="4063910"/>
          </a:xfrm>
          <a:prstGeom prst="roundRect">
            <a:avLst>
              <a:gd name="adj" fmla="val 512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i Puja 2021 Date &amp; Time: কালীপুজো কবে? জানুন দিনক্ষণ, অমাবস্যা তিথি ও  শুভ সময় - kali puja 2021 shyama Puja or deepawali date time shubh muhurat  amavasya tithi fixture significance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06" y="1443061"/>
            <a:ext cx="5826585" cy="3737376"/>
          </a:xfrm>
          <a:prstGeom prst="roundRect">
            <a:avLst>
              <a:gd name="adj" fmla="val 6633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এসে গেল গণেশ চতুর্থী, জেনে পুজোর সঠিক সময়, তিথি-নক্ষত্র | know all puja  details about ganesh chaturthi 2021 bj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05" y="1443061"/>
            <a:ext cx="5826585" cy="3737376"/>
          </a:xfrm>
          <a:prstGeom prst="roundRect">
            <a:avLst>
              <a:gd name="adj" fmla="val 7854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শ্রাবণ মাসে শিবপুজোর এই বিধি মানলে নিশ্চিত রোগমুক্তি | News in Beng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05" y="1443061"/>
            <a:ext cx="5826585" cy="3737377"/>
          </a:xfrm>
          <a:prstGeom prst="roundRect">
            <a:avLst>
              <a:gd name="adj" fmla="val 74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09" y="1443061"/>
            <a:ext cx="5628238" cy="3737376"/>
          </a:xfrm>
          <a:prstGeom prst="roundRect">
            <a:avLst>
              <a:gd name="adj" fmla="val 12907"/>
            </a:avLst>
          </a:prstGeo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Rectangle 4"/>
          <p:cNvSpPr/>
          <p:nvPr/>
        </p:nvSpPr>
        <p:spPr>
          <a:xfrm>
            <a:off x="-635473" y="339538"/>
            <a:ext cx="599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3600" b="1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3600" b="1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3600" b="1" dirty="0">
              <a:ln w="6600">
                <a:noFill/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rgbClr val="9B2D1F"/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6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739" y="200026"/>
            <a:ext cx="11787186" cy="6472237"/>
          </a:xfrm>
          <a:prstGeom prst="roundRect">
            <a:avLst>
              <a:gd name="adj" fmla="val 4915"/>
            </a:avLst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129213" y="200026"/>
            <a:ext cx="1985962" cy="32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114925" y="3393279"/>
            <a:ext cx="2000250" cy="3278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864072" y="1022726"/>
            <a:ext cx="599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6600">
                  <a:noFill/>
                  <a:prstDash val="solid"/>
                </a:ln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3600" b="1" dirty="0">
                <a:ln w="6600">
                  <a:noFill/>
                  <a:prstDash val="solid"/>
                </a:ln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3600" b="1" dirty="0">
                <a:ln w="6600">
                  <a:noFill/>
                  <a:prstDash val="solid"/>
                </a:ln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effectLst>
                  <a:outerShdw dist="38100" dir="2700000" algn="tl" rotWithShape="0">
                    <a:srgbClr val="9B2D1F"/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3600" b="1" dirty="0">
              <a:ln w="6600">
                <a:noFill/>
                <a:prstDash val="solid"/>
              </a:ln>
              <a:effectLst>
                <a:outerShdw dist="38100" dir="2700000" algn="tl" rotWithShape="0">
                  <a:srgbClr val="9B2D1F"/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3" name="Picture 2" descr="প্রতিমাতে নয়, দুগ্গা থাকেন প্রতি মা–তে | প্রথম আল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493044"/>
            <a:ext cx="4772453" cy="3886199"/>
          </a:xfrm>
          <a:prstGeom prst="roundRect">
            <a:avLst>
              <a:gd name="adj" fmla="val 7365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65920E-A71A-4C01-A3F4-A28024136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1" y="1472623"/>
            <a:ext cx="4764079" cy="3927039"/>
          </a:xfrm>
          <a:prstGeom prst="roundRect">
            <a:avLst>
              <a:gd name="adj" fmla="val 4431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4" y="2013654"/>
            <a:ext cx="7149139" cy="20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0" t="25937" r="65883" b="66719"/>
          <a:stretch/>
        </p:blipFill>
        <p:spPr>
          <a:xfrm>
            <a:off x="623928" y="268384"/>
            <a:ext cx="3981691" cy="1307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928" y="1839092"/>
            <a:ext cx="103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পা</a:t>
            </a:r>
            <a:r>
              <a:rPr lang="bn-BD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ঠের পড়া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থেকে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মুসলমান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উৎসবের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বিশেষ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দিকগুলো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লেখ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কাজটি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জোড়ায়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01656"/>
              </p:ext>
            </p:extLst>
          </p:nvPr>
        </p:nvGraphicFramePr>
        <p:xfrm>
          <a:off x="1555889" y="3032189"/>
          <a:ext cx="9172326" cy="30463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8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2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FBDF27-A340-4DE3-B960-AAF87E785A4B}"/>
              </a:ext>
            </a:extLst>
          </p:cNvPr>
          <p:cNvSpPr txBox="1"/>
          <p:nvPr/>
        </p:nvSpPr>
        <p:spPr>
          <a:xfrm>
            <a:off x="828486" y="3130109"/>
            <a:ext cx="574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মুসলমানদের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উৎসব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CD75B-E468-4769-A99B-85C5893243E3}"/>
              </a:ext>
            </a:extLst>
          </p:cNvPr>
          <p:cNvSpPr txBox="1"/>
          <p:nvPr/>
        </p:nvSpPr>
        <p:spPr>
          <a:xfrm>
            <a:off x="6470335" y="3141371"/>
            <a:ext cx="488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হিন্দুদের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উৎসব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0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72934" y="199933"/>
            <a:ext cx="1084613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১৩ নং </a:t>
            </a:r>
            <a:r>
              <a:rPr lang="en-US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bn-BD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 আমরা নিরবে পড়ি।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09" y="1511666"/>
            <a:ext cx="9891783" cy="4967785"/>
          </a:xfrm>
          <a:prstGeom prst="round2DiagRect">
            <a:avLst>
              <a:gd name="adj1" fmla="val 6079"/>
              <a:gd name="adj2" fmla="val 0"/>
            </a:avLst>
          </a:prstGeom>
          <a:ln w="63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64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0" b="22650" l="2072" r="34087"/>
                    </a14:imgEffect>
                  </a14:imgLayer>
                </a14:imgProps>
              </a:ext>
            </a:extLst>
          </a:blip>
          <a:srcRect l="2289" t="3156" r="68190" b="77629"/>
          <a:stretch/>
        </p:blipFill>
        <p:spPr>
          <a:xfrm>
            <a:off x="500702" y="913489"/>
            <a:ext cx="4613533" cy="127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92CAB-628D-4818-88A7-140352890813}"/>
              </a:ext>
            </a:extLst>
          </p:cNvPr>
          <p:cNvSpPr txBox="1"/>
          <p:nvPr/>
        </p:nvSpPr>
        <p:spPr>
          <a:xfrm>
            <a:off x="500702" y="148518"/>
            <a:ext cx="408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0702" y="2358019"/>
            <a:ext cx="11072598" cy="3575714"/>
            <a:chOff x="500702" y="2358019"/>
            <a:chExt cx="11072598" cy="3575714"/>
          </a:xfrm>
        </p:grpSpPr>
        <p:sp>
          <p:nvSpPr>
            <p:cNvPr id="6" name="Rounded Rectangle 5"/>
            <p:cNvSpPr/>
            <p:nvPr/>
          </p:nvSpPr>
          <p:spPr>
            <a:xfrm>
              <a:off x="500702" y="2358019"/>
              <a:ext cx="11072598" cy="3575714"/>
            </a:xfrm>
            <a:prstGeom prst="roundRect">
              <a:avLst/>
            </a:prstGeom>
            <a:solidFill>
              <a:srgbClr val="5C9666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1771" y="3141559"/>
              <a:ext cx="1034887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buFont typeface="Wingdings" panose="05000000000000000000" pitchFamily="2" charset="2"/>
                <a:buChar char="§"/>
              </a:pPr>
              <a:r>
                <a:rPr lang="bn-BD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তোমার এলাকার</a:t>
              </a:r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হিন্দু</a:t>
              </a:r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 ধ</a:t>
              </a:r>
              <a:r>
                <a:rPr lang="bn-BD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র্মাবলম্বী যারা তারা কোথায় পূজা করেন?</a:t>
              </a:r>
            </a:p>
            <a:p>
              <a:pPr marL="457200" lvl="0" indent="-457200">
                <a:buFont typeface="Wingdings" panose="05000000000000000000" pitchFamily="2" charset="2"/>
                <a:buChar char="§"/>
              </a:pPr>
              <a:r>
                <a:rPr lang="bn-BD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মনে কর তোমার একজন অন্য ধর্মের বন্ধু আছে। সে ঈদ বা পূজা উৎসবে যোগ দিলে কী কী করবে? চিন্তা করে একটি বাক্যে লিখে প্রকাশ কর।</a:t>
              </a:r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 </a:t>
              </a:r>
              <a:endParaRPr lang="bn-BD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  <a:p>
              <a:pPr lvl="0"/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6954F-B87F-424B-87AA-5C1386E92740}"/>
              </a:ext>
            </a:extLst>
          </p:cNvPr>
          <p:cNvSpPr txBox="1"/>
          <p:nvPr/>
        </p:nvSpPr>
        <p:spPr>
          <a:xfrm>
            <a:off x="5661543" y="1667318"/>
            <a:ext cx="536563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5733912" y="2498315"/>
            <a:ext cx="7900568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b="1" dirty="0">
                <a:ln w="9525">
                  <a:noFill/>
                </a:ln>
                <a:solidFill>
                  <a:srgbClr val="C527E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জামিলা খাতুন</a:t>
            </a:r>
          </a:p>
          <a:p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চুপড়িয়া সরকারি প্রাথমিক বিদ্যালয়</a:t>
            </a:r>
          </a:p>
          <a:p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সাতক্ষীরা।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04795-F6BC-40D8-82CC-300D4250E066}"/>
              </a:ext>
            </a:extLst>
          </p:cNvPr>
          <p:cNvCxnSpPr/>
          <p:nvPr/>
        </p:nvCxnSpPr>
        <p:spPr>
          <a:xfrm>
            <a:off x="5316566" y="32059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B6AD08-C8A9-4F9E-A07E-3BD9469B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561765" y="1246114"/>
            <a:ext cx="4767685" cy="467031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B4C9ED7-59CB-497D-ADCD-C00989740B98}"/>
              </a:ext>
            </a:extLst>
          </p:cNvPr>
          <p:cNvSpPr/>
          <p:nvPr/>
        </p:nvSpPr>
        <p:spPr>
          <a:xfrm>
            <a:off x="257240" y="935605"/>
            <a:ext cx="5365636" cy="5237959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20B105-EDFA-48AE-80EF-773A537444A6}"/>
              </a:ext>
            </a:extLst>
          </p:cNvPr>
          <p:cNvSpPr/>
          <p:nvPr/>
        </p:nvSpPr>
        <p:spPr>
          <a:xfrm>
            <a:off x="414017" y="1096801"/>
            <a:ext cx="5063182" cy="49465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A21F58A8-66E1-4A60-99F9-DB53C17A2C1E}"/>
              </a:ext>
            </a:extLst>
          </p:cNvPr>
          <p:cNvSpPr/>
          <p:nvPr/>
        </p:nvSpPr>
        <p:spPr>
          <a:xfrm rot="19133282">
            <a:off x="3580012" y="563671"/>
            <a:ext cx="2018390" cy="5019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FF9A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70FE92-391E-492C-BD8C-3E669E5F79EE}"/>
              </a:ext>
            </a:extLst>
          </p:cNvPr>
          <p:cNvSpPr/>
          <p:nvPr/>
        </p:nvSpPr>
        <p:spPr>
          <a:xfrm>
            <a:off x="3780669" y="744669"/>
            <a:ext cx="703384" cy="704266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8C8E73F3-D0BC-4AF8-88A0-0F3C972579F5}"/>
              </a:ext>
            </a:extLst>
          </p:cNvPr>
          <p:cNvSpPr/>
          <p:nvPr/>
        </p:nvSpPr>
        <p:spPr>
          <a:xfrm rot="19678482">
            <a:off x="226403" y="5663462"/>
            <a:ext cx="2085013" cy="3831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/>
              </a:gs>
              <a:gs pos="70000">
                <a:srgbClr val="7030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E75923-DBDB-454C-840F-1D3839DDCEB9}"/>
              </a:ext>
            </a:extLst>
          </p:cNvPr>
          <p:cNvSpPr/>
          <p:nvPr/>
        </p:nvSpPr>
        <p:spPr>
          <a:xfrm>
            <a:off x="1720540" y="5351054"/>
            <a:ext cx="820698" cy="742973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26EE8F-FD70-4067-8D76-4BCB7B84CB89}"/>
              </a:ext>
            </a:extLst>
          </p:cNvPr>
          <p:cNvSpPr/>
          <p:nvPr/>
        </p:nvSpPr>
        <p:spPr>
          <a:xfrm rot="15199215">
            <a:off x="4864651" y="4526578"/>
            <a:ext cx="703384" cy="638023"/>
          </a:xfrm>
          <a:prstGeom prst="ellipse">
            <a:avLst/>
          </a:prstGeom>
          <a:solidFill>
            <a:schemeClr val="tx2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517F19-D024-4D1B-978F-804F59D8BB64}"/>
              </a:ext>
            </a:extLst>
          </p:cNvPr>
          <p:cNvSpPr/>
          <p:nvPr/>
        </p:nvSpPr>
        <p:spPr>
          <a:xfrm>
            <a:off x="1549589" y="5578606"/>
            <a:ext cx="820698" cy="742973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82B62D-55D2-4435-9469-4B146F9D9463}"/>
              </a:ext>
            </a:extLst>
          </p:cNvPr>
          <p:cNvSpPr/>
          <p:nvPr/>
        </p:nvSpPr>
        <p:spPr>
          <a:xfrm>
            <a:off x="3407115" y="836636"/>
            <a:ext cx="703384" cy="704266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1110104" y="2135375"/>
            <a:ext cx="84160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461913" y="2874999"/>
            <a:ext cx="13140965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প্রশ্ন-১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প্রশ্ন-২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শব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-ই-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বরাত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কাদের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?</a:t>
            </a:r>
          </a:p>
          <a:p>
            <a:pPr lvl="0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প্রশ্ন-৩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হিন্দুধর্মের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লোকেরা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কোথায়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পূজা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ক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রেন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540CB-CF54-484C-8258-66F9EEE89FC1}"/>
              </a:ext>
            </a:extLst>
          </p:cNvPr>
          <p:cNvSpPr txBox="1"/>
          <p:nvPr/>
        </p:nvSpPr>
        <p:spPr>
          <a:xfrm>
            <a:off x="-517755" y="173299"/>
            <a:ext cx="49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1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| Free Stock Photo | Illustration of a yellow house | # 149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5" y="1487607"/>
            <a:ext cx="6547857" cy="39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8364" y="269890"/>
            <a:ext cx="48812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A8A6F-AF3F-4F2C-94A7-D7C260192B7B}"/>
              </a:ext>
            </a:extLst>
          </p:cNvPr>
          <p:cNvSpPr txBox="1"/>
          <p:nvPr/>
        </p:nvSpPr>
        <p:spPr>
          <a:xfrm>
            <a:off x="6755642" y="1750190"/>
            <a:ext cx="4990156" cy="3831193"/>
          </a:xfrm>
          <a:prstGeom prst="roundRect">
            <a:avLst>
              <a:gd name="adj" fmla="val 43698"/>
            </a:avLst>
          </a:prstGeom>
          <a:solidFill>
            <a:schemeClr val="accent1">
              <a:lumMod val="40000"/>
              <a:lumOff val="60000"/>
              <a:alpha val="41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  <a:softEdge rad="317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৫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 থেকে সবাই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BD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937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D6F4C-D4A6-4C59-8B07-8A597965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" y="542307"/>
            <a:ext cx="6129803" cy="5908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D84EB-C80A-4ECA-BF25-14305EC5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" y="4207377"/>
            <a:ext cx="11849663" cy="2521527"/>
          </a:xfrm>
          <a:prstGeom prst="rect">
            <a:avLst/>
          </a:prstGeom>
        </p:spPr>
      </p:pic>
      <p:pic>
        <p:nvPicPr>
          <p:cNvPr id="7" name="Picture 6" descr="F:\New folder (2)\Animated gif\img8.gif">
            <a:extLst>
              <a:ext uri="{FF2B5EF4-FFF2-40B4-BE49-F238E27FC236}">
                <a16:creationId xmlns:a16="http://schemas.microsoft.com/office/drawing/2014/main" id="{B97BD33B-2B8C-4154-9DFE-E7773175A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DF810394-538C-4675-B2D7-C819CDB21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4" y="145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6FDF3397-41A3-41DA-940D-BEF6BB70E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FFD7FB35-8404-4053-A01D-588A0ECF51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60" y="527789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42A5DF9B-D801-413F-A2B9-40E2155D5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179E0B-65AD-40F1-8EA5-308A2D6EF645}"/>
              </a:ext>
            </a:extLst>
          </p:cNvPr>
          <p:cNvSpPr txBox="1"/>
          <p:nvPr/>
        </p:nvSpPr>
        <p:spPr>
          <a:xfrm>
            <a:off x="6146750" y="2890961"/>
            <a:ext cx="6988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ধন্যবাদ</a:t>
            </a:r>
            <a:r>
              <a:rPr 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সবাইকে</a:t>
            </a:r>
            <a:endParaRPr 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C8E4C0-1119-4810-9F47-6693C9A842BC}"/>
              </a:ext>
            </a:extLst>
          </p:cNvPr>
          <p:cNvSpPr txBox="1"/>
          <p:nvPr/>
        </p:nvSpPr>
        <p:spPr>
          <a:xfrm>
            <a:off x="5261647" y="1247222"/>
            <a:ext cx="384101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EFCCB-3617-4915-8383-81D5B3659FFD}"/>
              </a:ext>
            </a:extLst>
          </p:cNvPr>
          <p:cNvSpPr txBox="1"/>
          <p:nvPr/>
        </p:nvSpPr>
        <p:spPr>
          <a:xfrm>
            <a:off x="5261647" y="2855462"/>
            <a:ext cx="6644407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তৃতীয়</a:t>
            </a:r>
          </a:p>
          <a:p>
            <a:r>
              <a:rPr lang="bn-BD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ln w="0"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bn-BD" sz="3600" b="1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 ধর্ম ও হিন্দুধর্মের উৎসব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9EA05-3614-4837-BB87-F4AF9901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5" y="305193"/>
            <a:ext cx="4498941" cy="614353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6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29AC4-11E1-4A9C-B5EC-37B41069B0F0}"/>
              </a:ext>
            </a:extLst>
          </p:cNvPr>
          <p:cNvSpPr txBox="1"/>
          <p:nvPr/>
        </p:nvSpPr>
        <p:spPr>
          <a:xfrm rot="41861">
            <a:off x="7175411" y="2726570"/>
            <a:ext cx="488339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ছবিতে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কী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কী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দেখতে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পেলে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1438E-89A6-4829-A534-54E30078DE88}"/>
              </a:ext>
            </a:extLst>
          </p:cNvPr>
          <p:cNvSpPr txBox="1"/>
          <p:nvPr/>
        </p:nvSpPr>
        <p:spPr>
          <a:xfrm rot="58527">
            <a:off x="7446322" y="2737398"/>
            <a:ext cx="444015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ইসলাম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ধর্ম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হিন্দু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ধর্মের</a:t>
            </a:r>
            <a:r>
              <a:rPr lang="bn-BD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কিছু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উৎসবের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ছবি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B5038-58DE-4991-85E2-430C5E406F6E}"/>
              </a:ext>
            </a:extLst>
          </p:cNvPr>
          <p:cNvGrpSpPr/>
          <p:nvPr/>
        </p:nvGrpSpPr>
        <p:grpSpPr>
          <a:xfrm>
            <a:off x="503370" y="903319"/>
            <a:ext cx="7005300" cy="5898028"/>
            <a:chOff x="534489" y="807573"/>
            <a:chExt cx="7005300" cy="5898028"/>
          </a:xfrm>
        </p:grpSpPr>
        <p:pic>
          <p:nvPicPr>
            <p:cNvPr id="7" name="Picture 10" descr="Computer Monitor Led Cost">
              <a:extLst>
                <a:ext uri="{FF2B5EF4-FFF2-40B4-BE49-F238E27FC236}">
                  <a16:creationId xmlns:a16="http://schemas.microsoft.com/office/drawing/2014/main" id="{E1F08E76-9742-434B-A083-E2B7BA8FDD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89" b="93333" l="6389" r="95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457" t="15199" r="6423" b="12293"/>
            <a:stretch/>
          </p:blipFill>
          <p:spPr bwMode="auto">
            <a:xfrm>
              <a:off x="534489" y="807573"/>
              <a:ext cx="7005300" cy="589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7DD6C-A8B5-4AB8-ABCC-BE84476E6BE0}"/>
                </a:ext>
              </a:extLst>
            </p:cNvPr>
            <p:cNvSpPr/>
            <p:nvPr/>
          </p:nvSpPr>
          <p:spPr>
            <a:xfrm>
              <a:off x="749261" y="1043748"/>
              <a:ext cx="6531778" cy="4084596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D6FB64D-B444-4F0D-8DA5-5D5B26C6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9036"/>
          <a:stretch/>
        </p:blipFill>
        <p:spPr>
          <a:xfrm>
            <a:off x="739044" y="1026701"/>
            <a:ext cx="6633747" cy="430022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0A543-C181-49F3-AB7B-BF0BEB2BF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6406"/>
          <a:stretch/>
        </p:blipFill>
        <p:spPr>
          <a:xfrm>
            <a:off x="718141" y="1013509"/>
            <a:ext cx="6633747" cy="431718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763B80-F3CE-4F85-9F12-D238D5433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r="9802"/>
          <a:stretch/>
        </p:blipFill>
        <p:spPr>
          <a:xfrm>
            <a:off x="667156" y="1035397"/>
            <a:ext cx="6705633" cy="436247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42258-FD0E-405D-9F25-335A9DA89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8625"/>
          <a:stretch/>
        </p:blipFill>
        <p:spPr>
          <a:xfrm>
            <a:off x="653454" y="1000125"/>
            <a:ext cx="6698434" cy="437197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72433-975C-4655-B1C3-5D4DB19CD2E0}"/>
              </a:ext>
            </a:extLst>
          </p:cNvPr>
          <p:cNvSpPr txBox="1"/>
          <p:nvPr/>
        </p:nvSpPr>
        <p:spPr>
          <a:xfrm>
            <a:off x="4959078" y="217793"/>
            <a:ext cx="7114496" cy="71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এসো আমরা কিছু ছবি দেখি</a:t>
            </a:r>
          </a:p>
        </p:txBody>
      </p:sp>
    </p:spTree>
    <p:extLst>
      <p:ext uri="{BB962C8B-B14F-4D97-AF65-F5344CB8AC3E}">
        <p14:creationId xmlns:p14="http://schemas.microsoft.com/office/powerpoint/2010/main" val="414416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rame design with log and leaves 446805 - Download Free Vectors, Clipart  Graphics &amp; Vector Art">
            <a:extLst>
              <a:ext uri="{FF2B5EF4-FFF2-40B4-BE49-F238E27FC236}">
                <a16:creationId xmlns:a16="http://schemas.microsoft.com/office/drawing/2014/main" id="{99A4099C-E5CA-4AC6-9A58-B3FEFE11E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9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6" t="2264" r="2909" b="1886"/>
          <a:stretch/>
        </p:blipFill>
        <p:spPr bwMode="auto">
          <a:xfrm>
            <a:off x="1152723" y="1053247"/>
            <a:ext cx="10549150" cy="5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E51059-C762-44FE-9F59-259431790EB3}"/>
              </a:ext>
            </a:extLst>
          </p:cNvPr>
          <p:cNvSpPr txBox="1"/>
          <p:nvPr/>
        </p:nvSpPr>
        <p:spPr>
          <a:xfrm>
            <a:off x="1152723" y="3043112"/>
            <a:ext cx="105543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ইসলাম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হিন্দুধর্মের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51059-C762-44FE-9F59-259431790EB3}"/>
              </a:ext>
            </a:extLst>
          </p:cNvPr>
          <p:cNvSpPr txBox="1"/>
          <p:nvPr/>
        </p:nvSpPr>
        <p:spPr>
          <a:xfrm>
            <a:off x="2128192" y="339283"/>
            <a:ext cx="810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6190" y="3733142"/>
            <a:ext cx="4225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b="1" dirty="0">
                <a:ln w="0"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দ্বিতীয়</a:t>
            </a:r>
            <a:endParaRPr lang="en-US" sz="4400" b="1" dirty="0">
              <a:ln w="0">
                <a:noFill/>
              </a:ln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A0E965-E532-4445-8313-0F8208E43990}"/>
              </a:ext>
            </a:extLst>
          </p:cNvPr>
          <p:cNvSpPr/>
          <p:nvPr/>
        </p:nvSpPr>
        <p:spPr>
          <a:xfrm>
            <a:off x="2670676" y="1233308"/>
            <a:ext cx="3797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4800" b="1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B9990-43D6-4A5D-B2BB-01E0ECDC9011}"/>
              </a:ext>
            </a:extLst>
          </p:cNvPr>
          <p:cNvSpPr/>
          <p:nvPr/>
        </p:nvSpPr>
        <p:spPr>
          <a:xfrm>
            <a:off x="2670676" y="2111870"/>
            <a:ext cx="545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আমরা...</a:t>
            </a:r>
            <a:endParaRPr lang="bn-IN" sz="36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678" y="2848025"/>
            <a:ext cx="9264147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আমাদের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দেশে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বসবাসকারী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ধর্মাবলম্বী</a:t>
            </a:r>
            <a:r>
              <a:rPr lang="bn-BD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মানুষের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প্রধান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প্রধান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উৎসবের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নাম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79432" y="3102084"/>
            <a:ext cx="2291244" cy="646331"/>
          </a:xfrm>
          <a:prstGeom prst="homePlate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379432" y="4207878"/>
            <a:ext cx="2291245" cy="646331"/>
          </a:xfrm>
          <a:prstGeom prst="homePlate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0676" y="4092298"/>
            <a:ext cx="9264147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এসব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অনুষ্ঠানে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শিশুরা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সহপাঠী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বন্ধুদের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সাথে</a:t>
            </a:r>
            <a:r>
              <a:rPr lang="bn-BD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শুভেচ্ছা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বিনিময়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করবে</a:t>
            </a:r>
            <a:r>
              <a:rPr lang="en-US" sz="32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949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88" y="842963"/>
            <a:ext cx="11401425" cy="5272087"/>
          </a:xfrm>
          <a:prstGeom prst="roundRect">
            <a:avLst>
              <a:gd name="adj" fmla="val 512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F84E2-E5FD-4F3A-B6E8-C2F2B7419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13780" r="3700" b="14140"/>
          <a:stretch/>
        </p:blipFill>
        <p:spPr>
          <a:xfrm>
            <a:off x="2171700" y="868813"/>
            <a:ext cx="3788177" cy="2551932"/>
          </a:xfrm>
          <a:prstGeom prst="roundRect">
            <a:avLst>
              <a:gd name="adj" fmla="val 10301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E89F4-FA2B-4C6B-8036-24223D8B4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4598"/>
          <a:stretch/>
        </p:blipFill>
        <p:spPr>
          <a:xfrm>
            <a:off x="6443664" y="834709"/>
            <a:ext cx="3729036" cy="2571749"/>
          </a:xfrm>
          <a:prstGeom prst="roundRect">
            <a:avLst>
              <a:gd name="adj" fmla="val 11275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37B35-D9FD-4428-8AAD-324DD8D01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781" r="11187" b="-781"/>
          <a:stretch/>
        </p:blipFill>
        <p:spPr>
          <a:xfrm>
            <a:off x="2169718" y="3536157"/>
            <a:ext cx="3790159" cy="2557462"/>
          </a:xfrm>
          <a:prstGeom prst="roundRect">
            <a:avLst>
              <a:gd name="adj" fmla="val 11360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B2425-09FE-4485-BF5B-D73F9B9EB5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6885"/>
          <a:stretch/>
        </p:blipFill>
        <p:spPr>
          <a:xfrm>
            <a:off x="6443664" y="3521871"/>
            <a:ext cx="3729036" cy="2571748"/>
          </a:xfrm>
          <a:prstGeom prst="roundRect">
            <a:avLst>
              <a:gd name="adj" fmla="val 111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25425" y="2190570"/>
            <a:ext cx="3277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ইসলাম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739" y="4707226"/>
            <a:ext cx="3183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খ্রিষ্ট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73889" y="4522500"/>
            <a:ext cx="2519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বৌদ্ধ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32155-0AB2-44E6-BABD-C0B64B8751FC}"/>
              </a:ext>
            </a:extLst>
          </p:cNvPr>
          <p:cNvSpPr txBox="1"/>
          <p:nvPr/>
        </p:nvSpPr>
        <p:spPr>
          <a:xfrm>
            <a:off x="10323941" y="2190570"/>
            <a:ext cx="263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হিন্দু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1355" y="188378"/>
            <a:ext cx="508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পড়ি</a:t>
            </a:r>
            <a:endParaRPr lang="en-US" sz="3600" dirty="0">
              <a:ln w="0"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7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free png of Green geometric template design element by wifiseeker  about banner template green, green border abstract, abstract green png,  geometric, and geometric green 2340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69"/>
          <a:stretch/>
        </p:blipFill>
        <p:spPr bwMode="auto">
          <a:xfrm>
            <a:off x="128587" y="-22240"/>
            <a:ext cx="11901488" cy="65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4A1726-3056-4FAF-80E2-EA372ADD2FDA}"/>
              </a:ext>
            </a:extLst>
          </p:cNvPr>
          <p:cNvSpPr/>
          <p:nvPr/>
        </p:nvSpPr>
        <p:spPr>
          <a:xfrm>
            <a:off x="3072759" y="2042663"/>
            <a:ext cx="6013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9596" y="3421857"/>
            <a:ext cx="1117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§"/>
            </a:pP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আমাদের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দেশের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প্রধান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কয়টি ও কী কী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22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40" t="8507" r="6814" b="14661"/>
          <a:stretch/>
        </p:blipFill>
        <p:spPr>
          <a:xfrm>
            <a:off x="171450" y="200025"/>
            <a:ext cx="10044114" cy="6447790"/>
          </a:xfrm>
          <a:prstGeom prst="roundRect">
            <a:avLst>
              <a:gd name="adj" fmla="val 5688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48EF3-22F9-4B99-90F8-4EC779D2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97" y="204682"/>
            <a:ext cx="10044114" cy="6447790"/>
          </a:xfrm>
          <a:prstGeom prst="roundRect">
            <a:avLst>
              <a:gd name="adj" fmla="val 2222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6CABD5-131B-4143-8100-D83CDB949D93}"/>
              </a:ext>
            </a:extLst>
          </p:cNvPr>
          <p:cNvSpPr/>
          <p:nvPr/>
        </p:nvSpPr>
        <p:spPr>
          <a:xfrm flipH="1">
            <a:off x="6510074" y="86163"/>
            <a:ext cx="5560441" cy="6547547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1C447BB4-F64F-4825-94F5-E41A01FEECB8}"/>
              </a:ext>
            </a:extLst>
          </p:cNvPr>
          <p:cNvSpPr/>
          <p:nvPr/>
        </p:nvSpPr>
        <p:spPr>
          <a:xfrm>
            <a:off x="9393917" y="241876"/>
            <a:ext cx="2639513" cy="1619979"/>
          </a:xfrm>
          <a:prstGeom prst="roundRect">
            <a:avLst>
              <a:gd name="adj" fmla="val 40355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52279" y="574811"/>
            <a:ext cx="2151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মুসলমানদের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ধর্মীয়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উৎসব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32719-C060-4BC3-B83C-F4862F811BBB}"/>
              </a:ext>
            </a:extLst>
          </p:cNvPr>
          <p:cNvSpPr txBox="1"/>
          <p:nvPr/>
        </p:nvSpPr>
        <p:spPr>
          <a:xfrm>
            <a:off x="7785786" y="4309156"/>
            <a:ext cx="4003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১.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ঈদ-ঊল-ফিতর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ও</a:t>
            </a:r>
          </a:p>
          <a:p>
            <a:pPr lvl="1" algn="ctr"/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২.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ঈদ-ঊল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-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আযহা</a:t>
            </a:r>
            <a:endParaRPr lang="en-US" sz="2400" b="1" dirty="0">
              <a:ln w="0"/>
              <a:solidFill>
                <a:schemeClr val="bg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0059" y="2438953"/>
            <a:ext cx="3683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ঈদ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মুসলমানদের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সবচেয়ে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বড়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উৎসব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  <a:p>
            <a:pPr lvl="1"/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বছরে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দুটি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ঈদ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পালন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/>
                <a:cs typeface="Kalpurush" panose="02000600000000000000" pitchFamily="2" charset="0"/>
              </a:rPr>
              <a:t>: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0075" y="145704"/>
            <a:ext cx="2835374" cy="6516399"/>
          </a:xfrm>
          <a:prstGeom prst="line">
            <a:avLst/>
          </a:prstGeom>
          <a:ln w="76200">
            <a:solidFill>
              <a:srgbClr val="FFFF00">
                <a:alpha val="8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077327" y="160304"/>
            <a:ext cx="1211478" cy="272806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22288" y="4269123"/>
            <a:ext cx="1029842" cy="239298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397</Words>
  <Application>Microsoft Office PowerPoint</Application>
  <PresentationFormat>Widescreen</PresentationFormat>
  <Paragraphs>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Seuli</cp:lastModifiedBy>
  <cp:revision>202</cp:revision>
  <dcterms:created xsi:type="dcterms:W3CDTF">2022-02-08T14:54:55Z</dcterms:created>
  <dcterms:modified xsi:type="dcterms:W3CDTF">2022-08-14T07:06:07Z</dcterms:modified>
</cp:coreProperties>
</file>