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1" autoAdjust="0"/>
    <p:restoredTop sz="94660"/>
  </p:normalViewPr>
  <p:slideViewPr>
    <p:cSldViewPr snapToGrid="0">
      <p:cViewPr varScale="1">
        <p:scale>
          <a:sx n="44" d="100"/>
          <a:sy n="44" d="100"/>
        </p:scale>
        <p:origin x="-9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4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6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2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9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5834-D9CA-44DF-B9CC-A78415ED2547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FC0F-2B8D-4839-A105-A01217C4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474" y="661187"/>
            <a:ext cx="11971606" cy="563231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b="1" u="sng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Hidden message for the teachers &amp; mam</a:t>
            </a:r>
            <a:r>
              <a:rPr lang="en-US" sz="4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just"/>
            <a:endParaRPr lang="en-US" sz="4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My dear honorable teachers &amp; mam, this content is on degree. Here I have tried to use an easy way to discuss it, Which contains two lectures to finish the subject fully. I believe that each student can be satisfiedly able to understand about degree.</a:t>
            </a:r>
          </a:p>
        </p:txBody>
      </p:sp>
    </p:spTree>
    <p:extLst>
      <p:ext uri="{BB962C8B-B14F-4D97-AF65-F5344CB8AC3E}">
        <p14:creationId xmlns:p14="http://schemas.microsoft.com/office/powerpoint/2010/main" val="193191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9707"/>
            <a:ext cx="12192000" cy="470898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No other boy 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 </a:t>
            </a:r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is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good as </a:t>
            </a:r>
            <a:r>
              <a:rPr lang="en-US" sz="5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 (posi)</a:t>
            </a:r>
          </a:p>
          <a:p>
            <a:r>
              <a:rPr lang="en-US" sz="5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 better than </a:t>
            </a:r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any other boy 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 (com)</a:t>
            </a:r>
          </a:p>
          <a:p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Rohim is </a:t>
            </a:r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best boy 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 (sup)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8024" y="0"/>
            <a:ext cx="511595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FROM:01 &gt; FROM:02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211406"/>
            <a:ext cx="12192000" cy="470898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No other boy</a:t>
            </a:r>
            <a:r>
              <a:rPr lang="en-US" sz="5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 </a:t>
            </a:r>
            <a:r>
              <a:rPr lang="en-US" sz="5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are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good as </a:t>
            </a:r>
            <a:r>
              <a:rPr lang="en-US" sz="5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 (posi)</a:t>
            </a:r>
          </a:p>
          <a:p>
            <a:r>
              <a:rPr lang="en-US" sz="5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 better than </a:t>
            </a:r>
            <a:r>
              <a:rPr lang="en-US" sz="5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all other boys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class. (com)</a:t>
            </a:r>
          </a:p>
          <a:p>
            <a:r>
              <a:rPr lang="en-US" sz="5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is </a:t>
            </a:r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best </a:t>
            </a:r>
            <a:r>
              <a:rPr lang="en-US" sz="5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of all </a:t>
            </a:r>
            <a:r>
              <a:rPr lang="en-US" sz="5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boy</a:t>
            </a:r>
            <a:r>
              <a:rPr lang="en-US" sz="5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sz="50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 (sup)</a:t>
            </a:r>
          </a:p>
        </p:txBody>
      </p:sp>
      <p:sp>
        <p:nvSpPr>
          <p:cNvPr id="5" name="Down Arrow 4"/>
          <p:cNvSpPr/>
          <p:nvPr/>
        </p:nvSpPr>
        <p:spPr>
          <a:xfrm>
            <a:off x="5477020" y="3428299"/>
            <a:ext cx="1237957" cy="727505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5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6198" y="0"/>
            <a:ext cx="441959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FROM:02&gt; FROM:03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870081"/>
            <a:ext cx="12192000" cy="526297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No other boy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 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are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good as </a:t>
            </a:r>
            <a:r>
              <a:rPr lang="en-US" sz="54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(p)</a:t>
            </a:r>
          </a:p>
          <a:p>
            <a:r>
              <a:rPr lang="en-US" sz="54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 better than 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all other boys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.(c)</a:t>
            </a:r>
          </a:p>
          <a:p>
            <a:r>
              <a:rPr lang="en-US" sz="6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Rohim is </a:t>
            </a:r>
            <a:r>
              <a:rPr lang="en-US" sz="6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best </a:t>
            </a:r>
            <a:r>
              <a:rPr lang="en-US" sz="6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of all </a:t>
            </a:r>
            <a:r>
              <a:rPr lang="en-US" sz="6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boy</a:t>
            </a:r>
            <a:r>
              <a:rPr lang="en-US" sz="6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sz="60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r>
              <a:rPr lang="en-US" sz="6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211122"/>
            <a:ext cx="12192000" cy="52014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Very few </a:t>
            </a:r>
            <a:r>
              <a:rPr lang="en-US" sz="54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boy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 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are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good as </a:t>
            </a:r>
            <a:r>
              <a:rPr lang="en-US" sz="54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(p)</a:t>
            </a:r>
          </a:p>
          <a:p>
            <a:r>
              <a:rPr lang="en-US" sz="52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52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 better than </a:t>
            </a:r>
            <a:r>
              <a:rPr lang="en-US" sz="5200" b="1" u="sng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most</a:t>
            </a:r>
            <a:r>
              <a:rPr lang="en-US" sz="52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other boys</a:t>
            </a:r>
            <a:r>
              <a:rPr lang="en-US" sz="52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in the class.</a:t>
            </a:r>
            <a:r>
              <a:rPr lang="en-US" sz="4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(c)</a:t>
            </a:r>
          </a:p>
          <a:p>
            <a:r>
              <a:rPr lang="en-US" sz="6000" b="1" dirty="0" err="1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6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 </a:t>
            </a:r>
            <a:r>
              <a:rPr lang="en-US" sz="6000" b="1" u="sng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one of </a:t>
            </a:r>
            <a:r>
              <a:rPr lang="en-US" sz="6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best</a:t>
            </a:r>
            <a:r>
              <a:rPr lang="en-US" sz="6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60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boy</a:t>
            </a:r>
            <a:r>
              <a:rPr lang="en-US" sz="60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  </a:t>
            </a:r>
            <a:r>
              <a:rPr lang="en-US" sz="6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</a:t>
            </a:r>
            <a:r>
              <a:rPr lang="en-US" sz="50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(s)</a:t>
            </a:r>
          </a:p>
        </p:txBody>
      </p:sp>
      <p:sp>
        <p:nvSpPr>
          <p:cNvPr id="8" name="Down Arrow 7"/>
          <p:cNvSpPr/>
          <p:nvPr/>
        </p:nvSpPr>
        <p:spPr>
          <a:xfrm>
            <a:off x="5477020" y="3571279"/>
            <a:ext cx="1237957" cy="6163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0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189748"/>
            <a:ext cx="12192001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Exercise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4591998"/>
            <a:ext cx="12192001" cy="144655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other girl 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 </a:t>
            </a:r>
            <a:r>
              <a:rPr lang="en-US" sz="4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tall as </a:t>
            </a:r>
            <a:r>
              <a:rPr lang="en-US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98376"/>
            <a:ext cx="12192000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4800" b="1" dirty="0">
                <a:latin typeface="Aharoni" panose="02010803020104030203" pitchFamily="2" charset="-79"/>
                <a:cs typeface="Aharoni" panose="02010803020104030203" pitchFamily="2" charset="-79"/>
              </a:rPr>
              <a:t>Now we should try to write down the sentence from one line into nine lines according to the three forms of Degree</a:t>
            </a:r>
          </a:p>
        </p:txBody>
      </p:sp>
    </p:spTree>
    <p:extLst>
      <p:ext uri="{BB962C8B-B14F-4D97-AF65-F5344CB8AC3E}">
        <p14:creationId xmlns:p14="http://schemas.microsoft.com/office/powerpoint/2010/main" val="328417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4058" y="-109601"/>
            <a:ext cx="3395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Solution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923330"/>
            <a:ext cx="1158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534" y="628301"/>
            <a:ext cx="11830929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girl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tall as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taller than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girl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village.(com)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tallest girl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village.(super)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432" y="2712194"/>
            <a:ext cx="1187313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girl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tall as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taller than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girls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village.(com)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tallest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all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girls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village.(super)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9431" y="4806466"/>
            <a:ext cx="11873133" cy="1877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few girl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tall as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taller than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girls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village.(com)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tallest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girls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village.(super)</a:t>
            </a:r>
          </a:p>
        </p:txBody>
      </p:sp>
    </p:spTree>
    <p:extLst>
      <p:ext uri="{BB962C8B-B14F-4D97-AF65-F5344CB8AC3E}">
        <p14:creationId xmlns:p14="http://schemas.microsoft.com/office/powerpoint/2010/main" val="32629551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9171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190"/>
            <a:ext cx="12192000" cy="3053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812" y="235046"/>
            <a:ext cx="11873133" cy="3447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positive sentences into comparative &amp; superlative</a:t>
            </a:r>
          </a:p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three forms of degree each line contains 9 lines.</a:t>
            </a:r>
          </a:p>
          <a:p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animal in the jungle is as ferocious as tiger.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city in Bangladesh is as big as Dhaka.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fruit in our country is as sweet as mango.                         Continue…</a:t>
            </a:r>
          </a:p>
        </p:txBody>
      </p:sp>
    </p:spTree>
    <p:extLst>
      <p:ext uri="{BB962C8B-B14F-4D97-AF65-F5344CB8AC3E}">
        <p14:creationId xmlns:p14="http://schemas.microsoft.com/office/powerpoint/2010/main" val="226451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8128" y="478302"/>
            <a:ext cx="10578906" cy="580643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942058"/>
            <a:ext cx="9310468" cy="487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8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7240" y="586740"/>
            <a:ext cx="10652760" cy="56845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1264920"/>
            <a:ext cx="9052560" cy="414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140679" y="154748"/>
            <a:ext cx="6738423" cy="10156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u="sng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126608" y="1320731"/>
            <a:ext cx="6752494" cy="264687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u="sng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Mst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Sewli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Khatun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of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Bangala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Sydhur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Rahman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Smrity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School,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Ullapara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Sirajgonj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400" u="sng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140680" y="4103861"/>
            <a:ext cx="6738422" cy="258532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u="sng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Class &amp; Subject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2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item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IX &amp; 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211" y="1170411"/>
            <a:ext cx="4491789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9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boy in the class is as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Sowad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Sowad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any other boy in the class.</a:t>
            </a:r>
          </a:p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Sowad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 in the class.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300" y="3139321"/>
            <a:ext cx="13689299" cy="37186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05950"/>
            <a:ext cx="11917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the lines refer..?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11646"/>
            <a:ext cx="6760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Degree…</a:t>
            </a:r>
            <a:endParaRPr lang="en-US" sz="48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63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6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" y="472272"/>
            <a:ext cx="11402291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atin typeface="Aharoni" panose="02010803020104030203" pitchFamily="2" charset="-79"/>
                <a:cs typeface="Aharoni" panose="02010803020104030203" pitchFamily="2" charset="-79"/>
              </a:rPr>
              <a:t>Yes, today’s topic is</a:t>
            </a:r>
            <a:r>
              <a:rPr lang="en-US" sz="88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74072" y="2654906"/>
            <a:ext cx="11402291" cy="249898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DEGREE</a:t>
            </a:r>
          </a:p>
        </p:txBody>
      </p:sp>
    </p:spTree>
    <p:extLst>
      <p:ext uri="{BB962C8B-B14F-4D97-AF65-F5344CB8AC3E}">
        <p14:creationId xmlns:p14="http://schemas.microsoft.com/office/powerpoint/2010/main" val="1990732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5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97" y="588834"/>
            <a:ext cx="11971606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Learning out 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197" y="3714176"/>
            <a:ext cx="11971606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At the end of the lesson the students will be able to</a:t>
            </a:r>
          </a:p>
          <a:p>
            <a:r>
              <a:rPr lang="en-US" sz="3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1028700" indent="-1028700">
              <a:buFont typeface="+mj-lt"/>
              <a:buAutoNum type="romanLcPeriod"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identify Positive, Comparative &amp; Superlative form.</a:t>
            </a:r>
          </a:p>
          <a:p>
            <a:pPr marL="1028700" indent="-1028700">
              <a:buFont typeface="+mj-lt"/>
              <a:buAutoNum type="romanLcPeriod"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change the Positive into Comparative &amp; Superlative.</a:t>
            </a:r>
          </a:p>
        </p:txBody>
      </p:sp>
    </p:spTree>
    <p:extLst>
      <p:ext uri="{BB962C8B-B14F-4D97-AF65-F5344CB8AC3E}">
        <p14:creationId xmlns:p14="http://schemas.microsoft.com/office/powerpoint/2010/main" val="205329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" y="-3006"/>
            <a:ext cx="11079480" cy="6858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50607" y="0"/>
            <a:ext cx="8857957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Degree means…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304112"/>
            <a:ext cx="12192000" cy="369331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comparison of </a:t>
            </a:r>
            <a:r>
              <a:rPr lang="en-US" sz="13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adjective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78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560" y="-462"/>
            <a:ext cx="10879016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1829"/>
            <a:ext cx="12192000" cy="1446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FF00"/>
                </a:solidFill>
              </a:rPr>
              <a:t>Classification</a:t>
            </a:r>
            <a:r>
              <a:rPr lang="en-US" sz="8800" b="1" dirty="0">
                <a:solidFill>
                  <a:schemeClr val="bg1"/>
                </a:solidFill>
              </a:rPr>
              <a:t> of</a:t>
            </a:r>
            <a:r>
              <a:rPr lang="en-US" sz="8800" b="1" dirty="0">
                <a:solidFill>
                  <a:schemeClr val="accent2"/>
                </a:solidFill>
              </a:rPr>
              <a:t> Degree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746220"/>
            <a:ext cx="12192000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good         better                best</a:t>
            </a:r>
          </a:p>
          <a:p>
            <a:r>
              <a:rPr lang="en-US" sz="6000" dirty="0">
                <a:solidFill>
                  <a:schemeClr val="bg1"/>
                </a:solidFill>
              </a:rPr>
              <a:t>tall             taller                 tallest</a:t>
            </a:r>
          </a:p>
          <a:p>
            <a:r>
              <a:rPr lang="en-US" sz="6000" dirty="0">
                <a:solidFill>
                  <a:srgbClr val="FFFF00"/>
                </a:solidFill>
              </a:rPr>
              <a:t>beautiful  more b              most b         </a:t>
            </a:r>
            <a:r>
              <a:rPr lang="en-US" sz="6000" dirty="0">
                <a:solidFill>
                  <a:schemeClr val="bg1"/>
                </a:solidFill>
              </a:rPr>
              <a:t>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46824"/>
            <a:ext cx="12192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POSITIVE    COMPARATIVE    SUPERLATIVE</a:t>
            </a:r>
          </a:p>
        </p:txBody>
      </p:sp>
      <p:sp>
        <p:nvSpPr>
          <p:cNvPr id="6" name="Down Arrow 5"/>
          <p:cNvSpPr/>
          <p:nvPr/>
        </p:nvSpPr>
        <p:spPr>
          <a:xfrm>
            <a:off x="5602458" y="1679225"/>
            <a:ext cx="1015219" cy="76759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66578" y="3372490"/>
            <a:ext cx="407963" cy="6227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655255" y="3390313"/>
            <a:ext cx="407963" cy="60491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182707" y="3370153"/>
            <a:ext cx="407963" cy="62506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34"/>
            <a:ext cx="12192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20428"/>
            <a:ext cx="12192000" cy="473975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No other boy </a:t>
            </a:r>
            <a:r>
              <a:rPr lang="en-US" sz="5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 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is</a:t>
            </a:r>
            <a:r>
              <a:rPr lang="en-US" sz="5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</a:t>
            </a:r>
            <a:r>
              <a:rPr lang="en-US" sz="54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good</a:t>
            </a:r>
            <a:r>
              <a:rPr lang="en-US" sz="5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as </a:t>
            </a:r>
            <a:r>
              <a:rPr lang="en-US" sz="5400" b="1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48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 (</a:t>
            </a:r>
            <a:r>
              <a:rPr lang="en-US" sz="4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posi)</a:t>
            </a:r>
          </a:p>
          <a:p>
            <a:r>
              <a:rPr lang="en-US" sz="4800" b="1" dirty="0" err="1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Sowad</a:t>
            </a:r>
            <a:r>
              <a:rPr lang="en-US" sz="48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is</a:t>
            </a:r>
            <a:r>
              <a:rPr lang="en-US" sz="4800" b="1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better </a:t>
            </a:r>
            <a:r>
              <a:rPr lang="en-US" sz="48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than </a:t>
            </a:r>
            <a:r>
              <a:rPr lang="en-US" sz="48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any other boy </a:t>
            </a:r>
            <a:r>
              <a:rPr lang="en-US" sz="48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class. </a:t>
            </a:r>
            <a:r>
              <a:rPr lang="en-US" sz="4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(com)</a:t>
            </a:r>
          </a:p>
          <a:p>
            <a:r>
              <a:rPr lang="en-US" sz="5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Rohim is 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sz="5400" b="1" u="sng" dirty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best</a:t>
            </a:r>
            <a:r>
              <a:rPr lang="en-US" sz="5400" b="1" u="sng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boy </a:t>
            </a:r>
            <a:r>
              <a:rPr lang="en-US" sz="5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 the class</a:t>
            </a:r>
            <a:r>
              <a:rPr lang="en-US" sz="4400" b="1" dirty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 (sup)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5052" y="0"/>
            <a:ext cx="2757268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Form no :01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694935"/>
            <a:ext cx="12192000" cy="31700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Indication: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want to study on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must get these three lines by heart. After memorizing these three lines, we should write down again &amp; again. While memorizing, we also must be care that which line is positive &amp; which line is  comparative &amp; superlative.</a:t>
            </a:r>
          </a:p>
        </p:txBody>
      </p:sp>
    </p:spTree>
    <p:extLst>
      <p:ext uri="{BB962C8B-B14F-4D97-AF65-F5344CB8AC3E}">
        <p14:creationId xmlns:p14="http://schemas.microsoft.com/office/powerpoint/2010/main" val="22106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671</Words>
  <Application>Microsoft Office PowerPoint</Application>
  <PresentationFormat>Widescreen</PresentationFormat>
  <Paragraphs>73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 Computer Point</dc:creator>
  <cp:lastModifiedBy>8801743071062</cp:lastModifiedBy>
  <cp:revision>350</cp:revision>
  <dcterms:created xsi:type="dcterms:W3CDTF">2016-08-29T06:29:48Z</dcterms:created>
  <dcterms:modified xsi:type="dcterms:W3CDTF">2022-11-02T17:06:20Z</dcterms:modified>
</cp:coreProperties>
</file>