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71" r:id="rId2"/>
    <p:sldId id="270" r:id="rId3"/>
    <p:sldId id="273" r:id="rId4"/>
    <p:sldId id="256" r:id="rId5"/>
    <p:sldId id="275" r:id="rId6"/>
    <p:sldId id="276" r:id="rId7"/>
    <p:sldId id="291" r:id="rId8"/>
    <p:sldId id="281" r:id="rId9"/>
    <p:sldId id="263" r:id="rId10"/>
    <p:sldId id="279" r:id="rId11"/>
    <p:sldId id="264" r:id="rId12"/>
    <p:sldId id="268" r:id="rId13"/>
    <p:sldId id="288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D2B2-F27D-4619-BDD5-D153DB1475C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55D3E-EA35-49A9-B67A-95AAD3CF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Introduction of the teacher and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Use of infinitive shown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Ask about the text then go ahead according to animation.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03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Classifications of participles are described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18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After watching the video, students will be excited more. So complete the text function before showing the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Ending greetings.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First show the video and then go according to animation.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3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Target to achieve three aims from this</a:t>
            </a:r>
            <a:r>
              <a:rPr lang="en-US" baseline="0" dirty="0"/>
              <a:t>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Please ask something about laughing and then advance to the basic difference between finite and non-finite verbs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95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Classification of verbs shown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make the learners understand to recognize non-finite verb easily with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Classifications and characteristics of non-finite verbs shown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How to form infinitive and how to find out infinitive, shown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4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2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6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0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0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6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2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3AD4CA-ADE9-40A2-9DF1-1D1499A603E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B403DD-FD17-40D2-BEB1-02A7A149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97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152400"/>
            <a:ext cx="4191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Book Antiqua" pitchFamily="18" charset="0"/>
              </a:rPr>
              <a:t>Introduction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4648200"/>
            <a:ext cx="4419600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323F75-3C08-4C7E-85B3-D63F53C07615}"/>
              </a:ext>
            </a:extLst>
          </p:cNvPr>
          <p:cNvSpPr txBox="1"/>
          <p:nvPr/>
        </p:nvSpPr>
        <p:spPr>
          <a:xfrm>
            <a:off x="1600200" y="1687424"/>
            <a:ext cx="632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Toriqul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Alam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Teacher(English)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J.H.D. Secondary School,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Chougachha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Jashore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4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540" y="3048000"/>
            <a:ext cx="511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asked  him to wait  outside.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08510" y="3108578"/>
            <a:ext cx="1219200" cy="4045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79710" y="3105656"/>
            <a:ext cx="1070430" cy="4045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-Turn Arrow 6"/>
          <p:cNvSpPr/>
          <p:nvPr/>
        </p:nvSpPr>
        <p:spPr>
          <a:xfrm>
            <a:off x="1424210" y="2376714"/>
            <a:ext cx="2149930" cy="727681"/>
          </a:xfrm>
          <a:prstGeom prst="uturnArrow">
            <a:avLst>
              <a:gd name="adj1" fmla="val 21526"/>
              <a:gd name="adj2" fmla="val 25000"/>
              <a:gd name="adj3" fmla="val 20790"/>
              <a:gd name="adj4" fmla="val 40629"/>
              <a:gd name="adj5" fmla="val 1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3269340" y="3518708"/>
            <a:ext cx="936170" cy="748491"/>
          </a:xfrm>
          <a:prstGeom prst="bentArrow">
            <a:avLst>
              <a:gd name="adj1" fmla="val 22486"/>
              <a:gd name="adj2" fmla="val 28142"/>
              <a:gd name="adj3" fmla="val 25000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0913" y="3621523"/>
            <a:ext cx="454429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Used as the complement of the verb ‘asked’.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569" y="5496580"/>
            <a:ext cx="79406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To accomplish  such a task is amazing.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0056" y="5553528"/>
            <a:ext cx="2583540" cy="4662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 Arrow 11"/>
          <p:cNvSpPr/>
          <p:nvPr/>
        </p:nvSpPr>
        <p:spPr>
          <a:xfrm>
            <a:off x="1514926" y="4876800"/>
            <a:ext cx="984250" cy="677836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7340" y="4734580"/>
            <a:ext cx="62678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Used as the subject of the sentence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1066800" y="609600"/>
            <a:ext cx="6858000" cy="1295400"/>
          </a:xfrm>
          <a:prstGeom prst="wedgeEllipseCallout">
            <a:avLst>
              <a:gd name="adj1" fmla="val -441"/>
              <a:gd name="adj2" fmla="val 65861"/>
            </a:avLst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ok Antiqua" pitchFamily="18" charset="0"/>
              </a:rPr>
              <a:t>Function of infinitives</a:t>
            </a:r>
          </a:p>
        </p:txBody>
      </p:sp>
    </p:spTree>
    <p:extLst>
      <p:ext uri="{BB962C8B-B14F-4D97-AF65-F5344CB8AC3E}">
        <p14:creationId xmlns:p14="http://schemas.microsoft.com/office/powerpoint/2010/main" val="16554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81314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see  a flying  bird in the sky.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0812" y="495481"/>
            <a:ext cx="602162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Used as verb &amp; adjective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6186" y="1162288"/>
            <a:ext cx="1119414" cy="4236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 Arrow 7"/>
          <p:cNvSpPr/>
          <p:nvPr/>
        </p:nvSpPr>
        <p:spPr>
          <a:xfrm>
            <a:off x="2271484" y="635000"/>
            <a:ext cx="573316" cy="519051"/>
          </a:xfrm>
          <a:prstGeom prst="ben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05297" y="3124200"/>
            <a:ext cx="2406991" cy="11430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Main focus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37972" y="3238500"/>
            <a:ext cx="1324428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flying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00600" y="3238500"/>
            <a:ext cx="1981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verb +</a:t>
            </a:r>
            <a:r>
              <a:rPr lang="en-US" sz="2800" b="1" dirty="0" err="1">
                <a:solidFill>
                  <a:schemeClr val="tx1"/>
                </a:solidFill>
                <a:latin typeface="Book Antiqua" pitchFamily="18" charset="0"/>
              </a:rPr>
              <a:t>ing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6781800" y="3124200"/>
            <a:ext cx="2090632" cy="1143000"/>
          </a:xfrm>
          <a:prstGeom prst="leftArrow">
            <a:avLst/>
          </a:prstGeom>
          <a:solidFill>
            <a:srgbClr val="00206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Participle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516" y="4267200"/>
            <a:ext cx="86976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 participle is a verb that works of both verb and adjective, thus it is a verbal adjective.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905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  flying  bird makes the sky more attractive.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0600" y="1961279"/>
            <a:ext cx="1119414" cy="4236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44800" y="2514600"/>
            <a:ext cx="599440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Used as verb &amp; adjective</a:t>
            </a:r>
          </a:p>
        </p:txBody>
      </p:sp>
      <p:sp>
        <p:nvSpPr>
          <p:cNvPr id="25" name="Bent Arrow 24"/>
          <p:cNvSpPr/>
          <p:nvPr/>
        </p:nvSpPr>
        <p:spPr>
          <a:xfrm flipV="1">
            <a:off x="1472292" y="2391228"/>
            <a:ext cx="1372508" cy="582458"/>
          </a:xfrm>
          <a:prstGeom prst="ben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5297" y="5334000"/>
            <a:ext cx="8667135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Note : Participle is found in answer to ‘How.’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00499" y="3238500"/>
            <a:ext cx="723901" cy="832757"/>
          </a:xfrm>
          <a:prstGeom prst="rightArrow">
            <a:avLst>
              <a:gd name="adj1" fmla="val 43029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9" grpId="0"/>
      <p:bldP spid="22" grpId="0" animBg="1"/>
      <p:bldP spid="24" grpId="0" animBg="1"/>
      <p:bldP spid="25" grpId="0" animBg="1"/>
      <p:bldP spid="2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1" y="457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More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1" y="914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Look at the burning  candle.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47687" y="980420"/>
            <a:ext cx="1462314" cy="4236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/>
          <p:cNvSpPr/>
          <p:nvPr/>
        </p:nvSpPr>
        <p:spPr>
          <a:xfrm flipV="1">
            <a:off x="2895601" y="1404962"/>
            <a:ext cx="1066800" cy="1185837"/>
          </a:xfrm>
          <a:prstGeom prst="bentArrow">
            <a:avLst>
              <a:gd name="adj1" fmla="val 16837"/>
              <a:gd name="adj2" fmla="val 21599"/>
              <a:gd name="adj3" fmla="val 25000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7799" y="2144734"/>
            <a:ext cx="2171700" cy="52322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Participle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9499" y="2144734"/>
            <a:ext cx="26797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latin typeface="Book Antiqua" pitchFamily="18" charset="0"/>
              </a:rPr>
              <a:t>Verb + adjective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2" y="2590800"/>
            <a:ext cx="8534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There are three forms of the participle: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1" y="3058180"/>
            <a:ext cx="853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Book Antiqua" pitchFamily="18" charset="0"/>
              </a:rPr>
              <a:t>1. Present participle (verb + </a:t>
            </a:r>
            <a:r>
              <a:rPr lang="en-US" sz="2800" b="1" dirty="0" err="1">
                <a:solidFill>
                  <a:srgbClr val="00B0F0"/>
                </a:solidFill>
                <a:latin typeface="Book Antiqua" pitchFamily="18" charset="0"/>
              </a:rPr>
              <a:t>ing</a:t>
            </a:r>
            <a:r>
              <a:rPr lang="en-US" sz="2800" b="1" dirty="0">
                <a:solidFill>
                  <a:srgbClr val="00B0F0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1" y="3667780"/>
            <a:ext cx="853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Book Antiqua" pitchFamily="18" charset="0"/>
              </a:rPr>
              <a:t>Example: </a:t>
            </a:r>
            <a:r>
              <a:rPr lang="en-US" sz="2800" b="1" i="1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Tak</a:t>
            </a:r>
            <a:r>
              <a:rPr lang="en-US" sz="2800" b="1" i="1" u="sng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ing</a:t>
            </a:r>
            <a:r>
              <a:rPr lang="en-US" sz="2800" b="1" dirty="0">
                <a:latin typeface="Bahnschrift Condensed" panose="020B0502040204020203" pitchFamily="34" charset="0"/>
              </a:rPr>
              <a:t> the book, he left the library.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4277380"/>
            <a:ext cx="853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Book Antiqua" pitchFamily="18" charset="0"/>
              </a:rPr>
              <a:t>2. Past participle (verb +d / ed)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886980"/>
            <a:ext cx="85344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Example:</a:t>
            </a:r>
            <a:r>
              <a:rPr lang="en-US" sz="2800" b="1" dirty="0" err="1">
                <a:latin typeface="Bahnschrift Condensed" panose="020B0502040204020203" pitchFamily="34" charset="0"/>
              </a:rPr>
              <a:t>“Give</a:t>
            </a:r>
            <a:r>
              <a:rPr lang="en-US" sz="2800" b="1" dirty="0">
                <a:latin typeface="Bahnschrift Condensed" panose="020B0502040204020203" pitchFamily="34" charset="0"/>
              </a:rPr>
              <a:t> me the </a:t>
            </a:r>
            <a:r>
              <a:rPr lang="en-US" sz="2800" b="1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fixed</a:t>
            </a:r>
            <a:r>
              <a:rPr lang="en-US" sz="2800" b="1" dirty="0">
                <a:latin typeface="Bahnschrift Condensed" panose="020B0502040204020203" pitchFamily="34" charset="0"/>
              </a:rPr>
              <a:t> money,” the piper </a:t>
            </a:r>
            <a:r>
              <a:rPr lang="en-US" sz="2800" b="1" dirty="0">
                <a:latin typeface="Book Antiqua" pitchFamily="18" charset="0"/>
              </a:rPr>
              <a:t>said.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1" y="5496580"/>
            <a:ext cx="853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Book Antiqua" pitchFamily="18" charset="0"/>
              </a:rPr>
              <a:t>3. Perfect participle (have + </a:t>
            </a:r>
            <a:r>
              <a:rPr lang="en-US" sz="2800" b="1" dirty="0" err="1">
                <a:solidFill>
                  <a:srgbClr val="00B0F0"/>
                </a:solidFill>
                <a:latin typeface="Book Antiqua" pitchFamily="18" charset="0"/>
              </a:rPr>
              <a:t>ing</a:t>
            </a:r>
            <a:r>
              <a:rPr lang="en-US" sz="2800" b="1" dirty="0">
                <a:solidFill>
                  <a:srgbClr val="00B0F0"/>
                </a:solidFill>
                <a:latin typeface="Book Antiqua" pitchFamily="18" charset="0"/>
              </a:rPr>
              <a:t> = having)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2" y="6096000"/>
            <a:ext cx="85343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Book Antiqua" pitchFamily="18" charset="0"/>
              </a:rPr>
              <a:t>Example: </a:t>
            </a:r>
            <a:r>
              <a:rPr lang="en-US" sz="2800" b="1" i="1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Hav</a:t>
            </a:r>
            <a:r>
              <a:rPr lang="en-US" sz="2800" b="1" i="1" u="sng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ing</a:t>
            </a:r>
            <a:r>
              <a:rPr lang="en-US" sz="2800" b="1" dirty="0">
                <a:latin typeface="Bahnschrift Condensed" panose="020B0502040204020203" pitchFamily="34" charset="0"/>
              </a:rPr>
              <a:t> closed the door, he went out.</a:t>
            </a:r>
          </a:p>
        </p:txBody>
      </p:sp>
    </p:spTree>
    <p:extLst>
      <p:ext uri="{BB962C8B-B14F-4D97-AF65-F5344CB8AC3E}">
        <p14:creationId xmlns:p14="http://schemas.microsoft.com/office/powerpoint/2010/main" val="4647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  <p:bldP spid="11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2667000"/>
            <a:ext cx="8153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Write a paragraph about  “a football match that you have enjoyed”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114800"/>
            <a:ext cx="815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104E2C-50E9-4D22-AEDE-2062D1A62996}"/>
              </a:ext>
            </a:extLst>
          </p:cNvPr>
          <p:cNvSpPr txBox="1"/>
          <p:nvPr/>
        </p:nvSpPr>
        <p:spPr>
          <a:xfrm>
            <a:off x="2286000" y="609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21800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1143000"/>
            <a:ext cx="5638800" cy="3276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Thank you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verybody</a:t>
            </a:r>
            <a:r>
              <a:rPr lang="en-US" sz="4400" b="1" dirty="0"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75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3635"/>
              </p:ext>
            </p:extLst>
          </p:nvPr>
        </p:nvGraphicFramePr>
        <p:xfrm>
          <a:off x="3752576" y="2869038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4" imgW="825120" imgH="685800" progId="Package">
                  <p:embed/>
                </p:oleObj>
              </mc:Choice>
              <mc:Fallback>
                <p:oleObj name="Packager Shell Object" showAsIcon="1" r:id="rId4" imgW="8251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2576" y="2869038"/>
                        <a:ext cx="825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5914" y="3682426"/>
            <a:ext cx="60922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The baby is </a:t>
            </a:r>
            <a:r>
              <a:rPr lang="en-US" sz="3200" b="1" u="sng" dirty="0">
                <a:solidFill>
                  <a:schemeClr val="accent1"/>
                </a:solidFill>
                <a:latin typeface="Book Antiqua" pitchFamily="18" charset="0"/>
              </a:rPr>
              <a:t>laughing</a:t>
            </a:r>
            <a:r>
              <a:rPr lang="en-US" sz="3200" b="1" u="sng" dirty="0">
                <a:latin typeface="Book Antiqua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368" y="4477084"/>
            <a:ext cx="60922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saw the baby </a:t>
            </a:r>
            <a:r>
              <a:rPr lang="en-US" sz="3200" b="1" u="sng" dirty="0">
                <a:solidFill>
                  <a:schemeClr val="accent1"/>
                </a:solidFill>
                <a:latin typeface="Book Antiqua" pitchFamily="18" charset="0"/>
              </a:rPr>
              <a:t>laughing</a:t>
            </a:r>
            <a:r>
              <a:rPr lang="en-US" sz="3200" b="1" dirty="0">
                <a:solidFill>
                  <a:schemeClr val="accent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368" y="5257801"/>
            <a:ext cx="60922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1"/>
                </a:solidFill>
                <a:latin typeface="Book Antiqua" pitchFamily="18" charset="0"/>
              </a:rPr>
              <a:t>Laughing</a:t>
            </a:r>
            <a:r>
              <a:rPr lang="en-US" sz="3200" b="1" dirty="0">
                <a:latin typeface="Book Antiqua" pitchFamily="18" charset="0"/>
              </a:rPr>
              <a:t> makes the baby cute.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199" y="6019802"/>
            <a:ext cx="60922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The baby likes to </a:t>
            </a:r>
            <a:r>
              <a:rPr lang="en-US" sz="3200" b="1" u="sng" dirty="0">
                <a:solidFill>
                  <a:schemeClr val="accent1"/>
                </a:solidFill>
                <a:latin typeface="Book Antiqua" pitchFamily="18" charset="0"/>
              </a:rPr>
              <a:t>laugh</a:t>
            </a:r>
            <a:r>
              <a:rPr lang="en-US" sz="3200" b="1" dirty="0">
                <a:latin typeface="Book Antiqua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88117" y="3725968"/>
            <a:ext cx="1828800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17801" y="6019801"/>
            <a:ext cx="179251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38400" y="5257800"/>
            <a:ext cx="1834258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32315" y="4472881"/>
            <a:ext cx="1828800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2558" r="37540" b="12453"/>
          <a:stretch/>
        </p:blipFill>
        <p:spPr>
          <a:xfrm>
            <a:off x="4590185" y="152400"/>
            <a:ext cx="3808735" cy="3402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2558" r="37540" b="12453"/>
          <a:stretch/>
        </p:blipFill>
        <p:spPr>
          <a:xfrm flipH="1">
            <a:off x="769341" y="152401"/>
            <a:ext cx="3808735" cy="3402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769341" y="3624370"/>
            <a:ext cx="7629579" cy="3157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24100" y="795434"/>
            <a:ext cx="4343400" cy="1761931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Our Today’s Topic is 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3657600"/>
            <a:ext cx="7010400" cy="1524000"/>
          </a:xfrm>
          <a:prstGeom prst="roundRect">
            <a:avLst/>
          </a:prstGeom>
          <a:solidFill>
            <a:schemeClr val="accent2"/>
          </a:solidFill>
          <a:ln w="101600" cap="sq" cmpd="thinThick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Finite and </a:t>
            </a:r>
          </a:p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Non-finite verb</a:t>
            </a:r>
          </a:p>
        </p:txBody>
      </p:sp>
    </p:spTree>
    <p:extLst>
      <p:ext uri="{BB962C8B-B14F-4D97-AF65-F5344CB8AC3E}">
        <p14:creationId xmlns:p14="http://schemas.microsoft.com/office/powerpoint/2010/main" val="31421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419100" y="990600"/>
            <a:ext cx="8305800" cy="1600200"/>
          </a:xfrm>
          <a:prstGeom prst="ribbon">
            <a:avLst>
              <a:gd name="adj1" fmla="val 16667"/>
              <a:gd name="adj2" fmla="val 63281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Learning outcomes-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83058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latin typeface="Book Antiqua" pitchFamily="18" charset="0"/>
              </a:rPr>
              <a:t>At the end of the lesson, we will be able to 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i="1" dirty="0">
                <a:latin typeface="Book Antiqua" pitchFamily="18" charset="0"/>
              </a:rPr>
              <a:t>define finite and non-finite verbs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i="1" dirty="0">
                <a:latin typeface="Book Antiqua" pitchFamily="18" charset="0"/>
              </a:rPr>
              <a:t>list the kinds of non-finite verbs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i="1" dirty="0">
                <a:latin typeface="Book Antiqua" pitchFamily="18" charset="0"/>
              </a:rPr>
              <a:t>identify finite and non-finite verbs in given sentences</a:t>
            </a:r>
          </a:p>
        </p:txBody>
      </p:sp>
    </p:spTree>
    <p:extLst>
      <p:ext uri="{BB962C8B-B14F-4D97-AF65-F5344CB8AC3E}">
        <p14:creationId xmlns:p14="http://schemas.microsoft.com/office/powerpoint/2010/main" val="21390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071" y="634425"/>
            <a:ext cx="48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The baby  is laughing.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22287"/>
            <a:ext cx="60922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saw the baby laughing.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733800"/>
            <a:ext cx="60922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Laughing  made the baby cute.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388115"/>
            <a:ext cx="60922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The baby likes  to laugh.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36500" y="634425"/>
            <a:ext cx="2716977" cy="584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70686" y="5388114"/>
            <a:ext cx="1643699" cy="584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1714" y="3733800"/>
            <a:ext cx="1917615" cy="584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21872" y="1625025"/>
            <a:ext cx="1828800" cy="584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 flipH="1">
            <a:off x="1279063" y="152400"/>
            <a:ext cx="2530931" cy="484127"/>
          </a:xfrm>
          <a:prstGeom prst="uturnArrow">
            <a:avLst>
              <a:gd name="adj1" fmla="val 23145"/>
              <a:gd name="adj2" fmla="val 25000"/>
              <a:gd name="adj3" fmla="val 30201"/>
              <a:gd name="adj4" fmla="val 43750"/>
              <a:gd name="adj5" fmla="val 1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196198" y="634426"/>
            <a:ext cx="290201" cy="58477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93656" y="692481"/>
            <a:ext cx="31931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Followed its subject.</a:t>
            </a:r>
          </a:p>
        </p:txBody>
      </p:sp>
      <p:sp>
        <p:nvSpPr>
          <p:cNvPr id="17" name="Bent Arrow 16"/>
          <p:cNvSpPr/>
          <p:nvPr/>
        </p:nvSpPr>
        <p:spPr>
          <a:xfrm flipV="1">
            <a:off x="1011421" y="2231887"/>
            <a:ext cx="838200" cy="533400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4135" y="2334269"/>
            <a:ext cx="33010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Followed tense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196199" y="1570912"/>
            <a:ext cx="290201" cy="5847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93657" y="1447800"/>
            <a:ext cx="319314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not followed anything/anyone</a:t>
            </a:r>
          </a:p>
        </p:txBody>
      </p:sp>
      <p:sp>
        <p:nvSpPr>
          <p:cNvPr id="21" name="Bent Arrow 20"/>
          <p:cNvSpPr/>
          <p:nvPr/>
        </p:nvSpPr>
        <p:spPr>
          <a:xfrm flipV="1">
            <a:off x="990600" y="4314372"/>
            <a:ext cx="838200" cy="533400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8649" y="4491335"/>
            <a:ext cx="68081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not followed anything/anyone</a:t>
            </a:r>
          </a:p>
        </p:txBody>
      </p:sp>
      <p:sp>
        <p:nvSpPr>
          <p:cNvPr id="23" name="Bent Arrow 22"/>
          <p:cNvSpPr/>
          <p:nvPr/>
        </p:nvSpPr>
        <p:spPr>
          <a:xfrm>
            <a:off x="2917371" y="3163277"/>
            <a:ext cx="2569029" cy="570523"/>
          </a:xfrm>
          <a:prstGeom prst="bentArrow">
            <a:avLst>
              <a:gd name="adj1" fmla="val 25024"/>
              <a:gd name="adj2" fmla="val 32029"/>
              <a:gd name="adj3" fmla="val 25000"/>
              <a:gd name="adj4" fmla="val 353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3657" y="3119735"/>
            <a:ext cx="31931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Followed past tense.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167992" y="5388115"/>
            <a:ext cx="290201" cy="5847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65449" y="5265003"/>
            <a:ext cx="322134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not followed anything/anyone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2001" y="1647112"/>
            <a:ext cx="761999" cy="584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503304" y="3726229"/>
            <a:ext cx="1092610" cy="584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374879" y="5388115"/>
            <a:ext cx="946994" cy="5523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96816" y="634424"/>
            <a:ext cx="1792513" cy="584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-Turn Arrow 9"/>
          <p:cNvSpPr/>
          <p:nvPr/>
        </p:nvSpPr>
        <p:spPr>
          <a:xfrm flipH="1" flipV="1">
            <a:off x="1279064" y="5940492"/>
            <a:ext cx="1616536" cy="533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7072" y="5355717"/>
            <a:ext cx="1797850" cy="584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 Arrow 31"/>
          <p:cNvSpPr/>
          <p:nvPr/>
        </p:nvSpPr>
        <p:spPr>
          <a:xfrm flipV="1">
            <a:off x="2772227" y="5943600"/>
            <a:ext cx="2685965" cy="595086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6167735"/>
            <a:ext cx="31931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Followed its subject.</a:t>
            </a:r>
          </a:p>
        </p:txBody>
      </p:sp>
    </p:spTree>
    <p:extLst>
      <p:ext uri="{BB962C8B-B14F-4D97-AF65-F5344CB8AC3E}">
        <p14:creationId xmlns:p14="http://schemas.microsoft.com/office/powerpoint/2010/main" val="41435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533400" y="381000"/>
            <a:ext cx="8001000" cy="2362200"/>
          </a:xfrm>
          <a:prstGeom prst="downArrowCallout">
            <a:avLst>
              <a:gd name="adj1" fmla="val 77363"/>
              <a:gd name="adj2" fmla="val 86301"/>
              <a:gd name="adj3" fmla="val 30797"/>
              <a:gd name="adj4" fmla="val 444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There are two kinds of verbs:</a:t>
            </a:r>
          </a:p>
        </p:txBody>
      </p:sp>
      <p:sp>
        <p:nvSpPr>
          <p:cNvPr id="3" name="Oval 2"/>
          <p:cNvSpPr/>
          <p:nvPr/>
        </p:nvSpPr>
        <p:spPr>
          <a:xfrm>
            <a:off x="3505200" y="1462314"/>
            <a:ext cx="1600200" cy="11284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Book Antiqua" pitchFamily="18" charset="0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95" y="2590800"/>
            <a:ext cx="6077210" cy="1456824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>
            <a:off x="533400" y="4047624"/>
            <a:ext cx="2819400" cy="981576"/>
          </a:xfrm>
          <a:prstGeom prst="downArrowCallout">
            <a:avLst>
              <a:gd name="adj1" fmla="val 39787"/>
              <a:gd name="adj2" fmla="val 44223"/>
              <a:gd name="adj3" fmla="val 32393"/>
              <a:gd name="adj4" fmla="val 516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Finite verb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5867400" y="4047624"/>
            <a:ext cx="2819400" cy="981576"/>
          </a:xfrm>
          <a:prstGeom prst="downArrowCallout">
            <a:avLst>
              <a:gd name="adj1" fmla="val 39787"/>
              <a:gd name="adj2" fmla="val 44223"/>
              <a:gd name="adj3" fmla="val 32393"/>
              <a:gd name="adj4" fmla="val 516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Non-finite verb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029200"/>
            <a:ext cx="4191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ook Antiqua" pitchFamily="18" charset="0"/>
              </a:rPr>
              <a:t>The verb that follows its  subject &amp; tense is called finite verb.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5029200"/>
            <a:ext cx="43434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100" dirty="0">
                <a:latin typeface="Book Antiqua" pitchFamily="18" charset="0"/>
              </a:rPr>
              <a:t>The verb that does not follow its  subject &amp; tense is called non- finite verb.</a:t>
            </a:r>
          </a:p>
        </p:txBody>
      </p:sp>
    </p:spTree>
    <p:extLst>
      <p:ext uri="{BB962C8B-B14F-4D97-AF65-F5344CB8AC3E}">
        <p14:creationId xmlns:p14="http://schemas.microsoft.com/office/powerpoint/2010/main" val="325394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228600"/>
            <a:ext cx="36576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Tips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620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ook Antiqua" pitchFamily="18" charset="0"/>
              </a:rPr>
              <a:t>Finite verb always stays with subject / after subject but non-finite verb  may stay before subject /after verb/at the end of the sentence.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375595"/>
            <a:ext cx="7620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If there is no am, is ,are, was ,were before a verb with ‘</a:t>
            </a:r>
            <a:r>
              <a:rPr lang="en-US" sz="2800" b="1" dirty="0" err="1">
                <a:latin typeface="Book Antiqua" pitchFamily="18" charset="0"/>
              </a:rPr>
              <a:t>ing</a:t>
            </a:r>
            <a:r>
              <a:rPr lang="en-US" sz="2800" b="1" dirty="0">
                <a:latin typeface="Book Antiqua" pitchFamily="18" charset="0"/>
              </a:rPr>
              <a:t>’ is a non-finite verb.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829" y="4800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The baby came to its mother   running.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3048000" y="3677692"/>
            <a:ext cx="5257800" cy="1384518"/>
          </a:xfrm>
          <a:prstGeom prst="downArrowCallout">
            <a:avLst>
              <a:gd name="adj1" fmla="val 14517"/>
              <a:gd name="adj2" fmla="val 17916"/>
              <a:gd name="adj3" fmla="val 30242"/>
              <a:gd name="adj4" fmla="val 598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There is no am, is ,are,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was ,were here.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5029199" y="5257800"/>
            <a:ext cx="2971801" cy="685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Non-finite verb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829" y="6107668"/>
            <a:ext cx="746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Going  to the field, they began playing.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841829" y="6194048"/>
            <a:ext cx="1215571" cy="435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Callout 11"/>
          <p:cNvSpPr/>
          <p:nvPr/>
        </p:nvSpPr>
        <p:spPr>
          <a:xfrm>
            <a:off x="5932715" y="5943600"/>
            <a:ext cx="1444171" cy="685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 Arrow 12"/>
          <p:cNvSpPr/>
          <p:nvPr/>
        </p:nvSpPr>
        <p:spPr>
          <a:xfrm>
            <a:off x="1449614" y="5600700"/>
            <a:ext cx="3579585" cy="593348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762000" y="1371600"/>
            <a:ext cx="7990113" cy="1219200"/>
          </a:xfrm>
          <a:prstGeom prst="downArrowCallout">
            <a:avLst>
              <a:gd name="adj1" fmla="val 42316"/>
              <a:gd name="adj2" fmla="val 45779"/>
              <a:gd name="adj3" fmla="val 25000"/>
              <a:gd name="adj4" fmla="val 561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There are three kinds of non finite verb: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2457449"/>
            <a:ext cx="6172200" cy="1295401"/>
          </a:xfrm>
          <a:prstGeom prst="rect">
            <a:avLst/>
          </a:prstGeom>
        </p:spPr>
      </p:pic>
      <p:sp>
        <p:nvSpPr>
          <p:cNvPr id="12" name="Down Arrow Callout 11"/>
          <p:cNvSpPr/>
          <p:nvPr/>
        </p:nvSpPr>
        <p:spPr>
          <a:xfrm>
            <a:off x="653142" y="3760107"/>
            <a:ext cx="2471058" cy="945290"/>
          </a:xfrm>
          <a:prstGeom prst="downArrowCallout">
            <a:avLst>
              <a:gd name="adj1" fmla="val 45526"/>
              <a:gd name="adj2" fmla="val 40238"/>
              <a:gd name="adj3" fmla="val 25000"/>
              <a:gd name="adj4" fmla="val 5883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Infinitive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3450770" y="3752850"/>
            <a:ext cx="2471057" cy="945290"/>
          </a:xfrm>
          <a:prstGeom prst="downArrowCallout">
            <a:avLst>
              <a:gd name="adj1" fmla="val 45526"/>
              <a:gd name="adj2" fmla="val 40238"/>
              <a:gd name="adj3" fmla="val 25000"/>
              <a:gd name="adj4" fmla="val 5883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Participle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6172200" y="3760107"/>
            <a:ext cx="2471058" cy="945290"/>
          </a:xfrm>
          <a:prstGeom prst="downArrowCallout">
            <a:avLst>
              <a:gd name="adj1" fmla="val 45526"/>
              <a:gd name="adj2" fmla="val 40238"/>
              <a:gd name="adj3" fmla="val 25000"/>
              <a:gd name="adj4" fmla="val 58836"/>
            </a:avLst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Gerund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199" y="5992927"/>
            <a:ext cx="24710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533400" y="5867400"/>
            <a:ext cx="2471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447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He  goes  to market  </a:t>
            </a:r>
            <a:r>
              <a:rPr lang="en-US" sz="2800" b="1" dirty="0">
                <a:solidFill>
                  <a:srgbClr val="0070C0"/>
                </a:solidFill>
                <a:latin typeface="Book Antiqua" pitchFamily="18" charset="0"/>
              </a:rPr>
              <a:t>to buy  </a:t>
            </a:r>
            <a:r>
              <a:rPr lang="en-US" sz="2800" b="1" dirty="0">
                <a:latin typeface="Book Antiqua" pitchFamily="18" charset="0"/>
              </a:rPr>
              <a:t>foods.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1582" y="1994574"/>
            <a:ext cx="4574391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Acts as verb &amp; noun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76386" y="1528774"/>
            <a:ext cx="1119414" cy="3612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Bent Arrow 16"/>
          <p:cNvSpPr/>
          <p:nvPr/>
        </p:nvSpPr>
        <p:spPr>
          <a:xfrm rot="10800000" flipH="1">
            <a:off x="3810000" y="1897301"/>
            <a:ext cx="509813" cy="541097"/>
          </a:xfrm>
          <a:prstGeom prst="ben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05297" y="4038600"/>
            <a:ext cx="1852103" cy="1752600"/>
          </a:xfrm>
          <a:prstGeom prst="rightArrow">
            <a:avLst>
              <a:gd name="adj1" fmla="val 50000"/>
              <a:gd name="adj2" fmla="val 350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Main focus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57400" y="4495800"/>
            <a:ext cx="2162629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to buy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to perform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00600" y="4495800"/>
            <a:ext cx="1752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to + verb</a:t>
            </a:r>
          </a:p>
        </p:txBody>
      </p:sp>
      <p:sp>
        <p:nvSpPr>
          <p:cNvPr id="28" name="Left Arrow 27"/>
          <p:cNvSpPr/>
          <p:nvPr/>
        </p:nvSpPr>
        <p:spPr>
          <a:xfrm>
            <a:off x="6616611" y="4343400"/>
            <a:ext cx="2238920" cy="1143000"/>
          </a:xfrm>
          <a:prstGeom prst="leftArrow">
            <a:avLst/>
          </a:prstGeom>
          <a:solidFill>
            <a:srgbClr val="00206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Infinitive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2362200" y="304800"/>
            <a:ext cx="4724400" cy="718457"/>
          </a:xfrm>
          <a:prstGeom prst="wedgeEllipseCallout">
            <a:avLst>
              <a:gd name="adj1" fmla="val -1859"/>
              <a:gd name="adj2" fmla="val 10112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Notice attentively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297" y="2819400"/>
            <a:ext cx="871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Book Antiqua" pitchFamily="18" charset="0"/>
              </a:rPr>
              <a:t>To perform  </a:t>
            </a:r>
            <a:r>
              <a:rPr lang="en-US" sz="2800" b="1" dirty="0">
                <a:latin typeface="Book Antiqua" pitchFamily="18" charset="0"/>
              </a:rPr>
              <a:t>such a task is really difficult.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41582" y="3459718"/>
            <a:ext cx="4492178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Acts as verb &amp; noun</a:t>
            </a:r>
          </a:p>
        </p:txBody>
      </p:sp>
      <p:sp>
        <p:nvSpPr>
          <p:cNvPr id="31" name="Bent Arrow 30"/>
          <p:cNvSpPr/>
          <p:nvPr/>
        </p:nvSpPr>
        <p:spPr>
          <a:xfrm rot="10800000" flipH="1">
            <a:off x="1066799" y="3362443"/>
            <a:ext cx="3253013" cy="541098"/>
          </a:xfrm>
          <a:prstGeom prst="ben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05297" y="2819401"/>
            <a:ext cx="2004503" cy="5430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Right Arrow 3"/>
          <p:cNvSpPr/>
          <p:nvPr/>
        </p:nvSpPr>
        <p:spPr>
          <a:xfrm>
            <a:off x="4276270" y="4495800"/>
            <a:ext cx="480788" cy="838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205297" y="5943600"/>
            <a:ext cx="8667135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Note : Infinitive is found in answer to ‘What to do.’</a:t>
            </a:r>
          </a:p>
        </p:txBody>
      </p:sp>
    </p:spTree>
    <p:extLst>
      <p:ext uri="{BB962C8B-B14F-4D97-AF65-F5344CB8AC3E}">
        <p14:creationId xmlns:p14="http://schemas.microsoft.com/office/powerpoint/2010/main" val="24889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/>
      <p:bldP spid="30" grpId="0" animBg="1"/>
      <p:bldP spid="31" grpId="0" animBg="1"/>
      <p:bldP spid="32" grpId="0" animBg="1"/>
      <p:bldP spid="4" grpId="0" animBg="1"/>
      <p:bldP spid="3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1408</TotalTime>
  <Words>691</Words>
  <Application>Microsoft Office PowerPoint</Application>
  <PresentationFormat>On-screen Show (4:3)</PresentationFormat>
  <Paragraphs>113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Bahnschrift Condensed</vt:lpstr>
      <vt:lpstr>Book Antiqua</vt:lpstr>
      <vt:lpstr>Calibri</vt:lpstr>
      <vt:lpstr>Calibri Light</vt:lpstr>
      <vt:lpstr>NikoshBAN</vt:lpstr>
      <vt:lpstr>Wingdings</vt:lpstr>
      <vt:lpstr>Retrospect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Asus</cp:lastModifiedBy>
  <cp:revision>43</cp:revision>
  <dcterms:created xsi:type="dcterms:W3CDTF">2015-04-20T01:10:44Z</dcterms:created>
  <dcterms:modified xsi:type="dcterms:W3CDTF">2022-11-02T11:29:41Z</dcterms:modified>
</cp:coreProperties>
</file>