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91" r:id="rId3"/>
    <p:sldId id="294" r:id="rId4"/>
    <p:sldId id="259" r:id="rId5"/>
    <p:sldId id="260" r:id="rId6"/>
    <p:sldId id="262" r:id="rId7"/>
    <p:sldId id="281" r:id="rId8"/>
    <p:sldId id="282" r:id="rId9"/>
    <p:sldId id="283" r:id="rId10"/>
    <p:sldId id="268" r:id="rId11"/>
    <p:sldId id="284" r:id="rId12"/>
    <p:sldId id="271" r:id="rId13"/>
    <p:sldId id="272" r:id="rId14"/>
    <p:sldId id="285" r:id="rId15"/>
    <p:sldId id="286" r:id="rId16"/>
    <p:sldId id="261" r:id="rId17"/>
    <p:sldId id="293" r:id="rId18"/>
    <p:sldId id="288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66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595" autoAdjust="0"/>
  </p:normalViewPr>
  <p:slideViewPr>
    <p:cSldViewPr>
      <p:cViewPr varScale="1">
        <p:scale>
          <a:sx n="66" d="100"/>
          <a:sy n="66" d="100"/>
        </p:scale>
        <p:origin x="16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9BF54-85BA-4BD4-951B-9D362469DA5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39725D-4E8E-448A-9C43-3FE8388BBD75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C21714-2BBB-4B6D-8B3C-10D2E9D0A5B4}" type="parTrans" cxnId="{3C0F4B11-525B-474C-B2E7-6CE3C99BC50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643903-4B8E-4B8D-9514-FBEA63212A91}" type="sibTrans" cxnId="{3C0F4B11-525B-474C-B2E7-6CE3C99BC50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FD8550-EED8-4CEF-B88E-6491CB92DD13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</a:t>
          </a:r>
        </a:p>
        <a:p>
          <a:r>
            <a: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6B215D-BA85-40E7-AAB4-57FA7DF99180}" type="parTrans" cxnId="{7A68E31D-1C8A-4E6D-B013-5FAF5B154239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883B5A-D7E2-4F83-9E7A-278C5682B897}" type="sibTrans" cxnId="{7A68E31D-1C8A-4E6D-B013-5FAF5B154239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399F79-A8A0-4A42-9541-F3873D3BC9E4}">
      <dgm:prSet phldrT="[Text]" custT="1"/>
      <dgm:spPr>
        <a:solidFill>
          <a:srgbClr val="C00000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</a:p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D33DDF-775E-401E-B5E8-B72CB65EDFDB}" type="parTrans" cxnId="{B9C18B4B-4371-444B-91E8-F772124C6EEB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8780C3-274E-450A-A99D-BD1C8DD9073F}" type="sibTrans" cxnId="{B9C18B4B-4371-444B-91E8-F772124C6EEB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6CA4C1-9203-47D6-97FD-C4A88421198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</a:t>
          </a:r>
        </a:p>
        <a:p>
          <a:r>
            <a: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95CE1F-53F3-4DAA-B3E0-D57407ADA485}" type="parTrans" cxnId="{FE4B7067-CBE9-4877-A034-BA70E50FDD42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D4D678-4EBE-4A75-ADE7-C2186D04FD93}" type="sibTrans" cxnId="{FE4B7067-CBE9-4877-A034-BA70E50FDD42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FEC4EA-7D5B-4E81-9B50-20AFF9F05446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সম্প্রদান</a:t>
          </a:r>
        </a:p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CE2BC5-CAEA-4A60-8988-D220DE666668}" type="parTrans" cxnId="{73463983-6E9B-4159-A4AA-18ECF72BCDD9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003596-5B64-488E-BF13-D7445534825F}" type="sibTrans" cxnId="{73463983-6E9B-4159-A4AA-18ECF72BCDD9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B21FAE-52C5-4801-9239-22524CB13650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অপাদান</a:t>
          </a:r>
        </a:p>
        <a:p>
          <a:r>
            <a: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D8D164-938A-426D-9651-98BA49F1D93E}" type="parTrans" cxnId="{FED3CC80-0EDA-4324-983E-84A49E6037F0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FF215D-392E-47F8-8F82-262607D1AAB7}" type="sibTrans" cxnId="{FED3CC80-0EDA-4324-983E-84A49E6037F0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42A6C5-228A-4F88-996B-0A4D43CA565A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অধিকরণ </a:t>
          </a:r>
        </a:p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3BE668-F1E0-4AFB-BE90-A72B0F49D3C1}" type="sibTrans" cxnId="{00E00D2C-3542-4D51-8F81-0A6E2BE0A50F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2BFE12-62EA-48E8-9252-7F05814C6028}" type="parTrans" cxnId="{00E00D2C-3542-4D51-8F81-0A6E2BE0A50F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4C8A92-1226-4CAA-9DBB-4B4D414C3417}" type="pres">
      <dgm:prSet presAssocID="{66C9BF54-85BA-4BD4-951B-9D362469DA5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D4EC9CB-9B0F-4465-ABD5-636A37027A0F}" type="pres">
      <dgm:prSet presAssocID="{6239725D-4E8E-448A-9C43-3FE8388BBD7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185EC411-A571-4D50-9828-E6C1D87CBE8E}" type="pres">
      <dgm:prSet presAssocID="{39FD8550-EED8-4CEF-B88E-6491CB92DD13}" presName="Accent1" presStyleCnt="0"/>
      <dgm:spPr/>
    </dgm:pt>
    <dgm:pt modelId="{1797C302-0F92-4A3B-A250-019EA8750220}" type="pres">
      <dgm:prSet presAssocID="{39FD8550-EED8-4CEF-B88E-6491CB92DD13}" presName="Accent" presStyleLbl="bgShp" presStyleIdx="0" presStyleCnt="6"/>
      <dgm:spPr/>
    </dgm:pt>
    <dgm:pt modelId="{9650BAD9-4FEB-4113-A6D0-F08C797ECB76}" type="pres">
      <dgm:prSet presAssocID="{39FD8550-EED8-4CEF-B88E-6491CB92DD13}" presName="Child1" presStyleLbl="node1" presStyleIdx="0" presStyleCnt="6" custScaleX="115409" custScaleY="811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FF15F-F018-4FA2-999E-23BBBEDDC317}" type="pres">
      <dgm:prSet presAssocID="{97399F79-A8A0-4A42-9541-F3873D3BC9E4}" presName="Accent2" presStyleCnt="0"/>
      <dgm:spPr/>
    </dgm:pt>
    <dgm:pt modelId="{2643ABED-BB19-4886-9BE1-2C28C9C94D94}" type="pres">
      <dgm:prSet presAssocID="{97399F79-A8A0-4A42-9541-F3873D3BC9E4}" presName="Accent" presStyleLbl="bgShp" presStyleIdx="1" presStyleCnt="6"/>
      <dgm:spPr/>
    </dgm:pt>
    <dgm:pt modelId="{97D56AD2-752D-4B65-96BC-3D5B696D99CB}" type="pres">
      <dgm:prSet presAssocID="{97399F79-A8A0-4A42-9541-F3873D3BC9E4}" presName="Child2" presStyleLbl="node1" presStyleIdx="1" presStyleCnt="6" custScaleX="1157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322B2-BAF9-4139-A56F-E59C2CF1D7BE}" type="pres">
      <dgm:prSet presAssocID="{B06CA4C1-9203-47D6-97FD-C4A884211984}" presName="Accent3" presStyleCnt="0"/>
      <dgm:spPr/>
    </dgm:pt>
    <dgm:pt modelId="{3AC314B6-36DB-4146-A697-46F9D16B7C49}" type="pres">
      <dgm:prSet presAssocID="{B06CA4C1-9203-47D6-97FD-C4A884211984}" presName="Accent" presStyleLbl="bgShp" presStyleIdx="2" presStyleCnt="6"/>
      <dgm:spPr/>
    </dgm:pt>
    <dgm:pt modelId="{3543825F-2238-4391-BA4D-E3F0CB1E2397}" type="pres">
      <dgm:prSet presAssocID="{B06CA4C1-9203-47D6-97FD-C4A884211984}" presName="Child3" presStyleLbl="node1" presStyleIdx="2" presStyleCnt="6" custScaleX="114754" custScaleY="942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215AE-5AC1-4C55-9A68-EF5AEB740940}" type="pres">
      <dgm:prSet presAssocID="{BEFEC4EA-7D5B-4E81-9B50-20AFF9F05446}" presName="Accent4" presStyleCnt="0"/>
      <dgm:spPr/>
    </dgm:pt>
    <dgm:pt modelId="{939992D7-E827-4515-8CF8-5ADC04277F9C}" type="pres">
      <dgm:prSet presAssocID="{BEFEC4EA-7D5B-4E81-9B50-20AFF9F05446}" presName="Accent" presStyleLbl="bgShp" presStyleIdx="3" presStyleCnt="6"/>
      <dgm:spPr/>
    </dgm:pt>
    <dgm:pt modelId="{1F97A9D5-4073-4368-98D2-7659FA708D0C}" type="pres">
      <dgm:prSet presAssocID="{BEFEC4EA-7D5B-4E81-9B50-20AFF9F05446}" presName="Child4" presStyleLbl="node1" presStyleIdx="3" presStyleCnt="6" custScaleX="1114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F5DCE-2C8A-4DCD-BF09-BB6FEBE2EBA3}" type="pres">
      <dgm:prSet presAssocID="{53B21FAE-52C5-4801-9239-22524CB13650}" presName="Accent5" presStyleCnt="0"/>
      <dgm:spPr/>
    </dgm:pt>
    <dgm:pt modelId="{E14CA18F-3FE3-468E-89F9-892C43865A3E}" type="pres">
      <dgm:prSet presAssocID="{53B21FAE-52C5-4801-9239-22524CB13650}" presName="Accent" presStyleLbl="bgShp" presStyleIdx="4" presStyleCnt="6"/>
      <dgm:spPr/>
    </dgm:pt>
    <dgm:pt modelId="{DAB53D2A-EEBE-4B18-AD3F-BC51B3E1914A}" type="pres">
      <dgm:prSet presAssocID="{53B21FAE-52C5-4801-9239-22524CB13650}" presName="Child5" presStyleLbl="node1" presStyleIdx="4" presStyleCnt="6" custScaleX="108805" custScaleY="1055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F01B6-AB2D-415D-8CE0-19370B56C2A0}" type="pres">
      <dgm:prSet presAssocID="{7A42A6C5-228A-4F88-996B-0A4D43CA565A}" presName="Accent6" presStyleCnt="0"/>
      <dgm:spPr/>
    </dgm:pt>
    <dgm:pt modelId="{032C8E8D-CF89-41D2-98F2-D2E1A6062628}" type="pres">
      <dgm:prSet presAssocID="{7A42A6C5-228A-4F88-996B-0A4D43CA565A}" presName="Accent" presStyleLbl="bgShp" presStyleIdx="5" presStyleCnt="6"/>
      <dgm:spPr/>
    </dgm:pt>
    <dgm:pt modelId="{79B5AB3C-FC3B-4BB3-A16F-5999DAF7E330}" type="pres">
      <dgm:prSet presAssocID="{7A42A6C5-228A-4F88-996B-0A4D43CA565A}" presName="Child6" presStyleLbl="node1" presStyleIdx="5" presStyleCnt="6" custScaleX="113749" custScaleY="94974" custLinFactNeighborX="-8381" custLinFactNeighborY="-12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6E01E1-1745-4E58-842F-058F767887F8}" type="presOf" srcId="{6239725D-4E8E-448A-9C43-3FE8388BBD75}" destId="{FD4EC9CB-9B0F-4465-ABD5-636A37027A0F}" srcOrd="0" destOrd="0" presId="urn:microsoft.com/office/officeart/2011/layout/HexagonRadial"/>
    <dgm:cxn modelId="{901D0567-F88F-47BC-8777-E34A7A74EE88}" type="presOf" srcId="{39FD8550-EED8-4CEF-B88E-6491CB92DD13}" destId="{9650BAD9-4FEB-4113-A6D0-F08C797ECB76}" srcOrd="0" destOrd="0" presId="urn:microsoft.com/office/officeart/2011/layout/HexagonRadial"/>
    <dgm:cxn modelId="{7A68E31D-1C8A-4E6D-B013-5FAF5B154239}" srcId="{6239725D-4E8E-448A-9C43-3FE8388BBD75}" destId="{39FD8550-EED8-4CEF-B88E-6491CB92DD13}" srcOrd="0" destOrd="0" parTransId="{346B215D-BA85-40E7-AAB4-57FA7DF99180}" sibTransId="{C9883B5A-D7E2-4F83-9E7A-278C5682B897}"/>
    <dgm:cxn modelId="{3C0F4B11-525B-474C-B2E7-6CE3C99BC50C}" srcId="{66C9BF54-85BA-4BD4-951B-9D362469DA5B}" destId="{6239725D-4E8E-448A-9C43-3FE8388BBD75}" srcOrd="0" destOrd="0" parTransId="{0FC21714-2BBB-4B6D-8B3C-10D2E9D0A5B4}" sibTransId="{AD643903-4B8E-4B8D-9514-FBEA63212A91}"/>
    <dgm:cxn modelId="{00E00D2C-3542-4D51-8F81-0A6E2BE0A50F}" srcId="{6239725D-4E8E-448A-9C43-3FE8388BBD75}" destId="{7A42A6C5-228A-4F88-996B-0A4D43CA565A}" srcOrd="5" destOrd="0" parTransId="{F82BFE12-62EA-48E8-9252-7F05814C6028}" sibTransId="{143BE668-F1E0-4AFB-BE90-A72B0F49D3C1}"/>
    <dgm:cxn modelId="{66335368-291B-4E9D-A67E-71B853D7CDF1}" type="presOf" srcId="{53B21FAE-52C5-4801-9239-22524CB13650}" destId="{DAB53D2A-EEBE-4B18-AD3F-BC51B3E1914A}" srcOrd="0" destOrd="0" presId="urn:microsoft.com/office/officeart/2011/layout/HexagonRadial"/>
    <dgm:cxn modelId="{7DFA9FA6-FDA3-4425-9C1D-83C889E4A0C8}" type="presOf" srcId="{66C9BF54-85BA-4BD4-951B-9D362469DA5B}" destId="{BE4C8A92-1226-4CAA-9DBB-4B4D414C3417}" srcOrd="0" destOrd="0" presId="urn:microsoft.com/office/officeart/2011/layout/HexagonRadial"/>
    <dgm:cxn modelId="{73463983-6E9B-4159-A4AA-18ECF72BCDD9}" srcId="{6239725D-4E8E-448A-9C43-3FE8388BBD75}" destId="{BEFEC4EA-7D5B-4E81-9B50-20AFF9F05446}" srcOrd="3" destOrd="0" parTransId="{91CE2BC5-CAEA-4A60-8988-D220DE666668}" sibTransId="{3F003596-5B64-488E-BF13-D7445534825F}"/>
    <dgm:cxn modelId="{F25B2EB6-2F52-4646-937C-DB5F848BAEA4}" type="presOf" srcId="{97399F79-A8A0-4A42-9541-F3873D3BC9E4}" destId="{97D56AD2-752D-4B65-96BC-3D5B696D99CB}" srcOrd="0" destOrd="0" presId="urn:microsoft.com/office/officeart/2011/layout/HexagonRadial"/>
    <dgm:cxn modelId="{15E5E5D3-B9C8-4C6D-8D79-88A9A91F62AE}" type="presOf" srcId="{B06CA4C1-9203-47D6-97FD-C4A884211984}" destId="{3543825F-2238-4391-BA4D-E3F0CB1E2397}" srcOrd="0" destOrd="0" presId="urn:microsoft.com/office/officeart/2011/layout/HexagonRadial"/>
    <dgm:cxn modelId="{C023043A-585E-4CF3-9202-540B9E058299}" type="presOf" srcId="{7A42A6C5-228A-4F88-996B-0A4D43CA565A}" destId="{79B5AB3C-FC3B-4BB3-A16F-5999DAF7E330}" srcOrd="0" destOrd="0" presId="urn:microsoft.com/office/officeart/2011/layout/HexagonRadial"/>
    <dgm:cxn modelId="{B9C18B4B-4371-444B-91E8-F772124C6EEB}" srcId="{6239725D-4E8E-448A-9C43-3FE8388BBD75}" destId="{97399F79-A8A0-4A42-9541-F3873D3BC9E4}" srcOrd="1" destOrd="0" parTransId="{A8D33DDF-775E-401E-B5E8-B72CB65EDFDB}" sibTransId="{3C8780C3-274E-450A-A99D-BD1C8DD9073F}"/>
    <dgm:cxn modelId="{ACD6E544-79E2-4D02-93C6-619FE29B91EC}" type="presOf" srcId="{BEFEC4EA-7D5B-4E81-9B50-20AFF9F05446}" destId="{1F97A9D5-4073-4368-98D2-7659FA708D0C}" srcOrd="0" destOrd="0" presId="urn:microsoft.com/office/officeart/2011/layout/HexagonRadial"/>
    <dgm:cxn modelId="{FED3CC80-0EDA-4324-983E-84A49E6037F0}" srcId="{6239725D-4E8E-448A-9C43-3FE8388BBD75}" destId="{53B21FAE-52C5-4801-9239-22524CB13650}" srcOrd="4" destOrd="0" parTransId="{F1D8D164-938A-426D-9651-98BA49F1D93E}" sibTransId="{80FF215D-392E-47F8-8F82-262607D1AAB7}"/>
    <dgm:cxn modelId="{FE4B7067-CBE9-4877-A034-BA70E50FDD42}" srcId="{6239725D-4E8E-448A-9C43-3FE8388BBD75}" destId="{B06CA4C1-9203-47D6-97FD-C4A884211984}" srcOrd="2" destOrd="0" parTransId="{4495CE1F-53F3-4DAA-B3E0-D57407ADA485}" sibTransId="{16D4D678-4EBE-4A75-ADE7-C2186D04FD93}"/>
    <dgm:cxn modelId="{95D9D6A0-EFA4-41AC-822A-838F3B2B315D}" type="presParOf" srcId="{BE4C8A92-1226-4CAA-9DBB-4B4D414C3417}" destId="{FD4EC9CB-9B0F-4465-ABD5-636A37027A0F}" srcOrd="0" destOrd="0" presId="urn:microsoft.com/office/officeart/2011/layout/HexagonRadial"/>
    <dgm:cxn modelId="{6E3655B8-C6B9-4787-BC19-8EEA9F8050AF}" type="presParOf" srcId="{BE4C8A92-1226-4CAA-9DBB-4B4D414C3417}" destId="{185EC411-A571-4D50-9828-E6C1D87CBE8E}" srcOrd="1" destOrd="0" presId="urn:microsoft.com/office/officeart/2011/layout/HexagonRadial"/>
    <dgm:cxn modelId="{B7B6C45B-BEB7-4BB2-90A4-04B09E71B564}" type="presParOf" srcId="{185EC411-A571-4D50-9828-E6C1D87CBE8E}" destId="{1797C302-0F92-4A3B-A250-019EA8750220}" srcOrd="0" destOrd="0" presId="urn:microsoft.com/office/officeart/2011/layout/HexagonRadial"/>
    <dgm:cxn modelId="{04E2DF5E-54F0-4536-9404-A6A55B39BABC}" type="presParOf" srcId="{BE4C8A92-1226-4CAA-9DBB-4B4D414C3417}" destId="{9650BAD9-4FEB-4113-A6D0-F08C797ECB76}" srcOrd="2" destOrd="0" presId="urn:microsoft.com/office/officeart/2011/layout/HexagonRadial"/>
    <dgm:cxn modelId="{1235795D-39C7-4FCE-A7D5-0E03B78AF60A}" type="presParOf" srcId="{BE4C8A92-1226-4CAA-9DBB-4B4D414C3417}" destId="{50FFF15F-F018-4FA2-999E-23BBBEDDC317}" srcOrd="3" destOrd="0" presId="urn:microsoft.com/office/officeart/2011/layout/HexagonRadial"/>
    <dgm:cxn modelId="{F752A9CD-891D-4B32-A74F-3A103F63608B}" type="presParOf" srcId="{50FFF15F-F018-4FA2-999E-23BBBEDDC317}" destId="{2643ABED-BB19-4886-9BE1-2C28C9C94D94}" srcOrd="0" destOrd="0" presId="urn:microsoft.com/office/officeart/2011/layout/HexagonRadial"/>
    <dgm:cxn modelId="{8CE398D8-EF8E-498C-A30B-0D5DDA0D726B}" type="presParOf" srcId="{BE4C8A92-1226-4CAA-9DBB-4B4D414C3417}" destId="{97D56AD2-752D-4B65-96BC-3D5B696D99CB}" srcOrd="4" destOrd="0" presId="urn:microsoft.com/office/officeart/2011/layout/HexagonRadial"/>
    <dgm:cxn modelId="{21BC4735-AD31-4195-B4A0-C0B2ADEF6513}" type="presParOf" srcId="{BE4C8A92-1226-4CAA-9DBB-4B4D414C3417}" destId="{6EC322B2-BAF9-4139-A56F-E59C2CF1D7BE}" srcOrd="5" destOrd="0" presId="urn:microsoft.com/office/officeart/2011/layout/HexagonRadial"/>
    <dgm:cxn modelId="{75D11113-1ABC-4053-B31D-B10CC85739EE}" type="presParOf" srcId="{6EC322B2-BAF9-4139-A56F-E59C2CF1D7BE}" destId="{3AC314B6-36DB-4146-A697-46F9D16B7C49}" srcOrd="0" destOrd="0" presId="urn:microsoft.com/office/officeart/2011/layout/HexagonRadial"/>
    <dgm:cxn modelId="{F11829BE-BB84-4C1C-A4C5-8FFE2B91AF29}" type="presParOf" srcId="{BE4C8A92-1226-4CAA-9DBB-4B4D414C3417}" destId="{3543825F-2238-4391-BA4D-E3F0CB1E2397}" srcOrd="6" destOrd="0" presId="urn:microsoft.com/office/officeart/2011/layout/HexagonRadial"/>
    <dgm:cxn modelId="{98649ED0-6A78-4136-8676-A93A981A4A97}" type="presParOf" srcId="{BE4C8A92-1226-4CAA-9DBB-4B4D414C3417}" destId="{001215AE-5AC1-4C55-9A68-EF5AEB740940}" srcOrd="7" destOrd="0" presId="urn:microsoft.com/office/officeart/2011/layout/HexagonRadial"/>
    <dgm:cxn modelId="{990F9945-CC88-4B9D-9213-63CE7B5DE5A2}" type="presParOf" srcId="{001215AE-5AC1-4C55-9A68-EF5AEB740940}" destId="{939992D7-E827-4515-8CF8-5ADC04277F9C}" srcOrd="0" destOrd="0" presId="urn:microsoft.com/office/officeart/2011/layout/HexagonRadial"/>
    <dgm:cxn modelId="{BE4A9EA9-F2B0-4012-9147-DA442353A75E}" type="presParOf" srcId="{BE4C8A92-1226-4CAA-9DBB-4B4D414C3417}" destId="{1F97A9D5-4073-4368-98D2-7659FA708D0C}" srcOrd="8" destOrd="0" presId="urn:microsoft.com/office/officeart/2011/layout/HexagonRadial"/>
    <dgm:cxn modelId="{01C97CA2-7105-4DBE-B926-5DB98D11DBA6}" type="presParOf" srcId="{BE4C8A92-1226-4CAA-9DBB-4B4D414C3417}" destId="{12CF5DCE-2C8A-4DCD-BF09-BB6FEBE2EBA3}" srcOrd="9" destOrd="0" presId="urn:microsoft.com/office/officeart/2011/layout/HexagonRadial"/>
    <dgm:cxn modelId="{7992EC2E-EF7B-4B2E-9F17-97059FC6612C}" type="presParOf" srcId="{12CF5DCE-2C8A-4DCD-BF09-BB6FEBE2EBA3}" destId="{E14CA18F-3FE3-468E-89F9-892C43865A3E}" srcOrd="0" destOrd="0" presId="urn:microsoft.com/office/officeart/2011/layout/HexagonRadial"/>
    <dgm:cxn modelId="{9637FAF4-F62C-46CC-80E5-AAF66C30BEE3}" type="presParOf" srcId="{BE4C8A92-1226-4CAA-9DBB-4B4D414C3417}" destId="{DAB53D2A-EEBE-4B18-AD3F-BC51B3E1914A}" srcOrd="10" destOrd="0" presId="urn:microsoft.com/office/officeart/2011/layout/HexagonRadial"/>
    <dgm:cxn modelId="{556A6964-F263-4B1C-8D6D-85789B964FA8}" type="presParOf" srcId="{BE4C8A92-1226-4CAA-9DBB-4B4D414C3417}" destId="{25CF01B6-AB2D-415D-8CE0-19370B56C2A0}" srcOrd="11" destOrd="0" presId="urn:microsoft.com/office/officeart/2011/layout/HexagonRadial"/>
    <dgm:cxn modelId="{71A5C472-A34A-4613-BB49-6A6F5971A31B}" type="presParOf" srcId="{25CF01B6-AB2D-415D-8CE0-19370B56C2A0}" destId="{032C8E8D-CF89-41D2-98F2-D2E1A6062628}" srcOrd="0" destOrd="0" presId="urn:microsoft.com/office/officeart/2011/layout/HexagonRadial"/>
    <dgm:cxn modelId="{FAC3A2B2-24A2-4267-987A-8DC422910AFA}" type="presParOf" srcId="{BE4C8A92-1226-4CAA-9DBB-4B4D414C3417}" destId="{79B5AB3C-FC3B-4BB3-A16F-5999DAF7E330}" srcOrd="12" destOrd="0" presId="urn:microsoft.com/office/officeart/2011/layout/HexagonRadial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EC9CB-9B0F-4465-ABD5-636A37027A0F}">
      <dsp:nvSpPr>
        <dsp:cNvPr id="0" name=""/>
        <dsp:cNvSpPr/>
      </dsp:nvSpPr>
      <dsp:spPr>
        <a:xfrm>
          <a:off x="3279846" y="1873484"/>
          <a:ext cx="2487055" cy="2151403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91986" y="2230002"/>
        <a:ext cx="1662775" cy="1438367"/>
      </dsp:txXfrm>
    </dsp:sp>
    <dsp:sp modelId="{2643ABED-BB19-4886-9BE1-2C28C9C94D94}">
      <dsp:nvSpPr>
        <dsp:cNvPr id="0" name=""/>
        <dsp:cNvSpPr/>
      </dsp:nvSpPr>
      <dsp:spPr>
        <a:xfrm>
          <a:off x="4837221" y="844182"/>
          <a:ext cx="938358" cy="80852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0BAD9-4FEB-4113-A6D0-F08C797ECB76}">
      <dsp:nvSpPr>
        <dsp:cNvPr id="0" name=""/>
        <dsp:cNvSpPr/>
      </dsp:nvSpPr>
      <dsp:spPr>
        <a:xfrm>
          <a:off x="3351913" y="83219"/>
          <a:ext cx="2352178" cy="143033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কর্তৃ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84144" y="285246"/>
        <a:ext cx="1687716" cy="1026285"/>
      </dsp:txXfrm>
    </dsp:sp>
    <dsp:sp modelId="{3AC314B6-36DB-4146-A697-46F9D16B7C49}">
      <dsp:nvSpPr>
        <dsp:cNvPr id="0" name=""/>
        <dsp:cNvSpPr/>
      </dsp:nvSpPr>
      <dsp:spPr>
        <a:xfrm>
          <a:off x="5932358" y="2355684"/>
          <a:ext cx="938358" cy="80852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56AD2-752D-4B65-96BC-3D5B696D99CB}">
      <dsp:nvSpPr>
        <dsp:cNvPr id="0" name=""/>
        <dsp:cNvSpPr/>
      </dsp:nvSpPr>
      <dsp:spPr>
        <a:xfrm>
          <a:off x="5217552" y="1001277"/>
          <a:ext cx="2359291" cy="1763216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82077" y="1273704"/>
        <a:ext cx="1630241" cy="1218362"/>
      </dsp:txXfrm>
    </dsp:sp>
    <dsp:sp modelId="{939992D7-E827-4515-8CF8-5ADC04277F9C}">
      <dsp:nvSpPr>
        <dsp:cNvPr id="0" name=""/>
        <dsp:cNvSpPr/>
      </dsp:nvSpPr>
      <dsp:spPr>
        <a:xfrm>
          <a:off x="5171605" y="4061886"/>
          <a:ext cx="938358" cy="80852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3825F-2238-4391-BA4D-E3F0CB1E2397}">
      <dsp:nvSpPr>
        <dsp:cNvPr id="0" name=""/>
        <dsp:cNvSpPr/>
      </dsp:nvSpPr>
      <dsp:spPr>
        <a:xfrm>
          <a:off x="5227784" y="3184386"/>
          <a:ext cx="2338828" cy="1660985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করণ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80867" y="3435138"/>
        <a:ext cx="1632662" cy="1159481"/>
      </dsp:txXfrm>
    </dsp:sp>
    <dsp:sp modelId="{E14CA18F-3FE3-468E-89F9-892C43865A3E}">
      <dsp:nvSpPr>
        <dsp:cNvPr id="0" name=""/>
        <dsp:cNvSpPr/>
      </dsp:nvSpPr>
      <dsp:spPr>
        <a:xfrm>
          <a:off x="3284474" y="4238996"/>
          <a:ext cx="938358" cy="80852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7A9D5-4073-4368-98D2-7659FA708D0C}">
      <dsp:nvSpPr>
        <dsp:cNvPr id="0" name=""/>
        <dsp:cNvSpPr/>
      </dsp:nvSpPr>
      <dsp:spPr>
        <a:xfrm>
          <a:off x="3392053" y="4218980"/>
          <a:ext cx="2271896" cy="1763216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সম্প্রদান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49295" y="4496235"/>
        <a:ext cx="1557412" cy="1208706"/>
      </dsp:txXfrm>
    </dsp:sp>
    <dsp:sp modelId="{032C8E8D-CF89-41D2-98F2-D2E1A6062628}">
      <dsp:nvSpPr>
        <dsp:cNvPr id="0" name=""/>
        <dsp:cNvSpPr/>
      </dsp:nvSpPr>
      <dsp:spPr>
        <a:xfrm>
          <a:off x="2171403" y="2728101"/>
          <a:ext cx="938358" cy="80852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53D2A-EEBE-4B18-AD3F-BC51B3E1914A}">
      <dsp:nvSpPr>
        <dsp:cNvPr id="0" name=""/>
        <dsp:cNvSpPr/>
      </dsp:nvSpPr>
      <dsp:spPr>
        <a:xfrm>
          <a:off x="1541337" y="3085281"/>
          <a:ext cx="2217580" cy="186162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অপাদান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03424" y="3389247"/>
        <a:ext cx="1493406" cy="1253689"/>
      </dsp:txXfrm>
    </dsp:sp>
    <dsp:sp modelId="{79B5AB3C-FC3B-4BB3-A16F-5999DAF7E330}">
      <dsp:nvSpPr>
        <dsp:cNvPr id="0" name=""/>
        <dsp:cNvSpPr/>
      </dsp:nvSpPr>
      <dsp:spPr>
        <a:xfrm>
          <a:off x="1320140" y="817028"/>
          <a:ext cx="2318345" cy="16745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অধিকরণ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72813" y="1071772"/>
        <a:ext cx="1612999" cy="1165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F4B88-FD41-4F86-8E85-B694F7BDB59B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46F4A-92EC-4543-8ADE-48BF5E357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46F4A-92EC-4543-8ADE-48BF5E357D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9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D788-5198-40BE-A0A3-73BB786BE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17B7F-98CA-4C62-895F-30750FE93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CA264-3EF8-4D5C-934C-92EE909A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E20D2-8577-4CA8-96A2-EB6370DF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9CBF1-4F38-44F4-A0AA-13329C09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1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78BB-B07C-4218-AB81-3FF5D0F7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656DC-40C1-4008-B951-84AD5CB7C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0BFDF-C651-4ABB-8CD5-2B21C8E5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7A14E-FFBC-4ABC-9365-D91E82DC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A24C6-86A6-474F-9475-90887424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4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8542F-062C-43D7-87A2-B8A3A68C2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B4BA7-722C-48FA-8764-E5A377BB7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6DE6D-D9FB-4C50-9939-3D412093C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42E63-04BB-4F7D-8131-20BE31F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3C396-1004-4ADC-AFE4-5C2726AF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1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7638-AA92-4892-8773-85EBEEA1B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6CAD1-F896-45FF-B2D3-B3AC47FB8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4E3ED-0271-4DAC-925C-6B1C5686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211AE-ACEA-43AB-879C-D230A8FCF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51FA2-13D4-443F-974D-BECBBB15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4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618B-4CA2-4E51-A9A4-8CFB4198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33769-BBE8-4BD7-B16C-C7A9193A3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B0268-9614-4CE7-9E6C-40612B30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CC888-8B9C-4252-AAB6-94D8C9FBB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EE078-2993-4456-8B18-30E06298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7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38C2-839D-44BB-BA6D-445DCE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121E1-51F2-4F50-9983-74346F84D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72BE6-71DF-4687-AE51-0BCC22B34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2AF5C-4083-48DF-859B-C74C6AF0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14439-5BA3-40D4-B113-1DAA09B6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74A5C-57AD-4953-B161-30E240C0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27D1-B1EE-487E-9911-EC97CF857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52054-D847-48DF-8F62-AD557AA3F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63C48-58B5-4EF4-A164-B8E0877FA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40EC3-5AD3-49AF-A9E0-59549BB7C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8FCA4-D8D3-4AAA-8169-8EA0960A2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28B43F-7AFB-44CA-9A6A-7BFB45D3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27B956-6807-4F25-AF1A-3536F770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C17FA8-2C5E-4F1D-B6DD-6C8884AE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2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EE110-50F3-4450-B431-C01F0EC7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2842FF-E912-4DEF-8F22-D8CCF60B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D6A0D-F344-4138-8F16-135EFCEF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2AA15-46F4-4549-85D7-7DDC1C41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9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D7A134-3EB5-46BD-BA54-99885EEA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DEEF3B-56F3-40F5-854E-46EC024B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14B01-FFAE-4C36-A732-E0AB76A2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1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BA35-1903-4868-9C79-F2155B9F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7C797-AE10-4650-A6A4-4B978DC15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21D80-E96B-4E52-B3E0-8EBC66E83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CDD06-12D1-4CFF-935D-E53C489A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B5714-1BDD-4B90-9269-4BAEBE54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1B838-2717-4CB0-9B9E-16475CF18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9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2295B-7EC2-446A-B77E-3BBF7276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F69D9D-2CDE-4AD2-B072-5CDED4320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054D8-5BDF-49EF-B6C2-62C350FFC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30BDF-C6C0-48C3-BE46-94352DAB8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079B9-0E79-4ACA-9938-051A516A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FE82C-4D97-4E8A-A505-BADE21D3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6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810691-5382-4D2B-8282-D174517D7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00B0A-F139-46C1-8021-BC1583C22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FA744-1F6A-42C8-900D-568B231A0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493C8-6A0D-4E8E-A1EE-213727DB7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34345-FCB0-40BB-81D9-C1C9ACDEA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9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n-BD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806"/>
            <a:ext cx="91440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8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আজকের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শুভেচ্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ছ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া 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ও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স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্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ব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া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গ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ত</a:t>
            </a:r>
            <a:r>
              <a:rPr lang="as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ম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4648200" cy="526760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00200" y="1143000"/>
            <a:ext cx="4648200" cy="396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0400" y="2590800"/>
            <a:ext cx="4876800" cy="228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চক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দিয়ে লিখে। </a:t>
            </a:r>
            <a:b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চক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152400"/>
            <a:ext cx="48768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রাজিব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দিয়ে লিখে।</a:t>
            </a:r>
            <a:b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কলম-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105400"/>
            <a:ext cx="76200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করণ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শব্দটির অর্থ- যন্ত্র,সহায়ক বা উপায়।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বাক্যস্থিত ক্রিয়াপদের সঙ্গে কীসের দ্বারা বা কী উপায়ে প্রশ্ন করলে যে উত্তরটি পাওয়া যায়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তা-ই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6096000"/>
            <a:ext cx="28956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 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1295400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3810000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0C87A8-CFD2-424E-8B0B-8A2292F3D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3" y="228599"/>
            <a:ext cx="2904130" cy="2057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1" y="2579914"/>
            <a:ext cx="3083669" cy="1725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9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457200"/>
            <a:ext cx="487680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বিজয়ীকে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পুরস্কার দাও।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3800" y="2895600"/>
            <a:ext cx="4876800" cy="228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সৎপাত্রে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কন্যা দান কর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410200"/>
            <a:ext cx="8458200" cy="121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যাকে স্বত্ব ত্যাগ করে দান,অর্চনা,সাহায্য ইত্যাদি করা হয়, তাকে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6096000"/>
            <a:ext cx="28956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সম্প্রদান 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4343400"/>
            <a:ext cx="2667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স্বত্ব ত্যাগ করে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1905000"/>
            <a:ext cx="2667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স্বত্ব ত্যাগ করে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D5D6BB-7B39-43FA-9FB5-A75837E0A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9686"/>
            <a:ext cx="3352800" cy="2514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59863"/>
            <a:ext cx="3352801" cy="2238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91000" y="457200"/>
            <a:ext cx="49530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কোন কিছু থেকে বিচ্যুত</a:t>
            </a:r>
          </a:p>
          <a:p>
            <a:pPr algn="ctr"/>
            <a:r>
              <a:rPr lang="en-US" sz="4000" dirty="0"/>
              <a:t/>
            </a:r>
            <a:br>
              <a:rPr lang="en-US" sz="4000" dirty="0"/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91000" y="2971800"/>
            <a:ext cx="4953000" cy="1676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মেঘ থেকে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কোন কিছু থেকে বিচ্যুত</a:t>
            </a:r>
          </a:p>
          <a:p>
            <a:pPr algn="ctr"/>
            <a:r>
              <a:rPr lang="en-US" sz="4000" dirty="0"/>
              <a:t/>
            </a:r>
            <a:br>
              <a:rPr lang="en-US" sz="4000" dirty="0"/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1000" y="4876800"/>
            <a:ext cx="4953000" cy="175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যা থেকে কিছু বিচ্যুত,গৃহীত,জাত,বিরত,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আরম্ভ,দূরীভূত হয় তাকে তাকে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বলে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54415" y="6005732"/>
            <a:ext cx="22098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অপাদান কারক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C55EF5-A623-413B-B657-591EA9B005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3255498" cy="23672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EEB6DA-BD4A-4AC7-AC17-E9E48DB3B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35277"/>
            <a:ext cx="3209925" cy="417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aider\Desktop\SONJAY\p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64556" cy="2209800"/>
          </a:xfrm>
          <a:prstGeom prst="rect">
            <a:avLst/>
          </a:prstGeom>
          <a:noFill/>
        </p:spPr>
      </p:pic>
      <p:pic>
        <p:nvPicPr>
          <p:cNvPr id="4" name="Picture 3" descr="su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38400"/>
            <a:ext cx="2971800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457200"/>
            <a:ext cx="53340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বাঘ আছে।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কোথায় আছে?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2438400"/>
            <a:ext cx="5334000" cy="2438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প্রভাতে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র্য উঠে।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 উঠে? 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410200"/>
            <a:ext cx="8458200" cy="121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ক্রিয়া সম্পাদনের কাল(সময়) এবং আধার(স্থান)কে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6096000"/>
            <a:ext cx="28956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অধিকরণ 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0400" y="1066800"/>
            <a:ext cx="685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বনে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1524000"/>
            <a:ext cx="365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আধার (স্থান)  বুঝানো হয়েছে</a:t>
            </a: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9217" y="3429000"/>
            <a:ext cx="134178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প্রভাতে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3962400"/>
            <a:ext cx="4114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কাল (সময়) বুঝানো হয়েছে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457200"/>
            <a:ext cx="4419600" cy="1752600"/>
          </a:xfr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কারক কত প্রকার ও কী কী? প্রত্যেক প্রকারের একটি করে উদাহরণ দাও।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3124200"/>
            <a:ext cx="8305800" cy="37338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32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কারকের নাম গুলো মিলিয়ে দেখ</a:t>
            </a:r>
            <a:r>
              <a:rPr kumimoji="0" lang="bn-BD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১।   কর্তৃ কারক।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২।   </a:t>
            </a: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কর্ম কারক।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৩।  </a:t>
            </a: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করণ কারক।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৪।  সম্প্রদান কারক।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৫।  অপাদান কারক।</a:t>
            </a: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৬।  অধিকরণ কারক।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-495446"/>
            <a:ext cx="4617720" cy="3458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7924800" cy="4221163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36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“সম্রাট শাহজাহান বাড়িতে দরিদ্রদের স্বহস্তে কোষাগার থেকে অর্থ দান করতেন।”</a:t>
            </a:r>
          </a:p>
          <a:p>
            <a:pPr>
              <a:buNone/>
            </a:pPr>
            <a:r>
              <a:rPr lang="bn-BD" sz="36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---বাক্যটি থেকে প্রত্যেক প্রকারের কারক নির্ণয় কর।</a:t>
            </a:r>
          </a:p>
          <a:p>
            <a:pPr>
              <a:buNone/>
            </a:pPr>
            <a:r>
              <a:rPr lang="bn-BD" sz="36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তোমাদের জন্য  নীচে ক্লু দেয়া হলঃ</a:t>
            </a:r>
          </a:p>
          <a:p>
            <a:pPr>
              <a:buNone/>
            </a:pP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5715000"/>
            <a:ext cx="22098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দান করতেন?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553200"/>
            <a:ext cx="22098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 থেকে দান করতেন?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4953000"/>
            <a:ext cx="2362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943600"/>
            <a:ext cx="2438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দ্বারা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181600"/>
            <a:ext cx="2286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648200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দান করতেন?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456"/>
            <a:ext cx="3505200" cy="26142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2800" y="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7156"/>
            <a:ext cx="3606270" cy="2163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04800"/>
            <a:ext cx="8077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সম্রাট শাহজাহান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দরিদ্রদের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স্বহস্তে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কোষাগার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 করতেন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0" y="1600200"/>
            <a:ext cx="16002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সম্রাট শাহজাহান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600200"/>
            <a:ext cx="22098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দান করতেন?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4419600"/>
            <a:ext cx="22098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 থেকে দান করতেন?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5105400"/>
            <a:ext cx="2362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3048000"/>
            <a:ext cx="2438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দ্বারা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2286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2286000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দান করতেন?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48200" y="4419600"/>
            <a:ext cx="1524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কোষাগার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48200" y="2286000"/>
            <a:ext cx="15240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অর্থ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95800" y="3733800"/>
            <a:ext cx="16002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দরিদ্রদের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8200" y="3048000"/>
            <a:ext cx="1524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স্বহস্তে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8200" y="5105400"/>
            <a:ext cx="15240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বাড়িতে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286000" y="1752600"/>
            <a:ext cx="2286000" cy="38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286000" y="2476500"/>
            <a:ext cx="2362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362200" y="3200400"/>
            <a:ext cx="2286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209800" y="3886200"/>
            <a:ext cx="2286000" cy="38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286000" y="4572000"/>
            <a:ext cx="2362200" cy="38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286000" y="5257800"/>
            <a:ext cx="2362200" cy="38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590800" y="1447800"/>
            <a:ext cx="1752600" cy="411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</a:t>
            </a:r>
          </a:p>
          <a:p>
            <a:pPr algn="ctr"/>
            <a:endParaRPr lang="bn-BD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</a:p>
          <a:p>
            <a:pPr algn="ctr"/>
            <a:endParaRPr lang="bn-BD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</a:p>
          <a:p>
            <a:pPr algn="ctr"/>
            <a:r>
              <a:rPr lang="bn-BD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</a:p>
          <a:p>
            <a:pPr algn="ctr"/>
            <a:endParaRPr lang="bn-BD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(দা</a:t>
            </a:r>
          </a:p>
          <a:p>
            <a:pPr algn="ctr"/>
            <a:r>
              <a:rPr lang="bn-BD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ন)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781800" y="1600200"/>
            <a:ext cx="16002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কর্তৃ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858000" y="4419600"/>
            <a:ext cx="1524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অপাদান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858000" y="2286000"/>
            <a:ext cx="15240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কর্ম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781800" y="3733800"/>
            <a:ext cx="16002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858000" y="3048000"/>
            <a:ext cx="1524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করণ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858000" y="5105400"/>
            <a:ext cx="15240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8" name="Straight Arrow Connector 87"/>
          <p:cNvCxnSpPr>
            <a:stCxn id="31" idx="3"/>
            <a:endCxn id="80" idx="1"/>
          </p:cNvCxnSpPr>
          <p:nvPr/>
        </p:nvCxnSpPr>
        <p:spPr>
          <a:xfrm>
            <a:off x="6172200" y="17907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172200" y="24384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4" idx="3"/>
            <a:endCxn id="84" idx="1"/>
          </p:cNvCxnSpPr>
          <p:nvPr/>
        </p:nvCxnSpPr>
        <p:spPr>
          <a:xfrm>
            <a:off x="6172200" y="3238500"/>
            <a:ext cx="6858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172200" y="39624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172200" y="46482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248400" y="52578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30" grpId="0" animBg="1"/>
      <p:bldP spid="32" grpId="0" animBg="1"/>
      <p:bldP spid="33" grpId="0" animBg="1"/>
      <p:bldP spid="34" grpId="0" animBg="1"/>
      <p:bldP spid="23" grpId="0" animBg="1"/>
      <p:bldP spid="37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62" y="633412"/>
            <a:ext cx="37242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bn-BD" sz="54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ক্রিয়া পদ কি?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কারক শব্দের অর্থ কি?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কারক কত প্রকার?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ছয়টি কারকের নাম বল।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“হাজী মুহসিন প্রতিদিন ভান্ডার থেকে নিজ হাতে গরিবদের ধান দিতেন”– বাক্যটি থেকে কারক নির্ণয় কর।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14" y="365126"/>
            <a:ext cx="3554186" cy="3554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3" y="160378"/>
            <a:ext cx="7101361" cy="5326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433" y="5487650"/>
            <a:ext cx="90235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বিভক্তিসহ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E5ED3A-88C5-4FA2-9F9E-FE74CAB48582}"/>
              </a:ext>
            </a:extLst>
          </p:cNvPr>
          <p:cNvSpPr txBox="1"/>
          <p:nvPr/>
        </p:nvSpPr>
        <p:spPr>
          <a:xfrm>
            <a:off x="2895600" y="223293"/>
            <a:ext cx="284167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35976-E037-4700-9D61-DD1322BCDC28}"/>
              </a:ext>
            </a:extLst>
          </p:cNvPr>
          <p:cNvSpPr txBox="1"/>
          <p:nvPr/>
        </p:nvSpPr>
        <p:spPr>
          <a:xfrm>
            <a:off x="0" y="2397034"/>
            <a:ext cx="36575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বিএড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ভাওয়ালীয়া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36D53B-8B00-47D5-99CE-A45047B4095D}"/>
              </a:ext>
            </a:extLst>
          </p:cNvPr>
          <p:cNvSpPr txBox="1"/>
          <p:nvPr/>
        </p:nvSpPr>
        <p:spPr>
          <a:xfrm>
            <a:off x="8869680" y="1336870"/>
            <a:ext cx="1702191" cy="181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9C84B-78D1-4CAB-9AE7-96582A3DB12E}"/>
              </a:ext>
            </a:extLst>
          </p:cNvPr>
          <p:cNvSpPr txBox="1"/>
          <p:nvPr/>
        </p:nvSpPr>
        <p:spPr>
          <a:xfrm>
            <a:off x="6629400" y="2263901"/>
            <a:ext cx="2115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 নবম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 ২য়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7F2C44-111E-4C7A-B344-364C7C026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64" y="203629"/>
            <a:ext cx="1963616" cy="20406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824"/>
            <a:ext cx="1828800" cy="23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4648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121169-8C0D-4854-9DD1-A99F2B45D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04800"/>
            <a:ext cx="8801100" cy="5259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228600"/>
            <a:ext cx="8839200" cy="533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8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04800"/>
            <a:ext cx="4724400" cy="304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ডান পাশের চিত্রে কি দেখা যাচ্ছে?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ফারিহা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পড়ছে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অর্থাৎ কেহ কাজ সম্পাদন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3733800"/>
            <a:ext cx="4419600" cy="2819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বাম পাশের চিত্রে কি দেখা যাচ্ছে?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মেয়েটি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লিখছে।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অর্থাৎ কেহ কাজ সম্পাদন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201564" y="4724400"/>
            <a:ext cx="1361036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733800" y="1447800"/>
            <a:ext cx="1447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1A01D-C8E1-4C88-BFFF-459C13783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4201564" cy="274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41942"/>
            <a:ext cx="3733800" cy="2391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7200" u="sng" dirty="0">
                <a:solidFill>
                  <a:srgbClr val="000099"/>
                </a:solidFill>
              </a:rPr>
              <a:t/>
            </a:r>
            <a:br>
              <a:rPr lang="bn-BD" sz="7200" u="sng" dirty="0">
                <a:solidFill>
                  <a:srgbClr val="000099"/>
                </a:solidFill>
              </a:rPr>
            </a:br>
            <a:r>
              <a:rPr lang="bn-BD" sz="8000" u="sng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কারক ও </a:t>
            </a:r>
            <a:r>
              <a:rPr lang="bn-BD" sz="8000" u="sng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8000" u="sng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8000" u="sng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u="sng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8000" u="sng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u="sng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8000" u="sng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u="sng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u="sng" dirty="0">
                <a:solidFill>
                  <a:srgbClr val="000099"/>
                </a:solidFill>
              </a:rPr>
              <a:t/>
            </a:r>
            <a:br>
              <a:rPr lang="en-US" sz="8000" u="sng" dirty="0">
                <a:solidFill>
                  <a:srgbClr val="000099"/>
                </a:solidFill>
              </a:rPr>
            </a:br>
            <a:endParaRPr lang="en-US" sz="8000" u="sng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457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-------- 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atin typeface="NikoshBAN" pitchFamily="2" charset="0"/>
                <a:cs typeface="NikoshBAN" pitchFamily="2" charset="0"/>
              </a:rPr>
              <a:t>১। কারক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বলতে পারবে।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কারকের শ্রেণিবিন্যাস করতে পারবে।</a:t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কারকের অন্যান্য পদের ব্যাখ্যা করতে পারবে।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067800" cy="17583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‘কারক’ শব্দটির অর্থ- যা ক্রিয়া সম্পাদন করে।</a:t>
            </a:r>
          </a:p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বাক্যস্থিত ক্রিয়াপদের সঙ্গে নামপদের যে সম্পর্ক তাকে কারক বলে।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D0AA392-2429-4C9F-B7C0-EE5919D6D8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560831"/>
              </p:ext>
            </p:extLst>
          </p:nvPr>
        </p:nvGraphicFramePr>
        <p:xfrm>
          <a:off x="76200" y="1173583"/>
          <a:ext cx="9067800" cy="6065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3A2840D-BE70-4144-A2D3-7D898C72B4B9}"/>
              </a:ext>
            </a:extLst>
          </p:cNvPr>
          <p:cNvSpPr txBox="1"/>
          <p:nvPr/>
        </p:nvSpPr>
        <p:spPr>
          <a:xfrm>
            <a:off x="4953000" y="990600"/>
            <a:ext cx="4114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 ছয় প্রকার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0" grpId="0">
        <p:bldAsOne/>
      </p:bldGraphic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6458" y="381000"/>
            <a:ext cx="5638800" cy="2326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ফারিহা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পড়ে।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কে পড়ে?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0188" y="2895600"/>
            <a:ext cx="5638800" cy="2209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ছাত্রীরা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 নিচ্ছে।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কারা নিচ্ছে?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" y="5334000"/>
            <a:ext cx="8900160" cy="1295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ক্রিয়ার সঙ্গে ‘</a:t>
            </a:r>
            <a:r>
              <a:rPr lang="bn-BD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’ বা ‘</a:t>
            </a:r>
            <a:r>
              <a:rPr lang="bn-BD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যোগ করে প্রশ্ন করলে যে উত্তর পাওয়া যায়, তা-ই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6019800"/>
            <a:ext cx="28956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1600200"/>
            <a:ext cx="137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ফারিহা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0" y="4038600"/>
            <a:ext cx="137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ছাত্রীরা</a:t>
            </a:r>
            <a:endParaRPr lang="en-US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15955B-081A-40E4-982E-642F78FF7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2992093"/>
            <a:ext cx="3048000" cy="2286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" y="609600"/>
            <a:ext cx="3233920" cy="1810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57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95600"/>
            <a:ext cx="2743200" cy="2286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276600" y="467165"/>
            <a:ext cx="5638800" cy="2209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লিখছে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895600"/>
            <a:ext cx="5638800" cy="220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পুরস্কার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নিচ্ছে।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কি নিচ্ছে?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334000"/>
            <a:ext cx="8610600" cy="129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যাকে আশ্রয় করে কর্তা কাজ সম্পাদন করে তাকে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বলে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6019800"/>
            <a:ext cx="28956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200" y="4114800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17BC78-DEAF-4B5C-ABE6-77D9A679E040}"/>
              </a:ext>
            </a:extLst>
          </p:cNvPr>
          <p:cNvSpPr txBox="1"/>
          <p:nvPr/>
        </p:nvSpPr>
        <p:spPr>
          <a:xfrm>
            <a:off x="6934200" y="40005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E2D7C4-2C80-4669-B0FE-A28CB502D923}"/>
              </a:ext>
            </a:extLst>
          </p:cNvPr>
          <p:cNvSpPr txBox="1"/>
          <p:nvPr/>
        </p:nvSpPr>
        <p:spPr>
          <a:xfrm>
            <a:off x="6934200" y="1524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লিখছে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499822"/>
            <a:ext cx="2907867" cy="2167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2065</TotalTime>
  <Words>519</Words>
  <Application>Microsoft Office PowerPoint</Application>
  <PresentationFormat>On-screen Show (4:3)</PresentationFormat>
  <Paragraphs>142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 কারক ও কারকের শ্রেণি বিভাগ  </vt:lpstr>
      <vt:lpstr> শিখন ফল--------   এই পাঠ শেষে শিক্ষার্থীরা- ১। কারক কাকে বলে তা বলতে পারবে। ২। কারকের শ্রেণিবিন্যাস করতে পারবে। ৩। কারকের অন্যান্য পদের ব্যাখ্যা করতে পারবে।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PATHAN</dc:creator>
  <cp:lastModifiedBy>J3YBN72</cp:lastModifiedBy>
  <cp:revision>346</cp:revision>
  <dcterms:created xsi:type="dcterms:W3CDTF">2006-08-16T00:00:00Z</dcterms:created>
  <dcterms:modified xsi:type="dcterms:W3CDTF">2022-10-02T05:12:53Z</dcterms:modified>
</cp:coreProperties>
</file>