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85" r:id="rId3"/>
    <p:sldId id="286" r:id="rId4"/>
    <p:sldId id="28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8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71EC23-11C0-4371-99FE-C1F3E50927B4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8D2E33-1D98-4E2F-9B6E-EB9F2A43AD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0287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8D2E33-1D98-4E2F-9B6E-EB9F2A43AD4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4953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900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97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7114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1941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632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152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73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65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048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84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99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01886-BABB-4FB9-BB62-BDE4BF1EEB4E}" type="datetimeFigureOut">
              <a:rPr lang="en-US" smtClean="0"/>
              <a:t>11/21/2022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79A25A-30CD-4403-BF66-8C1270EA1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636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eg"/><Relationship Id="rId4" Type="http://schemas.openxmlformats.org/officeDocument/2006/relationships/image" Target="../media/image3.gif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gif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7" Type="http://schemas.openxmlformats.org/officeDocument/2006/relationships/image" Target="../media/image4.jpeg"/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microsoft.com/office/2007/relationships/hdphoto" Target="../media/hdphoto3.wdp"/><Relationship Id="rId4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7" Type="http://schemas.openxmlformats.org/officeDocument/2006/relationships/image" Target="../media/image4.jpeg"/><Relationship Id="rId2" Type="http://schemas.openxmlformats.org/officeDocument/2006/relationships/image" Target="../media/image5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4.jpe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61.png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63.jpg"/><Relationship Id="rId7" Type="http://schemas.openxmlformats.org/officeDocument/2006/relationships/image" Target="../media/image3.gif"/><Relationship Id="rId2" Type="http://schemas.openxmlformats.org/officeDocument/2006/relationships/image" Target="../media/image62.tmp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25.gi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png"/><Relationship Id="rId3" Type="http://schemas.openxmlformats.org/officeDocument/2006/relationships/image" Target="../media/image67.png"/><Relationship Id="rId7" Type="http://schemas.openxmlformats.org/officeDocument/2006/relationships/image" Target="../media/image71.png"/><Relationship Id="rId12" Type="http://schemas.openxmlformats.org/officeDocument/2006/relationships/image" Target="../media/image4.jpe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0.png"/><Relationship Id="rId11" Type="http://schemas.openxmlformats.org/officeDocument/2006/relationships/image" Target="../media/image3.gif"/><Relationship Id="rId5" Type="http://schemas.openxmlformats.org/officeDocument/2006/relationships/image" Target="../media/image69.png"/><Relationship Id="rId10" Type="http://schemas.openxmlformats.org/officeDocument/2006/relationships/image" Target="../media/image74.jpeg"/><Relationship Id="rId4" Type="http://schemas.openxmlformats.org/officeDocument/2006/relationships/image" Target="../media/image68.png"/><Relationship Id="rId9" Type="http://schemas.openxmlformats.org/officeDocument/2006/relationships/image" Target="../media/image7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.png"/><Relationship Id="rId13" Type="http://schemas.openxmlformats.org/officeDocument/2006/relationships/image" Target="../media/image4.jpeg"/><Relationship Id="rId3" Type="http://schemas.openxmlformats.org/officeDocument/2006/relationships/image" Target="../media/image76.png"/><Relationship Id="rId7" Type="http://schemas.openxmlformats.org/officeDocument/2006/relationships/image" Target="../media/image80.png"/><Relationship Id="rId12" Type="http://schemas.openxmlformats.org/officeDocument/2006/relationships/image" Target="../media/image3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.png"/><Relationship Id="rId11" Type="http://schemas.microsoft.com/office/2007/relationships/hdphoto" Target="../media/hdphoto5.wdp"/><Relationship Id="rId5" Type="http://schemas.openxmlformats.org/officeDocument/2006/relationships/image" Target="../media/image78.png"/><Relationship Id="rId10" Type="http://schemas.openxmlformats.org/officeDocument/2006/relationships/image" Target="../media/image83.png"/><Relationship Id="rId4" Type="http://schemas.openxmlformats.org/officeDocument/2006/relationships/image" Target="../media/image77.png"/><Relationship Id="rId9" Type="http://schemas.openxmlformats.org/officeDocument/2006/relationships/image" Target="../media/image82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image" Target="../media/image76.png"/><Relationship Id="rId7" Type="http://schemas.openxmlformats.org/officeDocument/2006/relationships/image" Target="../media/image3.gif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jpg"/><Relationship Id="rId5" Type="http://schemas.openxmlformats.org/officeDocument/2006/relationships/image" Target="../media/image78.png"/><Relationship Id="rId4" Type="http://schemas.openxmlformats.org/officeDocument/2006/relationships/image" Target="../media/image84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g"/><Relationship Id="rId3" Type="http://schemas.openxmlformats.org/officeDocument/2006/relationships/image" Target="../media/image4.jpeg"/><Relationship Id="rId7" Type="http://schemas.openxmlformats.org/officeDocument/2006/relationships/image" Target="../media/image25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jpeg"/><Relationship Id="rId5" Type="http://schemas.openxmlformats.org/officeDocument/2006/relationships/image" Target="../media/image87.jpeg"/><Relationship Id="rId4" Type="http://schemas.openxmlformats.org/officeDocument/2006/relationships/image" Target="../media/image86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4.jpeg"/><Relationship Id="rId3" Type="http://schemas.openxmlformats.org/officeDocument/2006/relationships/image" Target="../media/image13.jpg"/><Relationship Id="rId7" Type="http://schemas.openxmlformats.org/officeDocument/2006/relationships/image" Target="../media/image17.png"/><Relationship Id="rId12" Type="http://schemas.openxmlformats.org/officeDocument/2006/relationships/image" Target="../media/image3.gi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jp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7" Type="http://schemas.openxmlformats.org/officeDocument/2006/relationships/image" Target="../media/image26.jp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gif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g"/><Relationship Id="rId4" Type="http://schemas.openxmlformats.org/officeDocument/2006/relationships/image" Target="../media/image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4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gif"/><Relationship Id="rId5" Type="http://schemas.openxmlformats.org/officeDocument/2006/relationships/image" Target="../media/image31.jpg"/><Relationship Id="rId4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3.jpg"/><Relationship Id="rId7" Type="http://schemas.microsoft.com/office/2007/relationships/hdphoto" Target="../media/hdphoto2.wdp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Relationship Id="rId9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image" Target="../media/image38.png"/><Relationship Id="rId7" Type="http://schemas.openxmlformats.org/officeDocument/2006/relationships/image" Target="../media/image42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1.jpg"/><Relationship Id="rId5" Type="http://schemas.openxmlformats.org/officeDocument/2006/relationships/image" Target="../media/image40.png"/><Relationship Id="rId4" Type="http://schemas.openxmlformats.org/officeDocument/2006/relationships/image" Target="../media/image39.jpg"/><Relationship Id="rId9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85750"/>
            <a:ext cx="11687175" cy="5972175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5376689"/>
            <a:ext cx="1276350" cy="13050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Rectangle 12"/>
          <p:cNvSpPr/>
          <p:nvPr/>
        </p:nvSpPr>
        <p:spPr>
          <a:xfrm>
            <a:off x="528638" y="324347"/>
            <a:ext cx="11087099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7200" b="1" dirty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</a:t>
            </a:r>
            <a:r>
              <a:rPr lang="en-US" sz="72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  </a:t>
            </a:r>
            <a:endParaRPr lang="en-US" sz="72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300038" y="5843588"/>
            <a:ext cx="11615737" cy="769437"/>
            <a:chOff x="473402" y="5825324"/>
            <a:chExt cx="11388010" cy="834136"/>
          </a:xfrm>
        </p:grpSpPr>
        <p:pic>
          <p:nvPicPr>
            <p:cNvPr id="25" name="Picture 24">
              <a:extLst>
                <a:ext uri="{FF2B5EF4-FFF2-40B4-BE49-F238E27FC236}">
                  <a16:creationId xmlns=""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58101" y="5825324"/>
              <a:ext cx="4027701" cy="788232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=""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748833" y="5841507"/>
              <a:ext cx="4112579" cy="788232"/>
            </a:xfrm>
            <a:prstGeom prst="rect">
              <a:avLst/>
            </a:prstGeom>
          </p:spPr>
        </p:pic>
        <p:pic>
          <p:nvPicPr>
            <p:cNvPr id="27" name="Picture 26">
              <a:extLst>
                <a:ext uri="{FF2B5EF4-FFF2-40B4-BE49-F238E27FC236}">
                  <a16:creationId xmlns="" xmlns:a16="http://schemas.microsoft.com/office/drawing/2014/main" id="{C3A1CC17-B1E9-4D7B-9C99-5B003742F80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473402" y="5871228"/>
              <a:ext cx="3812856" cy="7882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924347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72EF42A1-2B59-4FCF-A350-BD533F0A705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82" t="-808" r="20925" b="19515"/>
          <a:stretch/>
        </p:blipFill>
        <p:spPr>
          <a:xfrm>
            <a:off x="3586162" y="5324476"/>
            <a:ext cx="5500687" cy="890587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8" y="714375"/>
            <a:ext cx="8872537" cy="448627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73968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picture containing cow, mammal, bovine, horse&#10;&#10;Description automatically generated">
            <a:extLst>
              <a:ext uri="{FF2B5EF4-FFF2-40B4-BE49-F238E27FC236}">
                <a16:creationId xmlns="" xmlns:a16="http://schemas.microsoft.com/office/drawing/2014/main" id="{E85EC111-C540-4B70-B396-C931FE86A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585788"/>
            <a:ext cx="7922929" cy="4359907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Logo&#10;&#10;Description automatically generated">
            <a:extLst>
              <a:ext uri="{FF2B5EF4-FFF2-40B4-BE49-F238E27FC236}">
                <a16:creationId xmlns="" xmlns:a16="http://schemas.microsoft.com/office/drawing/2014/main" id="{840D7E34-73C4-4A6F-92CF-E1C02A8E5C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1982" b="34504"/>
          <a:stretch/>
        </p:blipFill>
        <p:spPr>
          <a:xfrm>
            <a:off x="2314577" y="5029202"/>
            <a:ext cx="7286624" cy="1100136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20655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B8C61344-6BD1-4E62-9EF4-D479217D41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36638">
            <a:off x="801585" y="1454665"/>
            <a:ext cx="5247477" cy="343774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00000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" name="Picture 2" descr="28383633_1572291256218771_878850608_n-450x237.png">
            <a:extLst>
              <a:ext uri="{FF2B5EF4-FFF2-40B4-BE49-F238E27FC236}">
                <a16:creationId xmlns="" xmlns:a16="http://schemas.microsoft.com/office/drawing/2014/main" id="{CB0B968B-7F6B-4B33-979A-4D824F94C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0775" y="1440803"/>
            <a:ext cx="5229225" cy="3431233"/>
          </a:xfrm>
          <a:prstGeom prst="rect">
            <a:avLst/>
          </a:prstGeom>
          <a:ln w="38100" cap="rnd">
            <a:solidFill>
              <a:srgbClr val="C00000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D70AA38-0B57-47EA-9551-327EB58CDBC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35" b="19705"/>
          <a:stretch/>
        </p:blipFill>
        <p:spPr>
          <a:xfrm>
            <a:off x="2857500" y="4967288"/>
            <a:ext cx="6243638" cy="116205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989935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688" y="1271588"/>
            <a:ext cx="5157787" cy="334004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 descr="A picture containing cow, grass, mammal, field&#10;&#10;Description automatically generated">
            <a:extLst>
              <a:ext uri="{FF2B5EF4-FFF2-40B4-BE49-F238E27FC236}">
                <a16:creationId xmlns="" xmlns:a16="http://schemas.microsoft.com/office/drawing/2014/main" id="{3114C282-3F51-4E60-B93B-94C6B25FFD9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636"/>
          <a:stretch/>
        </p:blipFill>
        <p:spPr>
          <a:xfrm>
            <a:off x="6215063" y="1257300"/>
            <a:ext cx="5105400" cy="3357563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A66355C5-A4FD-41B3-8B2A-3BB8FA6FD21A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0438" y="4743451"/>
            <a:ext cx="5357243" cy="154192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447050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CA7E21F-1C39-41B3-9EDD-7AA60A077C8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86113" y="1557338"/>
            <a:ext cx="5086351" cy="334327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112" y="1550060"/>
            <a:ext cx="5100638" cy="339228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="" xmlns:a16="http://schemas.microsoft.com/office/drawing/2014/main" id="{723CAA30-4852-4E4A-9832-9A5A3689A32C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324" y="5070836"/>
            <a:ext cx="6772275" cy="1115651"/>
          </a:xfrm>
          <a:prstGeom prst="rect">
            <a:avLst/>
          </a:prstGeom>
        </p:spPr>
      </p:pic>
      <p:pic>
        <p:nvPicPr>
          <p:cNvPr id="5" name="Picture 4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A0022FD4-3FDF-4E14-8EAE-D17CDF1BAC9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4564" y="485776"/>
            <a:ext cx="7048550" cy="155400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40379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0" presetClass="exit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+.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595B9CE-5A7A-462C-9701-C8F7CC325F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4587" y="659528"/>
            <a:ext cx="7158038" cy="4412534"/>
          </a:xfrm>
          <a:prstGeom prst="rect">
            <a:avLst/>
          </a:prstGeom>
          <a:ln w="38100">
            <a:solidFill>
              <a:srgbClr val="C00000"/>
            </a:solidFill>
          </a:ln>
        </p:spPr>
      </p:pic>
      <p:pic>
        <p:nvPicPr>
          <p:cNvPr id="3" name="Picture 2" descr="Logo&#10;&#10;Description automatically generated with medium confidence">
            <a:extLst>
              <a:ext uri="{FF2B5EF4-FFF2-40B4-BE49-F238E27FC236}">
                <a16:creationId xmlns="" xmlns:a16="http://schemas.microsoft.com/office/drawing/2014/main" id="{967B3E3E-99D5-40BA-A5D3-2359B8C04D4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5584" y="5072064"/>
            <a:ext cx="6266979" cy="1285874"/>
          </a:xfrm>
          <a:prstGeom prst="rect">
            <a:avLst/>
          </a:prstGeom>
          <a:ln>
            <a:noFill/>
          </a:ln>
        </p:spPr>
      </p:pic>
      <p:grpSp>
        <p:nvGrpSpPr>
          <p:cNvPr id="4" name="Group 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0615082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ompost-fertilizer.pn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77" t="6806" r="2106" b="11411"/>
          <a:stretch/>
        </p:blipFill>
        <p:spPr>
          <a:xfrm>
            <a:off x="1071564" y="1257300"/>
            <a:ext cx="5372100" cy="3671888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A59DF9FC-52D0-40AE-B924-DB4C5F282AC0}"/>
              </a:ext>
            </a:extLst>
          </p:cNvPr>
          <p:cNvGrpSpPr/>
          <p:nvPr/>
        </p:nvGrpSpPr>
        <p:grpSpPr>
          <a:xfrm>
            <a:off x="5114927" y="1257300"/>
            <a:ext cx="6320954" cy="3749591"/>
            <a:chOff x="4113939" y="1037095"/>
            <a:chExt cx="7888523" cy="4515213"/>
          </a:xfrm>
        </p:grpSpPr>
        <p:pic>
          <p:nvPicPr>
            <p:cNvPr id="5" name="Picture 4" descr="feed.jpg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5986165" y="1037095"/>
              <a:ext cx="5937636" cy="4427475"/>
            </a:xfrm>
            <a:prstGeom prst="rect">
              <a:avLst/>
            </a:prstGeom>
            <a:ln w="28575">
              <a:solidFill>
                <a:srgbClr val="C00000"/>
              </a:solidFill>
            </a:ln>
          </p:spPr>
        </p:pic>
        <p:sp>
          <p:nvSpPr>
            <p:cNvPr id="6" name="TextBox 5">
              <a:extLst>
                <a:ext uri="{FF2B5EF4-FFF2-40B4-BE49-F238E27FC236}">
                  <a16:creationId xmlns="" xmlns:a16="http://schemas.microsoft.com/office/drawing/2014/main" id="{54C6B94A-2A2E-48D4-9709-AC8659F161BC}"/>
                </a:ext>
              </a:extLst>
            </p:cNvPr>
            <p:cNvSpPr txBox="1"/>
            <p:nvPr/>
          </p:nvSpPr>
          <p:spPr>
            <a:xfrm>
              <a:off x="4113939" y="4683556"/>
              <a:ext cx="1525003" cy="707886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0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খইল</a:t>
              </a:r>
              <a:endParaRPr lang="en-US" sz="40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="" xmlns:a16="http://schemas.microsoft.com/office/drawing/2014/main" id="{B1FBFC57-8092-4118-97E5-718116E90BD4}"/>
                </a:ext>
              </a:extLst>
            </p:cNvPr>
            <p:cNvSpPr txBox="1"/>
            <p:nvPr/>
          </p:nvSpPr>
          <p:spPr>
            <a:xfrm>
              <a:off x="10248860" y="4625756"/>
              <a:ext cx="1753602" cy="926552"/>
            </a:xfrm>
            <a:prstGeom prst="rect">
              <a:avLst/>
            </a:prstGeom>
            <a:noFill/>
            <a:ln w="28575">
              <a:noFill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bn-IN" sz="4400" b="1" dirty="0">
                  <a:latin typeface="NikoshBAN" pitchFamily="2" charset="0"/>
                  <a:cs typeface="NikoshBAN" pitchFamily="2" charset="0"/>
                </a:rPr>
                <a:t>ভুসি</a:t>
              </a:r>
              <a:endParaRPr lang="en-US" sz="4400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8" name="Picture 7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E381BFA4-D922-45D9-A324-4C2946E716A3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9362" y="5029201"/>
            <a:ext cx="6796088" cy="12287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3994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34" descr="A screenshot of a social media post&#10;&#10;Description automatically generated">
            <a:extLst>
              <a:ext uri="{FF2B5EF4-FFF2-40B4-BE49-F238E27FC236}">
                <a16:creationId xmlns="" xmlns:a16="http://schemas.microsoft.com/office/drawing/2014/main" id="{5A5C773B-38C9-40C4-9CBE-76D5019813F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00"/>
          <a:stretch/>
        </p:blipFill>
        <p:spPr>
          <a:xfrm>
            <a:off x="6257926" y="879152"/>
            <a:ext cx="4772025" cy="5221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114317" y="365906"/>
            <a:ext cx="3826413" cy="707886"/>
            <a:chOff x="5076497" y="205648"/>
            <a:chExt cx="2459417" cy="820193"/>
          </a:xfrm>
        </p:grpSpPr>
        <p:sp>
          <p:nvSpPr>
            <p:cNvPr id="3" name="Flowchart: Terminator 2"/>
            <p:cNvSpPr/>
            <p:nvPr/>
          </p:nvSpPr>
          <p:spPr>
            <a:xfrm>
              <a:off x="5076497" y="205648"/>
              <a:ext cx="2459417" cy="692594"/>
            </a:xfrm>
            <a:prstGeom prst="flowChartTerminator">
              <a:avLst/>
            </a:prstGeom>
            <a:ln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171457" y="205648"/>
              <a:ext cx="2294439" cy="82019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শিক্ষকের</a:t>
              </a:r>
              <a:r>
                <a:rPr lang="bn-IN" sz="4000" b="1" dirty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  <a:endPara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5863" y="3314698"/>
            <a:ext cx="5084709" cy="2757489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471500" y="1631036"/>
            <a:ext cx="1725869" cy="1377162"/>
            <a:chOff x="2335143" y="4558552"/>
            <a:chExt cx="1725869" cy="13771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762" y="4558552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" name="Group 14"/>
          <p:cNvGrpSpPr/>
          <p:nvPr/>
        </p:nvGrpSpPr>
        <p:grpSpPr>
          <a:xfrm>
            <a:off x="1198948" y="5100377"/>
            <a:ext cx="1725869" cy="1390609"/>
            <a:chOff x="2335143" y="4545105"/>
            <a:chExt cx="1725869" cy="139060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9" name="Group 18"/>
          <p:cNvGrpSpPr/>
          <p:nvPr/>
        </p:nvGrpSpPr>
        <p:grpSpPr>
          <a:xfrm>
            <a:off x="2140242" y="5140720"/>
            <a:ext cx="1725869" cy="1390609"/>
            <a:chOff x="2335143" y="4545105"/>
            <a:chExt cx="1725869" cy="1390609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3" name="Group 22"/>
          <p:cNvGrpSpPr/>
          <p:nvPr/>
        </p:nvGrpSpPr>
        <p:grpSpPr>
          <a:xfrm>
            <a:off x="3094982" y="5113825"/>
            <a:ext cx="1725869" cy="1390609"/>
            <a:chOff x="2335143" y="4545105"/>
            <a:chExt cx="1725869" cy="1390609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7" name="Group 26"/>
          <p:cNvGrpSpPr/>
          <p:nvPr/>
        </p:nvGrpSpPr>
        <p:grpSpPr>
          <a:xfrm>
            <a:off x="3995935" y="5154167"/>
            <a:ext cx="1725869" cy="1390609"/>
            <a:chOff x="2335143" y="4545105"/>
            <a:chExt cx="1725869" cy="139060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xmlns="" xmlns:lc="http://schemas.openxmlformats.org/drawingml/2006/lockedCanvas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08421" y="4545105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975" t="-15020" r="-3397" b="15020"/>
          <a:stretch/>
        </p:blipFill>
        <p:spPr>
          <a:xfrm>
            <a:off x="1185863" y="528637"/>
            <a:ext cx="5457825" cy="3114675"/>
          </a:xfrm>
          <a:prstGeom prst="rect">
            <a:avLst/>
          </a:prstGeom>
        </p:spPr>
      </p:pic>
      <p:pic>
        <p:nvPicPr>
          <p:cNvPr id="36" name="Picture 35" descr="Text, whiteboard&#10;&#10;Description automatically generated">
            <a:extLst>
              <a:ext uri="{FF2B5EF4-FFF2-40B4-BE49-F238E27FC236}">
                <a16:creationId xmlns="" xmlns:a16="http://schemas.microsoft.com/office/drawing/2014/main" id="{F1BA0F84-9BB4-4065-910E-03DA18C55DD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637" y="285749"/>
            <a:ext cx="2728913" cy="1228726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32" name="Picture 31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661762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F67E5E02-57A7-46DA-AB7C-F95196A1DB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9645" y="2511601"/>
            <a:ext cx="1304657" cy="969348"/>
          </a:xfrm>
          <a:prstGeom prst="rect">
            <a:avLst/>
          </a:prstGeom>
        </p:spPr>
      </p:pic>
      <p:pic>
        <p:nvPicPr>
          <p:cNvPr id="11" name="Picture 10" descr="A picture containing text&#10;&#10;Description automatically generated">
            <a:extLst>
              <a:ext uri="{FF2B5EF4-FFF2-40B4-BE49-F238E27FC236}">
                <a16:creationId xmlns="" xmlns:a16="http://schemas.microsoft.com/office/drawing/2014/main" id="{58701FA6-B177-46A6-BA55-609ABB32B4F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701" y="3977256"/>
            <a:ext cx="1414395" cy="963251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12BDDE27-4B03-4F51-92CD-229EFE0BB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2349" y="3957638"/>
            <a:ext cx="2536156" cy="957262"/>
          </a:xfrm>
          <a:prstGeom prst="rect">
            <a:avLst/>
          </a:prstGeom>
        </p:spPr>
      </p:pic>
      <p:pic>
        <p:nvPicPr>
          <p:cNvPr id="13" name="Picture 12" descr="Text, whiteboard&#10;&#10;Description automatically generated">
            <a:extLst>
              <a:ext uri="{FF2B5EF4-FFF2-40B4-BE49-F238E27FC236}">
                <a16:creationId xmlns="" xmlns:a16="http://schemas.microsoft.com/office/drawing/2014/main" id="{C108F9FE-1EC4-4AF6-B420-C645C0CB98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2269" y="5211637"/>
            <a:ext cx="1469263" cy="963251"/>
          </a:xfrm>
          <a:prstGeom prst="rect">
            <a:avLst/>
          </a:prstGeom>
        </p:spPr>
      </p:pic>
      <p:pic>
        <p:nvPicPr>
          <p:cNvPr id="14" name="Picture 13" descr="Shape, rectangle&#10;&#10;Description automatically generated">
            <a:extLst>
              <a:ext uri="{FF2B5EF4-FFF2-40B4-BE49-F238E27FC236}">
                <a16:creationId xmlns="" xmlns:a16="http://schemas.microsoft.com/office/drawing/2014/main" id="{A91AC766-D2B7-494A-9B7E-5CA84105D848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2170" y="5182096"/>
            <a:ext cx="2424756" cy="859611"/>
          </a:xfrm>
          <a:prstGeom prst="rect">
            <a:avLst/>
          </a:prstGeom>
        </p:spPr>
      </p:pic>
      <p:pic>
        <p:nvPicPr>
          <p:cNvPr id="15" name="Picture 14" descr="Icon&#10;&#10;Description automatically generated">
            <a:extLst>
              <a:ext uri="{FF2B5EF4-FFF2-40B4-BE49-F238E27FC236}">
                <a16:creationId xmlns="" xmlns:a16="http://schemas.microsoft.com/office/drawing/2014/main" id="{5198762C-71D4-40EA-A459-DEC676F3EC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594" y="1579137"/>
            <a:ext cx="1529957" cy="711962"/>
          </a:xfrm>
          <a:prstGeom prst="rect">
            <a:avLst/>
          </a:prstGeom>
        </p:spPr>
      </p:pic>
      <p:pic>
        <p:nvPicPr>
          <p:cNvPr id="17" name="Picture 16" descr="Shape, rectangle&#10;&#10;Description automatically generated">
            <a:extLst>
              <a:ext uri="{FF2B5EF4-FFF2-40B4-BE49-F238E27FC236}">
                <a16:creationId xmlns="" xmlns:a16="http://schemas.microsoft.com/office/drawing/2014/main" id="{E5C11AFE-C531-4F10-916D-9F3FC05D951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3029" y="2657179"/>
            <a:ext cx="2622471" cy="859611"/>
          </a:xfrm>
          <a:prstGeom prst="rect">
            <a:avLst/>
          </a:prstGeom>
        </p:spPr>
      </p:pic>
      <p:pic>
        <p:nvPicPr>
          <p:cNvPr id="18" name="Picture 17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04D424B7-BF15-41C6-AF36-8C43542BA8F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6614" y="1531277"/>
            <a:ext cx="2271712" cy="740760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2661463" y="585788"/>
            <a:ext cx="67120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নতুন শব্দের অর্থগুলো জেনে নিই 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E62AA78E-2463-4C62-80B1-DD02563ED52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2038" y="1443038"/>
            <a:ext cx="1781432" cy="4572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8245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Oval 116">
            <a:extLst>
              <a:ext uri="{FF2B5EF4-FFF2-40B4-BE49-F238E27FC236}">
                <a16:creationId xmlns="" xmlns:a16="http://schemas.microsoft.com/office/drawing/2014/main" id="{0313DA60-6081-4CE3-8FEC-A33901897337}"/>
              </a:ext>
            </a:extLst>
          </p:cNvPr>
          <p:cNvSpPr/>
          <p:nvPr/>
        </p:nvSpPr>
        <p:spPr>
          <a:xfrm>
            <a:off x="6129339" y="2596997"/>
            <a:ext cx="2500312" cy="1818774"/>
          </a:xfrm>
          <a:prstGeom prst="ellipse">
            <a:avLst/>
          </a:prstGeom>
          <a:gradFill>
            <a:gsLst>
              <a:gs pos="52000">
                <a:srgbClr val="00B0F0"/>
              </a:gs>
              <a:gs pos="8000">
                <a:srgbClr val="00B0F0"/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>
            <a:extLst>
              <a:ext uri="{FF2B5EF4-FFF2-40B4-BE49-F238E27FC236}">
                <a16:creationId xmlns="" xmlns:a16="http://schemas.microsoft.com/office/drawing/2014/main" id="{C0EE319F-DC53-49DD-ABBE-709110BCA6B7}"/>
              </a:ext>
            </a:extLst>
          </p:cNvPr>
          <p:cNvSpPr/>
          <p:nvPr/>
        </p:nvSpPr>
        <p:spPr>
          <a:xfrm>
            <a:off x="9013535" y="2649279"/>
            <a:ext cx="2373601" cy="1659270"/>
          </a:xfrm>
          <a:prstGeom prst="ellipse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>
            <a:extLst>
              <a:ext uri="{FF2B5EF4-FFF2-40B4-BE49-F238E27FC236}">
                <a16:creationId xmlns="" xmlns:a16="http://schemas.microsoft.com/office/drawing/2014/main" id="{1BEB10E3-B2B4-4BF6-A67A-0E1C14197257}"/>
              </a:ext>
            </a:extLst>
          </p:cNvPr>
          <p:cNvSpPr/>
          <p:nvPr/>
        </p:nvSpPr>
        <p:spPr>
          <a:xfrm>
            <a:off x="1643063" y="2578294"/>
            <a:ext cx="2017277" cy="1764025"/>
          </a:xfrm>
          <a:prstGeom prst="ellipse">
            <a:avLst/>
          </a:prstGeom>
          <a:gradFill>
            <a:gsLst>
              <a:gs pos="52000">
                <a:srgbClr val="66FF33"/>
              </a:gs>
              <a:gs pos="96000">
                <a:srgbClr val="66FF33"/>
              </a:gs>
              <a:gs pos="8000">
                <a:srgbClr val="66FF33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gradFill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</a:gradFill>
          </a:ln>
          <a:scene3d>
            <a:camera prst="orthographicFront"/>
            <a:lightRig rig="threePt" dir="t"/>
          </a:scene3d>
          <a:sp3d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>
            <a:extLst>
              <a:ext uri="{FF2B5EF4-FFF2-40B4-BE49-F238E27FC236}">
                <a16:creationId xmlns="" xmlns:a16="http://schemas.microsoft.com/office/drawing/2014/main" id="{EA8C2A25-9EEE-4A2E-A9E1-4419613E7341}"/>
              </a:ext>
            </a:extLst>
          </p:cNvPr>
          <p:cNvSpPr/>
          <p:nvPr/>
        </p:nvSpPr>
        <p:spPr>
          <a:xfrm>
            <a:off x="3871912" y="2679479"/>
            <a:ext cx="2171700" cy="1762354"/>
          </a:xfrm>
          <a:prstGeom prst="ellipse">
            <a:avLst/>
          </a:prstGeom>
          <a:gradFill>
            <a:gsLst>
              <a:gs pos="52000">
                <a:srgbClr val="FFC000"/>
              </a:gs>
              <a:gs pos="96000">
                <a:srgbClr val="FFC000"/>
              </a:gs>
              <a:gs pos="8000">
                <a:srgbClr val="FFC000"/>
              </a:gs>
              <a:gs pos="70084">
                <a:srgbClr val="FFC000"/>
              </a:gs>
              <a:gs pos="36000">
                <a:srgbClr val="FFC000"/>
              </a:gs>
            </a:gsLst>
            <a:lin ang="5400000" scaled="1"/>
          </a:gradFill>
          <a:ln>
            <a:noFill/>
          </a:ln>
          <a:effectLst>
            <a:reflection blurRad="6350" stA="50000" endA="300" endPos="55500" dist="508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787079" y="3138691"/>
            <a:ext cx="165002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হাম্বা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376250" y="3160296"/>
            <a:ext cx="77075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 smtClean="0">
                <a:ln w="0"/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ম্ব</a:t>
            </a:r>
            <a:endParaRPr lang="en-GB" sz="4000" dirty="0">
              <a:ln w="0"/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 flipH="1">
            <a:off x="9174416" y="3163533"/>
            <a:ext cx="19594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সম্বল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16916" y="3107619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21945" y="3152925"/>
            <a:ext cx="692694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643438" y="3140232"/>
            <a:ext cx="689718" cy="707886"/>
          </a:xfrm>
          <a:prstGeom prst="rect">
            <a:avLst/>
          </a:prstGeom>
          <a:ln w="25400">
            <a:solidFill>
              <a:srgbClr val="33CC33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IN" sz="40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en-GB" sz="4000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285336" y="790050"/>
            <a:ext cx="54120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bn-IN" sz="3600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এসো আমরা যুক্তবর্ণ গুলো ভেঙে দেখি</a:t>
            </a:r>
            <a:endParaRPr lang="en-US" sz="3600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145637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11022E-16 L 0.18268 -0.0030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063" y="208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21" presetClass="entr" presetSubtype="1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7.40741E-7 L 0.16159 0.00301 " pathEditMode="relative" rAng="0" ptsTypes="AA">
                                      <p:cBhvr>
                                        <p:cTn id="1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73" y="139"/>
                                    </p:animMotion>
                                  </p:childTnLst>
                                </p:cTn>
                              </p:par>
                              <p:par>
                                <p:cTn id="18" presetID="63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0.25 0.00533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 animBg="1"/>
      <p:bldP spid="16" grpId="0" animBg="1"/>
      <p:bldP spid="16" grpId="1" animBg="1"/>
      <p:bldP spid="17" grpId="0" animBg="1"/>
      <p:bldP spid="1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93C0F1EA-E80A-4450-8631-708A034815F5}"/>
              </a:ext>
            </a:extLst>
          </p:cNvPr>
          <p:cNvSpPr txBox="1"/>
          <p:nvPr/>
        </p:nvSpPr>
        <p:spPr>
          <a:xfrm>
            <a:off x="3975279" y="611166"/>
            <a:ext cx="3836995" cy="830997"/>
          </a:xfrm>
          <a:prstGeom prst="rect">
            <a:avLst/>
          </a:prstGeom>
          <a:noFill/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r>
              <a:rPr lang="bn-BD" sz="4000" b="1" dirty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bn-IN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bn-BD" sz="4800" b="1" dirty="0" smtClean="0">
                <a:ln w="76200">
                  <a:solidFill>
                    <a:schemeClr val="tx1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n w="76200">
                <a:solidFill>
                  <a:schemeClr val="tx1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28D0249-EAA1-485C-B75E-BEB661A11F0B}"/>
              </a:ext>
            </a:extLst>
          </p:cNvPr>
          <p:cNvSpPr txBox="1"/>
          <p:nvPr/>
        </p:nvSpPr>
        <p:spPr>
          <a:xfrm>
            <a:off x="5943601" y="1617468"/>
            <a:ext cx="5872162" cy="4801314"/>
          </a:xfrm>
          <a:prstGeom prst="rect">
            <a:avLst/>
          </a:prstGeom>
          <a:noFill/>
          <a:ln w="76200"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prst="convex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নামঃ 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মোছাঃ নাইচ আক্‌তার</a:t>
            </a: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সহকারী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শিক্ষক</a:t>
            </a:r>
          </a:p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২২নং খড়িখালী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সরকারি প্রাথমিক বিদ্যালয়</a:t>
            </a:r>
          </a:p>
          <a:p>
            <a:pPr algn="ctr"/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ঝিনাইদহ 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সদর, </a:t>
            </a:r>
            <a:r>
              <a:rPr lang="bn-IN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ঝিনাইদহ।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pPr algn="ctr"/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E-mail : </a:t>
            </a:r>
            <a:r>
              <a:rPr lang="en-US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mstniceaktermubin</a:t>
            </a:r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@       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rmolu UL"/>
                <a:cs typeface="NikoshBAN" pitchFamily="2" charset="0"/>
              </a:rPr>
              <a:t>gmail.com</a:t>
            </a:r>
            <a:endParaRPr lang="bn-BD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  <a:cs typeface="NikoshBAN" pitchFamily="2" charset="0"/>
            </a:endParaRPr>
          </a:p>
          <a:p>
            <a:endParaRPr lang="en-US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rmolu U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E1DA4ED-A5CB-40C7-978B-9BD57D2716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57" y="1849446"/>
            <a:ext cx="3634317" cy="355124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grpSp>
        <p:nvGrpSpPr>
          <p:cNvPr id="5" name="Group 4"/>
          <p:cNvGrpSpPr/>
          <p:nvPr/>
        </p:nvGrpSpPr>
        <p:grpSpPr>
          <a:xfrm>
            <a:off x="0" y="175023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8" name="Picture 7" descr="Amarilis-Red-fl-1lg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58875" y="1357312"/>
            <a:ext cx="1199062" cy="4071937"/>
          </a:xfrm>
          <a:prstGeom prst="rect">
            <a:avLst/>
          </a:prstGeom>
          <a:ln w="127000" cap="rnd"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19839911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hape, rectangle&#10;&#10;Description automatically generated">
            <a:extLst>
              <a:ext uri="{FF2B5EF4-FFF2-40B4-BE49-F238E27FC236}">
                <a16:creationId xmlns="" xmlns:a16="http://schemas.microsoft.com/office/drawing/2014/main" id="{7CF7D703-5186-403F-9585-AA96BF980F7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8091" y="2021671"/>
            <a:ext cx="3560373" cy="969348"/>
          </a:xfrm>
          <a:prstGeom prst="rect">
            <a:avLst/>
          </a:prstGeom>
        </p:spPr>
      </p:pic>
      <p:pic>
        <p:nvPicPr>
          <p:cNvPr id="11" name="Picture 10" descr="Shape, rectangle&#10;&#10;Description automatically generated">
            <a:extLst>
              <a:ext uri="{FF2B5EF4-FFF2-40B4-BE49-F238E27FC236}">
                <a16:creationId xmlns="" xmlns:a16="http://schemas.microsoft.com/office/drawing/2014/main" id="{089B5F1D-77F9-4ECB-9847-E095A8CEB0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40" y="2757084"/>
            <a:ext cx="4031424" cy="984085"/>
          </a:xfrm>
          <a:prstGeom prst="rect">
            <a:avLst/>
          </a:prstGeom>
        </p:spPr>
      </p:pic>
      <p:pic>
        <p:nvPicPr>
          <p:cNvPr id="12" name="Picture 11" descr="Shape, rectangle&#10;&#10;Description automatically generated">
            <a:extLst>
              <a:ext uri="{FF2B5EF4-FFF2-40B4-BE49-F238E27FC236}">
                <a16:creationId xmlns="" xmlns:a16="http://schemas.microsoft.com/office/drawing/2014/main" id="{D52912EE-D99B-4BE9-B6F7-65E630D9D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6658" y="3691817"/>
            <a:ext cx="4212701" cy="859611"/>
          </a:xfrm>
          <a:prstGeom prst="rect">
            <a:avLst/>
          </a:prstGeom>
        </p:spPr>
      </p:pic>
      <p:pic>
        <p:nvPicPr>
          <p:cNvPr id="13" name="Picture 12" descr="Shape, rectangle&#10;&#10;Description automatically generated">
            <a:extLst>
              <a:ext uri="{FF2B5EF4-FFF2-40B4-BE49-F238E27FC236}">
                <a16:creationId xmlns="" xmlns:a16="http://schemas.microsoft.com/office/drawing/2014/main" id="{5A0F290A-859F-44D4-86A8-06D193EF82A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2577" y="4439224"/>
            <a:ext cx="3441297" cy="963251"/>
          </a:xfrm>
          <a:prstGeom prst="rect">
            <a:avLst/>
          </a:prstGeom>
        </p:spPr>
      </p:pic>
      <p:pic>
        <p:nvPicPr>
          <p:cNvPr id="14" name="Picture 1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AD3565A7-8AE2-40C8-B4EF-5DDC39C585A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3223" y="1968789"/>
            <a:ext cx="3176291" cy="836498"/>
          </a:xfrm>
          <a:prstGeom prst="rect">
            <a:avLst/>
          </a:prstGeom>
        </p:spPr>
      </p:pic>
      <p:pic>
        <p:nvPicPr>
          <p:cNvPr id="15" name="Picture 14" descr="Logo&#10;&#10;Description automatically generated">
            <a:extLst>
              <a:ext uri="{FF2B5EF4-FFF2-40B4-BE49-F238E27FC236}">
                <a16:creationId xmlns="" xmlns:a16="http://schemas.microsoft.com/office/drawing/2014/main" id="{007BFCAF-2DA7-4829-9AD1-6D8115F99C0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7175" y="2789673"/>
            <a:ext cx="2787211" cy="845257"/>
          </a:xfrm>
          <a:prstGeom prst="rect">
            <a:avLst/>
          </a:prstGeom>
        </p:spPr>
      </p:pic>
      <p:pic>
        <p:nvPicPr>
          <p:cNvPr id="16" name="Picture 15" descr="Text&#10;&#10;Description automatically generated with low confidence">
            <a:extLst>
              <a:ext uri="{FF2B5EF4-FFF2-40B4-BE49-F238E27FC236}">
                <a16:creationId xmlns="" xmlns:a16="http://schemas.microsoft.com/office/drawing/2014/main" id="{23973F01-D3A8-478A-91E3-FFF1FE62788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0450" y="3651411"/>
            <a:ext cx="3187505" cy="859611"/>
          </a:xfrm>
          <a:prstGeom prst="rect">
            <a:avLst/>
          </a:prstGeom>
        </p:spPr>
      </p:pic>
      <p:pic>
        <p:nvPicPr>
          <p:cNvPr id="17" name="Picture 16" descr="Text, logo&#10;&#10;Description automatically generated">
            <a:extLst>
              <a:ext uri="{FF2B5EF4-FFF2-40B4-BE49-F238E27FC236}">
                <a16:creationId xmlns="" xmlns:a16="http://schemas.microsoft.com/office/drawing/2014/main" id="{C165AD4F-382D-4948-BA16-64299BEE96B8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8" t="10759" r="10672" b="19723"/>
          <a:stretch/>
        </p:blipFill>
        <p:spPr>
          <a:xfrm>
            <a:off x="8694176" y="4573493"/>
            <a:ext cx="2531417" cy="669631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9003" l="595" r="9881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9344813">
            <a:off x="5940195" y="1092856"/>
            <a:ext cx="1735794" cy="5414963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190601" y="638336"/>
            <a:ext cx="57962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জেনে নিই</a:t>
            </a:r>
            <a:endParaRPr lang="en-GB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7390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="" xmlns:a16="http://schemas.microsoft.com/office/drawing/2014/main" id="{5DF87013-2C52-422E-B099-04BDC65A7C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844" y="2306333"/>
            <a:ext cx="3560373" cy="9693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B25B8B0-A14B-46F7-A231-20B140BD7E0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12" y="3175668"/>
            <a:ext cx="4852837" cy="9693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A706D3E5-0815-4D94-BF3B-764C43B3DF2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5220" y="4082394"/>
            <a:ext cx="4212701" cy="85961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586BE1-44D2-493C-8ECA-5220E82D772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629" y="4838701"/>
            <a:ext cx="4133446" cy="96325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441617" y="628104"/>
            <a:ext cx="2667000" cy="6096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4889" y="714375"/>
            <a:ext cx="2144105" cy="1357312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Rectangle 8"/>
          <p:cNvSpPr/>
          <p:nvPr/>
        </p:nvSpPr>
        <p:spPr>
          <a:xfrm>
            <a:off x="2410904" y="1624173"/>
            <a:ext cx="4970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 প্রশ্নগুলো</a:t>
            </a:r>
            <a:r>
              <a:rPr lang="en-US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bn-IN" sz="3600" dirty="0" smtClean="0">
                <a:ln w="0">
                  <a:solidFill>
                    <a:schemeClr val="tx1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উত্তর দাও?</a:t>
            </a:r>
            <a:endParaRPr lang="en-GB" sz="3600" dirty="0">
              <a:ln w="0">
                <a:solidFill>
                  <a:schemeClr val="tx1"/>
                </a:solidFill>
              </a:ln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753227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sp>
        <p:nvSpPr>
          <p:cNvPr id="5" name="Rectangle 4"/>
          <p:cNvSpPr/>
          <p:nvPr/>
        </p:nvSpPr>
        <p:spPr>
          <a:xfrm>
            <a:off x="4400157" y="732731"/>
            <a:ext cx="3505200" cy="6096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200" b="1" dirty="0" smtClean="0">
                <a:ln w="11430"/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n w="11430"/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7" y="1857375"/>
            <a:ext cx="5200650" cy="34290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7" name="Picture 6" descr="boy-going-to-school-cartoon-imag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79439" y="1882588"/>
            <a:ext cx="4786649" cy="338950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714498" y="374457"/>
            <a:ext cx="1757363" cy="131586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4269920" y="3964425"/>
            <a:ext cx="1725869" cy="1379878"/>
            <a:chOff x="2335143" y="4584088"/>
            <a:chExt cx="1725869" cy="1379878"/>
          </a:xfrm>
        </p:grpSpPr>
        <p:pic>
          <p:nvPicPr>
            <p:cNvPr id="10" name="Picture 9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2455340">
              <a:off x="3346815" y="4584088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" name="Picture 10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8756541">
              <a:off x="2783859" y="4564213"/>
              <a:ext cx="636118" cy="1533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2" name="Picture 11">
              <a:extLst>
                <a:ext uri="{FF2B5EF4-FFF2-40B4-BE49-F238E27FC236}">
                  <a16:creationId xmlns:lc="http://schemas.openxmlformats.org/drawingml/2006/lockedCanvas" xmlns="" xmlns:a16="http://schemas.microsoft.com/office/drawing/2014/main" id="{53C7CFA7-58B6-448A-8131-0452642614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35315" y="4612340"/>
              <a:ext cx="714197" cy="13516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9" t="-1804" r="4633" b="6701"/>
          <a:stretch/>
        </p:blipFill>
        <p:spPr>
          <a:xfrm>
            <a:off x="8915400" y="404173"/>
            <a:ext cx="2014538" cy="148177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327FCDA6-AC74-4EFC-BB5B-84CAE623784D}"/>
              </a:ext>
            </a:extLst>
          </p:cNvPr>
          <p:cNvSpPr txBox="1"/>
          <p:nvPr/>
        </p:nvSpPr>
        <p:spPr>
          <a:xfrm>
            <a:off x="357189" y="5505347"/>
            <a:ext cx="11301412" cy="646331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marL="571500" indent="-571500" algn="ctr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dirty="0">
                <a:latin typeface="NikoshBAN" pitchFamily="2" charset="0"/>
                <a:cs typeface="NikoshBAN" pitchFamily="2" charset="0"/>
              </a:rPr>
              <a:t>গরু কী কী খাবার খায় তার একটি তালিকা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করে আনবে।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5280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175" y="242889"/>
            <a:ext cx="11644313" cy="60150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noFill/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1700215" y="4467722"/>
            <a:ext cx="8972552" cy="156966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খামার বাড়ির পশুপাখি  </a:t>
            </a:r>
            <a:endParaRPr lang="en-US" sz="9600" b="1" dirty="0">
              <a:ln w="11430"/>
              <a:solidFill>
                <a:srgbClr val="C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252462" y="5953217"/>
            <a:ext cx="1040020" cy="643919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763301" y="5919880"/>
            <a:ext cx="1040020" cy="64391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="" xmlns:a16="http://schemas.microsoft.com/office/drawing/2014/main" id="{C68B6E8B-6AB4-4442-88CE-C95A7D0F4C2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721924">
            <a:off x="10858548" y="269154"/>
            <a:ext cx="1040020" cy="64391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85988" y="574433"/>
            <a:ext cx="7752506" cy="89255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9050738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1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843845"/>
            <a:ext cx="4372710" cy="92333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NZ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3002" y="1947065"/>
            <a:ext cx="3400508" cy="3784105"/>
          </a:xfrm>
          <a:prstGeom prst="rect">
            <a:avLst/>
          </a:prstGeom>
          <a:ln w="38100" cap="sq">
            <a:solidFill>
              <a:srgbClr val="C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786438" y="2146756"/>
            <a:ext cx="6200774" cy="4462760"/>
          </a:xfrm>
          <a:prstGeom prst="rect">
            <a:avLst/>
          </a:prstGeom>
          <a:noFill/>
          <a:ln w="76200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 ।</a:t>
            </a:r>
            <a:endParaRPr lang="bn-I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বাংলা</a:t>
            </a:r>
            <a:r>
              <a:rPr lang="en-US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।</a:t>
            </a:r>
            <a:endParaRPr lang="bn-IN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শিরোনামঃ 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 </a:t>
            </a:r>
            <a:r>
              <a:rPr lang="en-US" sz="4400" b="1" dirty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</a:t>
            </a:r>
            <a:r>
              <a:rPr lang="en-US" sz="44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bn-BD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পাঠ্যাংশঃ 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গ্রামের নাম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bn-IN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ভূসি খায়</a:t>
            </a:r>
            <a:r>
              <a:rPr lang="en-US" sz="4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bn-IN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endParaRPr lang="en-NZ" sz="28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14300" y="203598"/>
            <a:ext cx="1669256" cy="879883"/>
            <a:chOff x="145257" y="275036"/>
            <a:chExt cx="1669256" cy="879883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864201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75"/>
          <a:stretch/>
        </p:blipFill>
        <p:spPr>
          <a:xfrm>
            <a:off x="357187" y="1739934"/>
            <a:ext cx="2824607" cy="250529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CE5E20-FC97-4DE3-8550-F80B8AECAA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2558" y="1743075"/>
            <a:ext cx="2771056" cy="2514599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953A6F03-6D73-4788-ADBB-9496359FCE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1733" r="3783"/>
          <a:stretch/>
        </p:blipFill>
        <p:spPr>
          <a:xfrm>
            <a:off x="6143625" y="1756451"/>
            <a:ext cx="2943225" cy="2483120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6D52296-9770-4682-A5EE-B3D86EF66AB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8288" y="1771649"/>
            <a:ext cx="2728911" cy="248602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BCC17EB5-5E2A-4285-85BB-F89DFC424F80}"/>
              </a:ext>
            </a:extLst>
          </p:cNvPr>
          <p:cNvSpPr txBox="1"/>
          <p:nvPr/>
        </p:nvSpPr>
        <p:spPr>
          <a:xfrm>
            <a:off x="2509409" y="5404772"/>
            <a:ext cx="7173179" cy="646331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GB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তোমরা </a:t>
            </a:r>
            <a:r>
              <a:rPr lang="en-GB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 এগুলো আমরা কোথায় দেখি? </a:t>
            </a:r>
          </a:p>
        </p:txBody>
      </p:sp>
      <p:pic>
        <p:nvPicPr>
          <p:cNvPr id="9" name="Picture 8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F54E2AFF-68E3-4B91-9652-0BF22704CBD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896" b="33942"/>
          <a:stretch/>
        </p:blipFill>
        <p:spPr>
          <a:xfrm>
            <a:off x="4727773" y="610193"/>
            <a:ext cx="2800618" cy="978621"/>
          </a:xfrm>
          <a:prstGeom prst="rect">
            <a:avLst/>
          </a:prstGeom>
        </p:spPr>
      </p:pic>
      <p:pic>
        <p:nvPicPr>
          <p:cNvPr id="10" name="Picture 9" descr="Logo&#10;&#10;Description automatically generated">
            <a:extLst>
              <a:ext uri="{FF2B5EF4-FFF2-40B4-BE49-F238E27FC236}">
                <a16:creationId xmlns="" xmlns:a16="http://schemas.microsoft.com/office/drawing/2014/main" id="{AEFE8ABD-7534-43DA-AAA6-F9C7157BBDE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76" y="4257675"/>
            <a:ext cx="1652511" cy="1160365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="" xmlns:a16="http://schemas.microsoft.com/office/drawing/2014/main" id="{39DD6DD3-DC47-4CF5-B7DF-405A68872DB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4616" y="4314825"/>
            <a:ext cx="1816821" cy="1101020"/>
          </a:xfrm>
          <a:prstGeom prst="rect">
            <a:avLst/>
          </a:prstGeom>
        </p:spPr>
      </p:pic>
      <p:pic>
        <p:nvPicPr>
          <p:cNvPr id="12" name="Picture 11" descr="A picture containing icon&#10;&#10;Description automatically generated">
            <a:extLst>
              <a:ext uri="{FF2B5EF4-FFF2-40B4-BE49-F238E27FC236}">
                <a16:creationId xmlns="" xmlns:a16="http://schemas.microsoft.com/office/drawing/2014/main" id="{7038E6AF-1242-4E9A-AD56-C959581EA3B5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410" y="4307061"/>
            <a:ext cx="1857378" cy="1193627"/>
          </a:xfrm>
          <a:prstGeom prst="rect">
            <a:avLst/>
          </a:prstGeom>
        </p:spPr>
      </p:pic>
      <p:pic>
        <p:nvPicPr>
          <p:cNvPr id="13" name="Picture 12" descr="Logo&#10;&#10;Description automatically generated">
            <a:extLst>
              <a:ext uri="{FF2B5EF4-FFF2-40B4-BE49-F238E27FC236}">
                <a16:creationId xmlns="" xmlns:a16="http://schemas.microsoft.com/office/drawing/2014/main" id="{2732D58D-2616-4178-949D-50428A08174C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0475" y="4271963"/>
            <a:ext cx="1634342" cy="1209840"/>
          </a:xfrm>
          <a:prstGeom prst="rect">
            <a:avLst/>
          </a:prstGeom>
        </p:spPr>
      </p:pic>
      <p:pic>
        <p:nvPicPr>
          <p:cNvPr id="8" name="Picture 7" descr="Text&#10;&#10;Description automatically generated with medium confidence">
            <a:extLst>
              <a:ext uri="{FF2B5EF4-FFF2-40B4-BE49-F238E27FC236}">
                <a16:creationId xmlns="" xmlns:a16="http://schemas.microsoft.com/office/drawing/2014/main" id="{11B3D114-9D2E-47D6-A0AC-89BF2153DE8F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49" b="33942"/>
          <a:stretch/>
        </p:blipFill>
        <p:spPr>
          <a:xfrm>
            <a:off x="2286001" y="300039"/>
            <a:ext cx="7500936" cy="142153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545473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49" y="3128963"/>
            <a:ext cx="3619501" cy="284321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33637" y="1379945"/>
            <a:ext cx="4586931" cy="830997"/>
          </a:xfrm>
          <a:prstGeom prst="rect">
            <a:avLst/>
          </a:prstGeom>
          <a:ln>
            <a:noFill/>
          </a:ln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4800" b="1" dirty="0" smtClean="0">
                <a:ln w="11430">
                  <a:solidFill>
                    <a:schemeClr val="tx1"/>
                  </a:solidFill>
                </a:ln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খামার বাড়ির পশুপাখি</a:t>
            </a:r>
            <a:endParaRPr lang="en-US" sz="4800" b="1" dirty="0">
              <a:ln w="11430">
                <a:solidFill>
                  <a:schemeClr val="tx1"/>
                </a:solidFill>
              </a:ln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00471">
            <a:off x="3397856" y="1209271"/>
            <a:ext cx="1963414" cy="19634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4D1EA9C-55B4-403B-AA52-74B6F2072AD7}"/>
              </a:ext>
            </a:extLst>
          </p:cNvPr>
          <p:cNvSpPr txBox="1"/>
          <p:nvPr/>
        </p:nvSpPr>
        <p:spPr>
          <a:xfrm>
            <a:off x="1755914" y="414711"/>
            <a:ext cx="8175346" cy="1015663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bn-IN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মাদের আজকের পাঠ</a:t>
            </a:r>
            <a:r>
              <a:rPr lang="en-US" sz="6000" b="1" dirty="0" smtClean="0">
                <a:ln w="22225">
                  <a:solidFill>
                    <a:schemeClr val="tx1"/>
                  </a:solidFill>
                  <a:prstDash val="solid"/>
                </a:ln>
                <a:gradFill flip="none" rotWithShape="1">
                  <a:gsLst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18000">
                      <a:schemeClr val="accent4">
                        <a:lumMod val="60000"/>
                        <a:lumOff val="40000"/>
                      </a:schemeClr>
                    </a:gs>
                    <a:gs pos="0">
                      <a:schemeClr val="accent2">
                        <a:lumMod val="75000"/>
                      </a:schemeClr>
                    </a:gs>
                    <a:gs pos="69000">
                      <a:schemeClr val="accent4">
                        <a:lumMod val="60000"/>
                        <a:lumOff val="40000"/>
                      </a:schemeClr>
                    </a:gs>
                    <a:gs pos="53000">
                      <a:schemeClr val="accent1">
                        <a:lumMod val="40000"/>
                        <a:lumOff val="60000"/>
                      </a:schemeClr>
                    </a:gs>
                    <a:gs pos="85000">
                      <a:srgbClr val="FFFF00"/>
                    </a:gs>
                    <a:gs pos="100000">
                      <a:schemeClr val="accent4">
                        <a:lumMod val="40000"/>
                        <a:lumOff val="60000"/>
                      </a:schemeClr>
                    </a:gs>
                  </a:gsLst>
                  <a:lin ang="5400000" scaled="1"/>
                  <a:tileRect/>
                </a:gra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000" b="1" dirty="0">
              <a:ln w="22225">
                <a:solidFill>
                  <a:schemeClr val="tx1"/>
                </a:solidFill>
                <a:prstDash val="solid"/>
              </a:ln>
              <a:gradFill flip="none" rotWithShape="1">
                <a:gsLst>
                  <a:gs pos="37000">
                    <a:schemeClr val="accent4">
                      <a:lumMod val="60000"/>
                      <a:lumOff val="40000"/>
                    </a:schemeClr>
                  </a:gs>
                  <a:gs pos="18000">
                    <a:schemeClr val="accent4">
                      <a:lumMod val="60000"/>
                      <a:lumOff val="40000"/>
                    </a:schemeClr>
                  </a:gs>
                  <a:gs pos="0">
                    <a:schemeClr val="accent2">
                      <a:lumMod val="75000"/>
                    </a:schemeClr>
                  </a:gs>
                  <a:gs pos="69000">
                    <a:schemeClr val="accent4">
                      <a:lumMod val="60000"/>
                      <a:lumOff val="40000"/>
                    </a:schemeClr>
                  </a:gs>
                  <a:gs pos="53000">
                    <a:schemeClr val="accent1">
                      <a:lumMod val="40000"/>
                      <a:lumOff val="60000"/>
                    </a:schemeClr>
                  </a:gs>
                  <a:gs pos="85000">
                    <a:srgbClr val="FFFF00"/>
                  </a:gs>
                  <a:gs pos="100000">
                    <a:schemeClr val="accent4">
                      <a:lumMod val="40000"/>
                      <a:lumOff val="60000"/>
                    </a:schemeClr>
                  </a:gs>
                </a:gsLst>
                <a:lin ang="5400000" scaled="1"/>
                <a:tileRect/>
              </a:gra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grpSp>
        <p:nvGrpSpPr>
          <p:cNvPr id="13" name="Group 12"/>
          <p:cNvGrpSpPr/>
          <p:nvPr/>
        </p:nvGrpSpPr>
        <p:grpSpPr>
          <a:xfrm>
            <a:off x="8093269" y="3543300"/>
            <a:ext cx="3334156" cy="3035293"/>
            <a:chOff x="8243762" y="2737327"/>
            <a:chExt cx="3334156" cy="2754634"/>
          </a:xfrm>
        </p:grpSpPr>
        <p:grpSp>
          <p:nvGrpSpPr>
            <p:cNvPr id="14" name="Group 13"/>
            <p:cNvGrpSpPr/>
            <p:nvPr/>
          </p:nvGrpSpPr>
          <p:grpSpPr>
            <a:xfrm>
              <a:off x="8243762" y="2737327"/>
              <a:ext cx="3334156" cy="2754634"/>
              <a:chOff x="-30662" y="2463904"/>
              <a:chExt cx="3334156" cy="2754634"/>
            </a:xfrm>
          </p:grpSpPr>
          <p:pic>
            <p:nvPicPr>
              <p:cNvPr id="19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1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463904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5" name="Group 14"/>
            <p:cNvGrpSpPr/>
            <p:nvPr/>
          </p:nvGrpSpPr>
          <p:grpSpPr>
            <a:xfrm>
              <a:off x="9388206" y="3769120"/>
              <a:ext cx="1725869" cy="1390609"/>
              <a:chOff x="2335143" y="4545105"/>
              <a:chExt cx="1725869" cy="1390609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8385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517" y="3043239"/>
            <a:ext cx="3567545" cy="2928937"/>
          </a:xfrm>
          <a:prstGeom prst="rect">
            <a:avLst/>
          </a:prstGeom>
        </p:spPr>
      </p:pic>
      <p:pic>
        <p:nvPicPr>
          <p:cNvPr id="31" name="Picture 30" descr="A herd of cattle standing on top of a dirt field&#10;&#10;Description automatically generated">
            <a:extLst>
              <a:ext uri="{FF2B5EF4-FFF2-40B4-BE49-F238E27FC236}">
                <a16:creationId xmlns="" xmlns:a16="http://schemas.microsoft.com/office/drawing/2014/main" id="{8EC1B186-E963-444D-8863-076BD2B881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7625" y="2357438"/>
            <a:ext cx="4614863" cy="38719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22" name="Group 21"/>
          <p:cNvGrpSpPr/>
          <p:nvPr/>
        </p:nvGrpSpPr>
        <p:grpSpPr>
          <a:xfrm>
            <a:off x="287654" y="3355499"/>
            <a:ext cx="3334156" cy="3011809"/>
            <a:chOff x="332409" y="2368093"/>
            <a:chExt cx="3334156" cy="3011809"/>
          </a:xfrm>
        </p:grpSpPr>
        <p:grpSp>
          <p:nvGrpSpPr>
            <p:cNvPr id="23" name="Group 22"/>
            <p:cNvGrpSpPr/>
            <p:nvPr/>
          </p:nvGrpSpPr>
          <p:grpSpPr>
            <a:xfrm>
              <a:off x="332409" y="2368093"/>
              <a:ext cx="3334156" cy="3011809"/>
              <a:chOff x="-30662" y="2206729"/>
              <a:chExt cx="3334156" cy="3011809"/>
            </a:xfrm>
          </p:grpSpPr>
          <p:pic>
            <p:nvPicPr>
              <p:cNvPr id="28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2324848" y="247674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9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850910" y="2722080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0" name="Picture 46">
                <a:extLst>
                  <a:ext uri="{FF2B5EF4-FFF2-40B4-BE49-F238E27FC236}">
                    <a16:creationId xmlns:a16="http://schemas.microsoft.com/office/drawing/2014/main" xmlns="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03189" y="2206729"/>
                <a:ext cx="978646" cy="274178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" name="Group 23"/>
            <p:cNvGrpSpPr/>
            <p:nvPr/>
          </p:nvGrpSpPr>
          <p:grpSpPr>
            <a:xfrm>
              <a:off x="1341486" y="3930485"/>
              <a:ext cx="1771589" cy="1390609"/>
              <a:chOff x="2289423" y="4545105"/>
              <a:chExt cx="1771589" cy="1390609"/>
            </a:xfrm>
          </p:grpSpPr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2455340">
                <a:off x="3346815" y="4584088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6" name="Picture 25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756541">
                <a:off x="2738139" y="4564213"/>
                <a:ext cx="636118" cy="1533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7" name="Picture 26">
                <a:extLst>
                  <a:ext uri="{FF2B5EF4-FFF2-40B4-BE49-F238E27FC236}">
                    <a16:creationId xmlns:a16="http://schemas.microsoft.com/office/drawing/2014/main" xmlns="" xmlns:lc="http://schemas.openxmlformats.org/drawingml/2006/lockedCanvas" id="{53C7CFA7-58B6-448A-8131-04526426140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008421" y="4545105"/>
                <a:ext cx="714197" cy="13516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2177050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4.44444E-6 L 0.34636 -0.00902 " pathEditMode="relative" rAng="0" ptsTypes="AA">
                                      <p:cBhvr>
                                        <p:cTn id="9" dur="18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318" y="-463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53" presetClass="exit" presetSubtype="32" fill="hold" nodeType="withEffect">
                                  <p:stCondLst>
                                    <p:cond delay="260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1F8E02A4-19AA-491A-8B8E-198490D326B3}"/>
              </a:ext>
            </a:extLst>
          </p:cNvPr>
          <p:cNvSpPr/>
          <p:nvPr/>
        </p:nvSpPr>
        <p:spPr>
          <a:xfrm>
            <a:off x="4558816" y="402917"/>
            <a:ext cx="2327044" cy="830997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23794" y="1226394"/>
            <a:ext cx="85489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bn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4000" b="1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873612" y="2225047"/>
            <a:ext cx="9205868" cy="3432069"/>
            <a:chOff x="1873612" y="2225047"/>
            <a:chExt cx="8773586" cy="3432069"/>
          </a:xfrm>
        </p:grpSpPr>
        <p:grpSp>
          <p:nvGrpSpPr>
            <p:cNvPr id="5" name="Group 4"/>
            <p:cNvGrpSpPr/>
            <p:nvPr/>
          </p:nvGrpSpPr>
          <p:grpSpPr>
            <a:xfrm>
              <a:off x="4692894" y="3966615"/>
              <a:ext cx="5947075" cy="866360"/>
              <a:chOff x="4113684" y="2540092"/>
              <a:chExt cx="7049459" cy="1572621"/>
            </a:xfrm>
            <a:solidFill>
              <a:srgbClr val="9900CC"/>
            </a:solidFill>
          </p:grpSpPr>
          <p:sp>
            <p:nvSpPr>
              <p:cNvPr id="32" name="Chevron 31"/>
              <p:cNvSpPr/>
              <p:nvPr/>
            </p:nvSpPr>
            <p:spPr>
              <a:xfrm>
                <a:off x="4113684" y="2540092"/>
                <a:ext cx="2201253" cy="1572621"/>
              </a:xfrm>
              <a:prstGeom prst="chevron">
                <a:avLst>
                  <a:gd name="adj" fmla="val 70610"/>
                </a:avLst>
              </a:prstGeom>
              <a:solidFill>
                <a:srgbClr val="9900CC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3" name="Chevron 32"/>
              <p:cNvSpPr/>
              <p:nvPr/>
            </p:nvSpPr>
            <p:spPr>
              <a:xfrm>
                <a:off x="5419225" y="2636764"/>
                <a:ext cx="2201253" cy="1456367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4" name="Chevron 33"/>
              <p:cNvSpPr/>
              <p:nvPr/>
            </p:nvSpPr>
            <p:spPr>
              <a:xfrm>
                <a:off x="6742485" y="2636765"/>
                <a:ext cx="2201253" cy="1456369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5" name="Chevron 34"/>
              <p:cNvSpPr/>
              <p:nvPr/>
            </p:nvSpPr>
            <p:spPr>
              <a:xfrm>
                <a:off x="8064698" y="2636764"/>
                <a:ext cx="3098445" cy="1456370"/>
              </a:xfrm>
              <a:prstGeom prst="chevron">
                <a:avLst>
                  <a:gd name="adj" fmla="val 70610"/>
                </a:avLst>
              </a:prstGeom>
              <a:grpFill/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grpSp>
          <p:nvGrpSpPr>
            <p:cNvPr id="6" name="Group 5"/>
            <p:cNvGrpSpPr/>
            <p:nvPr/>
          </p:nvGrpSpPr>
          <p:grpSpPr>
            <a:xfrm>
              <a:off x="3675923" y="3133921"/>
              <a:ext cx="6971275" cy="1028249"/>
              <a:chOff x="2773749" y="2512334"/>
              <a:chExt cx="8263512" cy="1866481"/>
            </a:xfrm>
            <a:solidFill>
              <a:srgbClr val="9900CC"/>
            </a:solidFill>
          </p:grpSpPr>
          <p:sp>
            <p:nvSpPr>
              <p:cNvPr id="27" name="Chevron 26"/>
              <p:cNvSpPr/>
              <p:nvPr/>
            </p:nvSpPr>
            <p:spPr>
              <a:xfrm>
                <a:off x="2773749" y="2636762"/>
                <a:ext cx="2201253" cy="174204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8" name="Chevron 27"/>
              <p:cNvSpPr/>
              <p:nvPr/>
            </p:nvSpPr>
            <p:spPr>
              <a:xfrm>
                <a:off x="4097009" y="2512334"/>
                <a:ext cx="2201253" cy="1866476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9" name="Chevron 28"/>
              <p:cNvSpPr/>
              <p:nvPr/>
            </p:nvSpPr>
            <p:spPr>
              <a:xfrm>
                <a:off x="5419225" y="2636764"/>
                <a:ext cx="2201253" cy="1742048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0" name="Chevron 29"/>
              <p:cNvSpPr/>
              <p:nvPr/>
            </p:nvSpPr>
            <p:spPr>
              <a:xfrm>
                <a:off x="6742485" y="2636765"/>
                <a:ext cx="2201253" cy="1742049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1" name="Chevron 30"/>
              <p:cNvSpPr/>
              <p:nvPr/>
            </p:nvSpPr>
            <p:spPr>
              <a:xfrm>
                <a:off x="8064702" y="2636768"/>
                <a:ext cx="2972559" cy="1742047"/>
              </a:xfrm>
              <a:prstGeom prst="chevron">
                <a:avLst>
                  <a:gd name="adj" fmla="val 70610"/>
                </a:avLst>
              </a:prstGeom>
              <a:solidFill>
                <a:srgbClr val="C00000"/>
              </a:solidFill>
              <a:scene3d>
                <a:camera prst="orthographicFront">
                  <a:rot lat="0" lon="0" rev="0"/>
                </a:camera>
                <a:lightRig rig="contrasting" dir="t">
                  <a:rot lat="0" lon="0" rev="1200000"/>
                </a:lightRig>
              </a:scene3d>
              <a:sp3d contourW="19050" prstMaterial="metal">
                <a:bevelT w="88900" h="203200"/>
                <a:bevelB w="165100" h="254000"/>
              </a:sp3d>
            </p:spPr>
            <p:style>
              <a:lnRef idx="0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7" name="Chevron 6"/>
            <p:cNvSpPr/>
            <p:nvPr/>
          </p:nvSpPr>
          <p:spPr>
            <a:xfrm>
              <a:off x="4603882" y="2284024"/>
              <a:ext cx="2044954" cy="861896"/>
            </a:xfrm>
            <a:prstGeom prst="chevron">
              <a:avLst>
                <a:gd name="adj" fmla="val 70610"/>
              </a:avLst>
            </a:prstGeom>
            <a:solidFill>
              <a:srgbClr val="9900CC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Chevron 7"/>
            <p:cNvSpPr/>
            <p:nvPr/>
          </p:nvSpPr>
          <p:spPr>
            <a:xfrm>
              <a:off x="3626871" y="2225653"/>
              <a:ext cx="4067073" cy="106962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Chevron 8"/>
            <p:cNvSpPr/>
            <p:nvPr/>
          </p:nvSpPr>
          <p:spPr>
            <a:xfrm>
              <a:off x="6822073" y="2225047"/>
              <a:ext cx="2058542" cy="959701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Chevron 9"/>
            <p:cNvSpPr/>
            <p:nvPr/>
          </p:nvSpPr>
          <p:spPr>
            <a:xfrm>
              <a:off x="8139041" y="2225048"/>
              <a:ext cx="2500927" cy="959700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ln>
              <a:noFill/>
            </a:ln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2215701" y="3973076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2216583" y="309538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2215701" y="2280808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2698814" y="2394016"/>
              <a:ext cx="678482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নির্দেশনা শুনে পালন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করতে 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bn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2725836" y="3235613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৩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.২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কোন বিষয় প্রশ্ন করতে ও প্রশ্নের উত্তর দিতে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পারবে;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16" name="Chevron 15"/>
            <p:cNvSpPr/>
            <p:nvPr/>
          </p:nvSpPr>
          <p:spPr>
            <a:xfrm>
              <a:off x="3502386" y="4730422"/>
              <a:ext cx="3403983" cy="923412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Chevron 16"/>
            <p:cNvSpPr/>
            <p:nvPr/>
          </p:nvSpPr>
          <p:spPr>
            <a:xfrm>
              <a:off x="5925639" y="4854799"/>
              <a:ext cx="1857024" cy="802316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Chevron 17"/>
            <p:cNvSpPr/>
            <p:nvPr/>
          </p:nvSpPr>
          <p:spPr>
            <a:xfrm>
              <a:off x="7041970" y="4854799"/>
              <a:ext cx="1857024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Chevron 18"/>
            <p:cNvSpPr/>
            <p:nvPr/>
          </p:nvSpPr>
          <p:spPr>
            <a:xfrm>
              <a:off x="8157418" y="4854799"/>
              <a:ext cx="2489780" cy="802317"/>
            </a:xfrm>
            <a:prstGeom prst="chevron">
              <a:avLst>
                <a:gd name="adj" fmla="val 70610"/>
              </a:avLst>
            </a:prstGeom>
            <a:solidFill>
              <a:srgbClr val="00B050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2234520" y="4808003"/>
              <a:ext cx="8039168" cy="767760"/>
            </a:xfrm>
            <a:custGeom>
              <a:avLst/>
              <a:gdLst>
                <a:gd name="connsiteX0" fmla="*/ 0 w 9529357"/>
                <a:gd name="connsiteY0" fmla="*/ 0 h 1393639"/>
                <a:gd name="connsiteX1" fmla="*/ 9529357 w 9529357"/>
                <a:gd name="connsiteY1" fmla="*/ 0 h 1393639"/>
                <a:gd name="connsiteX2" fmla="*/ 9529357 w 9529357"/>
                <a:gd name="connsiteY2" fmla="*/ 1393639 h 1393639"/>
                <a:gd name="connsiteX3" fmla="*/ 0 w 9529357"/>
                <a:gd name="connsiteY3" fmla="*/ 1393639 h 1393639"/>
                <a:gd name="connsiteX4" fmla="*/ 0 w 9529357"/>
                <a:gd name="connsiteY4" fmla="*/ 0 h 1393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529357" h="1393639">
                  <a:moveTo>
                    <a:pt x="0" y="0"/>
                  </a:moveTo>
                  <a:lnTo>
                    <a:pt x="9529357" y="0"/>
                  </a:lnTo>
                  <a:lnTo>
                    <a:pt x="9529357" y="1393639"/>
                  </a:lnTo>
                  <a:lnTo>
                    <a:pt x="0" y="139363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scene3d>
              <a:camera prst="orthographicFront">
                <a:rot lat="0" lon="0" rev="0"/>
              </a:camera>
              <a:lightRig rig="contrasting" dir="t">
                <a:rot lat="0" lon="0" rev="1200000"/>
              </a:lightRig>
            </a:scene3d>
            <a:sp3d z="300000" contourW="12700" prstMaterial="flat">
              <a:bevelT w="177800" h="254000"/>
              <a:bevelB w="152400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l" defTabSz="1600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3600" kern="12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2697920" y="4900175"/>
              <a:ext cx="7313647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৪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১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যুক্তবর্ণ ভেঙে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লিখতে পারবে।</a:t>
              </a:r>
              <a:endParaRPr lang="en-GB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718687" y="4059834"/>
              <a:ext cx="7592454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lvl="1"/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২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৬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.১ </a:t>
              </a:r>
              <a:r>
                <a:rPr lang="bn-IN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পাঠ্যপুস্তকের শব্দ শুদ্ধ উচ্চারণে পড়তে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Sun 22"/>
            <p:cNvSpPr/>
            <p:nvPr/>
          </p:nvSpPr>
          <p:spPr>
            <a:xfrm>
              <a:off x="1887900" y="31099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Sun 23"/>
            <p:cNvSpPr/>
            <p:nvPr/>
          </p:nvSpPr>
          <p:spPr>
            <a:xfrm>
              <a:off x="1897425" y="4833936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Sun 24"/>
            <p:cNvSpPr/>
            <p:nvPr/>
          </p:nvSpPr>
          <p:spPr>
            <a:xfrm>
              <a:off x="1892662" y="4000499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Sun 25"/>
            <p:cNvSpPr/>
            <p:nvPr/>
          </p:nvSpPr>
          <p:spPr>
            <a:xfrm>
              <a:off x="1873612" y="2309811"/>
              <a:ext cx="679088" cy="734179"/>
            </a:xfrm>
            <a:prstGeom prst="sun">
              <a:avLst>
                <a:gd name="adj" fmla="val 27227"/>
              </a:avLst>
            </a:prstGeom>
            <a:solidFill>
              <a:srgbClr val="FF0000"/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778" y="390334"/>
            <a:ext cx="1796414" cy="17178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7" name="Group 36"/>
          <p:cNvGrpSpPr/>
          <p:nvPr/>
        </p:nvGrpSpPr>
        <p:grpSpPr>
          <a:xfrm>
            <a:off x="145257" y="203599"/>
            <a:ext cx="1669256" cy="879883"/>
            <a:chOff x="145257" y="203599"/>
            <a:chExt cx="1669256" cy="879883"/>
          </a:xfrm>
        </p:grpSpPr>
        <p:pic>
          <p:nvPicPr>
            <p:cNvPr id="38" name="Picture 37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03599"/>
              <a:ext cx="1669256" cy="879883"/>
            </a:xfrm>
            <a:prstGeom prst="rect">
              <a:avLst/>
            </a:prstGeom>
          </p:spPr>
        </p:pic>
        <p:pic>
          <p:nvPicPr>
            <p:cNvPr id="39" name="Picture 3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3531" y="300038"/>
              <a:ext cx="769862" cy="685799"/>
            </a:xfrm>
            <a:prstGeom prst="ellipse">
              <a:avLst/>
            </a:prstGeom>
            <a:ln w="635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238085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hape, rectangle&#10;&#10;Description automatically generated">
            <a:extLst>
              <a:ext uri="{FF2B5EF4-FFF2-40B4-BE49-F238E27FC236}">
                <a16:creationId xmlns="" xmlns:a16="http://schemas.microsoft.com/office/drawing/2014/main" id="{46B9FE31-E871-4FFA-B31B-6EC77297C5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281" y="204884"/>
            <a:ext cx="3840813" cy="1335987"/>
          </a:xfrm>
          <a:prstGeom prst="rect">
            <a:avLst/>
          </a:prstGeom>
        </p:spPr>
      </p:pic>
      <p:pic>
        <p:nvPicPr>
          <p:cNvPr id="3" name="Picture 2" descr="Shape, rectangle&#10;&#10;Description automatically generated">
            <a:extLst>
              <a:ext uri="{FF2B5EF4-FFF2-40B4-BE49-F238E27FC236}">
                <a16:creationId xmlns="" xmlns:a16="http://schemas.microsoft.com/office/drawing/2014/main" id="{365924B7-CA01-4D90-9572-F2EC9D5E04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3300" y="170096"/>
            <a:ext cx="3840813" cy="1335987"/>
          </a:xfrm>
          <a:prstGeom prst="rect">
            <a:avLst/>
          </a:prstGeom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9970D41B-80C9-4D3A-91E3-71F35D0919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519" y="5450501"/>
            <a:ext cx="4529721" cy="96934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319E9FCA-CA0C-4623-9303-063CF2EBE92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639" y="1185862"/>
            <a:ext cx="8758236" cy="418623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00B05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6" name="Group 5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59874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EA989D3-6E3B-441C-85BF-8332B43819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937" y="1557338"/>
            <a:ext cx="5329238" cy="3486149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98452A84-DE7E-48C1-9DAA-73D294C3E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5846" y="1543051"/>
            <a:ext cx="5537041" cy="3514724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Picture 3" descr="Shape, rectangle&#10;&#10;Description automatically generated">
            <a:extLst>
              <a:ext uri="{FF2B5EF4-FFF2-40B4-BE49-F238E27FC236}">
                <a16:creationId xmlns="" xmlns:a16="http://schemas.microsoft.com/office/drawing/2014/main" id="{4DEF5150-E230-4D14-9B0B-EBE6F9E6348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66" t="14647" r="6151" b="26764"/>
          <a:stretch/>
        </p:blipFill>
        <p:spPr>
          <a:xfrm>
            <a:off x="2271711" y="5133461"/>
            <a:ext cx="1971675" cy="781563"/>
          </a:xfrm>
          <a:prstGeom prst="rect">
            <a:avLst/>
          </a:prstGeom>
        </p:spPr>
      </p:pic>
      <p:pic>
        <p:nvPicPr>
          <p:cNvPr id="5" name="Picture 4" descr="A screenshot of a computer&#10;&#10;Description automatically generated with medium confidence">
            <a:extLst>
              <a:ext uri="{FF2B5EF4-FFF2-40B4-BE49-F238E27FC236}">
                <a16:creationId xmlns="" xmlns:a16="http://schemas.microsoft.com/office/drawing/2014/main" id="{6D1A0F64-7836-4680-B216-6F3D2ECE5DB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97" t="13298" r="11365" b="28529"/>
          <a:stretch/>
        </p:blipFill>
        <p:spPr>
          <a:xfrm>
            <a:off x="8201026" y="5172706"/>
            <a:ext cx="1414462" cy="728031"/>
          </a:xfrm>
          <a:prstGeom prst="rect">
            <a:avLst/>
          </a:prstGeom>
        </p:spPr>
      </p:pic>
      <p:pic>
        <p:nvPicPr>
          <p:cNvPr id="6" name="Picture 5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4278704F-8ED1-437D-A7E5-B167EC0DD7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164" b="29478"/>
          <a:stretch/>
        </p:blipFill>
        <p:spPr>
          <a:xfrm>
            <a:off x="2378816" y="285750"/>
            <a:ext cx="7415595" cy="1169451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163147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65F30689-D1CE-4A14-88D7-4AFEFA357AD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849" b="29964"/>
          <a:stretch/>
        </p:blipFill>
        <p:spPr>
          <a:xfrm>
            <a:off x="8920162" y="4673397"/>
            <a:ext cx="2466975" cy="970166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="" xmlns:a16="http://schemas.microsoft.com/office/drawing/2014/main" id="{9BEB66CC-2FF6-49ED-9734-E0D129B9D59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89" b="23166"/>
          <a:stretch/>
        </p:blipFill>
        <p:spPr>
          <a:xfrm>
            <a:off x="5395913" y="4707661"/>
            <a:ext cx="2029876" cy="9930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70D7E276-CB67-4B68-AEF9-F4BDF6EF1A3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625" y="1290638"/>
            <a:ext cx="3729038" cy="324674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picture containing logo&#10;&#10;Description automatically generated">
            <a:extLst>
              <a:ext uri="{FF2B5EF4-FFF2-40B4-BE49-F238E27FC236}">
                <a16:creationId xmlns="" xmlns:a16="http://schemas.microsoft.com/office/drawing/2014/main" id="{0CC153ED-8570-44E6-AD22-A2BCBE5DEE4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7060" b="35606"/>
          <a:stretch/>
        </p:blipFill>
        <p:spPr>
          <a:xfrm>
            <a:off x="1057276" y="4694541"/>
            <a:ext cx="2225137" cy="828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B1D07B0A-C32F-49D2-ADB9-A04D913F492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1963" y="1271588"/>
            <a:ext cx="3871912" cy="328855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DF34148-AC98-41D6-854C-13692E31F824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98" t="6863" r="4878" b="10023"/>
          <a:stretch/>
        </p:blipFill>
        <p:spPr>
          <a:xfrm>
            <a:off x="8258176" y="1257300"/>
            <a:ext cx="3529012" cy="3286125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C000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grpSp>
        <p:nvGrpSpPr>
          <p:cNvPr id="10" name="Group 9"/>
          <p:cNvGrpSpPr/>
          <p:nvPr/>
        </p:nvGrpSpPr>
        <p:grpSpPr>
          <a:xfrm>
            <a:off x="114300" y="217886"/>
            <a:ext cx="1669256" cy="879883"/>
            <a:chOff x="145257" y="275036"/>
            <a:chExt cx="1669256" cy="879883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5257" y="275036"/>
              <a:ext cx="1669256" cy="879883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5571" y="389449"/>
              <a:ext cx="752166" cy="604684"/>
            </a:xfrm>
            <a:prstGeom prst="ellipse">
              <a:avLst/>
            </a:prstGeom>
            <a:ln w="38100" cap="rnd">
              <a:solidFill>
                <a:srgbClr val="C000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992359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519</TotalTime>
  <Words>176</Words>
  <Application>Microsoft Office PowerPoint</Application>
  <PresentationFormat>Widescreen</PresentationFormat>
  <Paragraphs>41</Paragraphs>
  <Slides>23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Calibri Light</vt:lpstr>
      <vt:lpstr>NikoshBAN</vt:lpstr>
      <vt:lpstr>Nirmolu UL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116</cp:revision>
  <dcterms:created xsi:type="dcterms:W3CDTF">2022-06-17T13:53:39Z</dcterms:created>
  <dcterms:modified xsi:type="dcterms:W3CDTF">2022-11-21T13:54:37Z</dcterms:modified>
</cp:coreProperties>
</file>