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3" r:id="rId3"/>
    <p:sldId id="270" r:id="rId4"/>
    <p:sldId id="275" r:id="rId5"/>
    <p:sldId id="264" r:id="rId6"/>
    <p:sldId id="276" r:id="rId7"/>
    <p:sldId id="267" r:id="rId8"/>
    <p:sldId id="265" r:id="rId9"/>
    <p:sldId id="279" r:id="rId10"/>
    <p:sldId id="257" r:id="rId11"/>
    <p:sldId id="259" r:id="rId12"/>
    <p:sldId id="269" r:id="rId13"/>
    <p:sldId id="266" r:id="rId14"/>
    <p:sldId id="258" r:id="rId15"/>
    <p:sldId id="268"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09E3DA-809D-4187-91EA-16991772283C}"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D3A9C-D87D-4C31-AA6C-89E3B79B914C}" type="slidenum">
              <a:rPr lang="en-US" smtClean="0"/>
              <a:t>‹#›</a:t>
            </a:fld>
            <a:endParaRPr lang="en-US"/>
          </a:p>
        </p:txBody>
      </p:sp>
    </p:spTree>
    <p:extLst>
      <p:ext uri="{BB962C8B-B14F-4D97-AF65-F5344CB8AC3E}">
        <p14:creationId xmlns:p14="http://schemas.microsoft.com/office/powerpoint/2010/main" val="582421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9E3DA-809D-4187-91EA-16991772283C}"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D3A9C-D87D-4C31-AA6C-89E3B79B914C}" type="slidenum">
              <a:rPr lang="en-US" smtClean="0"/>
              <a:t>‹#›</a:t>
            </a:fld>
            <a:endParaRPr lang="en-US"/>
          </a:p>
        </p:txBody>
      </p:sp>
    </p:spTree>
    <p:extLst>
      <p:ext uri="{BB962C8B-B14F-4D97-AF65-F5344CB8AC3E}">
        <p14:creationId xmlns:p14="http://schemas.microsoft.com/office/powerpoint/2010/main" val="3854543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9E3DA-809D-4187-91EA-16991772283C}"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D3A9C-D87D-4C31-AA6C-89E3B79B914C}" type="slidenum">
              <a:rPr lang="en-US" smtClean="0"/>
              <a:t>‹#›</a:t>
            </a:fld>
            <a:endParaRPr lang="en-US"/>
          </a:p>
        </p:txBody>
      </p:sp>
    </p:spTree>
    <p:extLst>
      <p:ext uri="{BB962C8B-B14F-4D97-AF65-F5344CB8AC3E}">
        <p14:creationId xmlns:p14="http://schemas.microsoft.com/office/powerpoint/2010/main" val="424698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9E3DA-809D-4187-91EA-16991772283C}"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D3A9C-D87D-4C31-AA6C-89E3B79B914C}" type="slidenum">
              <a:rPr lang="en-US" smtClean="0"/>
              <a:t>‹#›</a:t>
            </a:fld>
            <a:endParaRPr lang="en-US"/>
          </a:p>
        </p:txBody>
      </p:sp>
    </p:spTree>
    <p:extLst>
      <p:ext uri="{BB962C8B-B14F-4D97-AF65-F5344CB8AC3E}">
        <p14:creationId xmlns:p14="http://schemas.microsoft.com/office/powerpoint/2010/main" val="3175908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09E3DA-809D-4187-91EA-16991772283C}"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D3A9C-D87D-4C31-AA6C-89E3B79B914C}" type="slidenum">
              <a:rPr lang="en-US" smtClean="0"/>
              <a:t>‹#›</a:t>
            </a:fld>
            <a:endParaRPr lang="en-US"/>
          </a:p>
        </p:txBody>
      </p:sp>
    </p:spTree>
    <p:extLst>
      <p:ext uri="{BB962C8B-B14F-4D97-AF65-F5344CB8AC3E}">
        <p14:creationId xmlns:p14="http://schemas.microsoft.com/office/powerpoint/2010/main" val="3052771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09E3DA-809D-4187-91EA-16991772283C}"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D3A9C-D87D-4C31-AA6C-89E3B79B914C}" type="slidenum">
              <a:rPr lang="en-US" smtClean="0"/>
              <a:t>‹#›</a:t>
            </a:fld>
            <a:endParaRPr lang="en-US"/>
          </a:p>
        </p:txBody>
      </p:sp>
    </p:spTree>
    <p:extLst>
      <p:ext uri="{BB962C8B-B14F-4D97-AF65-F5344CB8AC3E}">
        <p14:creationId xmlns:p14="http://schemas.microsoft.com/office/powerpoint/2010/main" val="27885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09E3DA-809D-4187-91EA-16991772283C}"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D3A9C-D87D-4C31-AA6C-89E3B79B914C}" type="slidenum">
              <a:rPr lang="en-US" smtClean="0"/>
              <a:t>‹#›</a:t>
            </a:fld>
            <a:endParaRPr lang="en-US"/>
          </a:p>
        </p:txBody>
      </p:sp>
    </p:spTree>
    <p:extLst>
      <p:ext uri="{BB962C8B-B14F-4D97-AF65-F5344CB8AC3E}">
        <p14:creationId xmlns:p14="http://schemas.microsoft.com/office/powerpoint/2010/main" val="214428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09E3DA-809D-4187-91EA-16991772283C}"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D3A9C-D87D-4C31-AA6C-89E3B79B914C}" type="slidenum">
              <a:rPr lang="en-US" smtClean="0"/>
              <a:t>‹#›</a:t>
            </a:fld>
            <a:endParaRPr lang="en-US"/>
          </a:p>
        </p:txBody>
      </p:sp>
    </p:spTree>
    <p:extLst>
      <p:ext uri="{BB962C8B-B14F-4D97-AF65-F5344CB8AC3E}">
        <p14:creationId xmlns:p14="http://schemas.microsoft.com/office/powerpoint/2010/main" val="171366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9E3DA-809D-4187-91EA-16991772283C}" type="datetimeFigureOut">
              <a:rPr lang="en-US" smtClean="0"/>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D3A9C-D87D-4C31-AA6C-89E3B79B914C}" type="slidenum">
              <a:rPr lang="en-US" smtClean="0"/>
              <a:t>‹#›</a:t>
            </a:fld>
            <a:endParaRPr lang="en-US"/>
          </a:p>
        </p:txBody>
      </p:sp>
    </p:spTree>
    <p:extLst>
      <p:ext uri="{BB962C8B-B14F-4D97-AF65-F5344CB8AC3E}">
        <p14:creationId xmlns:p14="http://schemas.microsoft.com/office/powerpoint/2010/main" val="3802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9E3DA-809D-4187-91EA-16991772283C}"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D3A9C-D87D-4C31-AA6C-89E3B79B914C}" type="slidenum">
              <a:rPr lang="en-US" smtClean="0"/>
              <a:t>‹#›</a:t>
            </a:fld>
            <a:endParaRPr lang="en-US"/>
          </a:p>
        </p:txBody>
      </p:sp>
    </p:spTree>
    <p:extLst>
      <p:ext uri="{BB962C8B-B14F-4D97-AF65-F5344CB8AC3E}">
        <p14:creationId xmlns:p14="http://schemas.microsoft.com/office/powerpoint/2010/main" val="231315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9E3DA-809D-4187-91EA-16991772283C}"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D3A9C-D87D-4C31-AA6C-89E3B79B914C}" type="slidenum">
              <a:rPr lang="en-US" smtClean="0"/>
              <a:t>‹#›</a:t>
            </a:fld>
            <a:endParaRPr lang="en-US"/>
          </a:p>
        </p:txBody>
      </p:sp>
    </p:spTree>
    <p:extLst>
      <p:ext uri="{BB962C8B-B14F-4D97-AF65-F5344CB8AC3E}">
        <p14:creationId xmlns:p14="http://schemas.microsoft.com/office/powerpoint/2010/main" val="13393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9E3DA-809D-4187-91EA-16991772283C}" type="datetimeFigureOut">
              <a:rPr lang="en-US" smtClean="0"/>
              <a:t>10/16/2022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D3A9C-D87D-4C31-AA6C-89E3B79B914C}" type="slidenum">
              <a:rPr lang="en-US" smtClean="0"/>
              <a:t>‹#›</a:t>
            </a:fld>
            <a:endParaRPr lang="en-US"/>
          </a:p>
        </p:txBody>
      </p:sp>
    </p:spTree>
    <p:extLst>
      <p:ext uri="{BB962C8B-B14F-4D97-AF65-F5344CB8AC3E}">
        <p14:creationId xmlns:p14="http://schemas.microsoft.com/office/powerpoint/2010/main" val="2731631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878" y="1004022"/>
            <a:ext cx="9352371" cy="41974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52926" y="5624553"/>
            <a:ext cx="11832609" cy="584775"/>
          </a:xfrm>
          <a:prstGeom prst="rect">
            <a:avLst/>
          </a:prstGeom>
          <a:noFill/>
          <a:ln w="28575">
            <a:solidFill>
              <a:schemeClr val="tx1"/>
            </a:solidFill>
          </a:ln>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দুর্গাশ্রম</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উচ্চ</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বিদ্যালয়ের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পক্ষ</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থেকে</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লাল</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গোলাপের</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শুভেচ্ছা</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45294" y="146957"/>
            <a:ext cx="11245754" cy="646331"/>
          </a:xfrm>
          <a:prstGeom prst="rect">
            <a:avLst/>
          </a:prstGeom>
          <a:noFill/>
          <a:ln w="28575">
            <a:solidFill>
              <a:schemeClr val="tx1"/>
            </a:solidFill>
          </a:ln>
        </p:spPr>
        <p:txBody>
          <a:bodyPr wrap="square" rtlCol="0">
            <a:spAutoFit/>
          </a:bodyPr>
          <a:lstStyle/>
          <a:p>
            <a:r>
              <a:rPr lang="en-US" sz="3600" dirty="0" err="1">
                <a:latin typeface="Times New Roman" panose="02020603050405020304" pitchFamily="18" charset="0"/>
                <a:cs typeface="Times New Roman" panose="02020603050405020304" pitchFamily="18" charset="0"/>
              </a:rPr>
              <a:t>শেখ</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রাসেল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দিবস</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উদযাপন</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উপলক্ষে</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সবাইকে</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সু-স্বাগতম</a:t>
            </a:r>
            <a:r>
              <a:rPr lang="en-US" sz="3600" dirty="0" smtClean="0">
                <a:latin typeface="Times New Roman" panose="02020603050405020304" pitchFamily="18" charset="0"/>
                <a:cs typeface="Times New Roman" panose="02020603050405020304" pitchFamily="18" charset="0"/>
              </a:rPr>
              <a:t> ।</a:t>
            </a:r>
            <a:endParaRPr lang="en-US" sz="3600" dirty="0"/>
          </a:p>
        </p:txBody>
      </p:sp>
    </p:spTree>
    <p:extLst>
      <p:ext uri="{BB962C8B-B14F-4D97-AF65-F5344CB8AC3E}">
        <p14:creationId xmlns:p14="http://schemas.microsoft.com/office/powerpoint/2010/main" val="92565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fmla="#ppt_w*sin(2.5*pi*$)">
                                          <p:val>
                                            <p:fltVal val="0"/>
                                          </p:val>
                                        </p:tav>
                                        <p:tav tm="100000">
                                          <p:val>
                                            <p:fltVal val="1"/>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335" y="267793"/>
            <a:ext cx="2287622" cy="2678917"/>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0" y="2946710"/>
            <a:ext cx="12023678" cy="37240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2400" b="1" dirty="0" smtClean="0">
                <a:latin typeface="Times New Roman" panose="02020603050405020304" pitchFamily="18" charset="0"/>
              </a:rPr>
              <a:t>শেখ রাসেল বেদনার এক মহাকাব্যের নাম</a:t>
            </a:r>
            <a:endParaRPr lang="en-US" sz="2400" b="1" dirty="0" smtClean="0">
              <a:latin typeface="Times New Roman" panose="02020603050405020304" pitchFamily="18" charset="0"/>
              <a:cs typeface="Times New Roman" panose="02020603050405020304" pitchFamily="18" charset="0"/>
            </a:endParaRPr>
          </a:p>
          <a:p>
            <a:r>
              <a:rPr lang="as-IN" sz="2400" b="1" dirty="0" smtClean="0">
                <a:latin typeface="Times New Roman" panose="02020603050405020304" pitchFamily="18" charset="0"/>
              </a:rPr>
              <a:t>১৯৬৬ সালের ৬ দফা আন্দোলনের পর থেকেই রাজবন্দী হিসেবে জেলে ছিলেন বঙ্গবন্ধু। কারাগারে দেখা করার সময় রাসেল কিছুতেই তার বাবাকে রেখে আসবে না। এ কারণেই তার মন খারাপ থাকত। </a:t>
            </a:r>
          </a:p>
          <a:p>
            <a:r>
              <a:rPr lang="as-IN" sz="2400" b="1" dirty="0" smtClean="0">
                <a:latin typeface="Times New Roman" panose="02020603050405020304" pitchFamily="18" charset="0"/>
              </a:rPr>
              <a:t>‘কারাগারের রোজনামচা’য় শেখ রাসেলকে নিয়ে বঙ্গবন্ধু লিখেছেন ‘৮ ফেব্রুয়ারি ২ বছরের ছেলেটা এসে বলে, আব্বা বাড়ি চলো। ’ কী উত্তর ওকে আমি দিব। ওকে ভোলাতে চেষ্টা করলাম ও তো বোঝে না আমি কারাবন্দী। ওকে বললাম, ‘তোমার মার বাড়ি তুমি যাও। আমি আমার বাড়ি থাকি। আবার আমাকে দেখতে এসো। ’ ও কি বুঝতে চায়! কী করে নিয়ে যাবে এই ছোট্ট ছেলেটা, ওর দুর্বল হাত দিয়ে মুক্ত করে এই পাষাণ প্রাচীর থেকে! দুঃখ আমার লেগেছে। শত হ</a:t>
            </a:r>
            <a:r>
              <a:rPr lang="as-IN" sz="2000" b="1" dirty="0" smtClean="0">
                <a:latin typeface="Times New Roman" panose="02020603050405020304" pitchFamily="18" charset="0"/>
              </a:rPr>
              <a:t>লেও আমি তো মানুষ আর ওর জন্মদাতা। অন্য ছেলে-মেয়েরা বুঝতে শিখেছে। কিন্তু রাসেল এখনো বুঝতে শিখেনি</a:t>
            </a:r>
            <a:r>
              <a:rPr lang="en-US" sz="2000" b="1" dirty="0" smtClean="0">
                <a:latin typeface="Times New Roman" panose="02020603050405020304" pitchFamily="18" charset="0"/>
                <a:cs typeface="Times New Roman" panose="02020603050405020304" pitchFamily="18" charset="0"/>
              </a:rPr>
              <a:t> ।</a:t>
            </a:r>
            <a:endParaRPr lang="as-IN" sz="2000" b="1" dirty="0" smtClean="0">
              <a:latin typeface="Times New Roman" panose="02020603050405020304" pitchFamily="18" charset="0"/>
            </a:endParaRPr>
          </a:p>
        </p:txBody>
      </p:sp>
    </p:spTree>
    <p:extLst>
      <p:ext uri="{BB962C8B-B14F-4D97-AF65-F5344CB8AC3E}">
        <p14:creationId xmlns:p14="http://schemas.microsoft.com/office/powerpoint/2010/main" val="148139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04716" y="3812274"/>
            <a:ext cx="11778018" cy="2616101"/>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n-IN" sz="2000" b="1" i="0" u="none" strike="noStrike" cap="none" normalizeH="0" baseline="0" dirty="0" smtClean="0">
                <a:ln>
                  <a:noFill/>
                </a:ln>
                <a:solidFill>
                  <a:schemeClr val="tx1"/>
                </a:solidFill>
                <a:effectLst/>
                <a:latin typeface="Times New Roman" panose="02020603050405020304" pitchFamily="18" charset="0"/>
                <a:cs typeface="Vrinda" panose="020B0502040204020203" pitchFamily="34" charset="0"/>
              </a:rPr>
              <a:t>একটি </a:t>
            </a:r>
            <a:r>
              <a:rPr kumimoji="0" lang="bn-IN" sz="2000" b="1" i="0" u="none" strike="noStrike" cap="none" normalizeH="0" baseline="0" dirty="0" smtClean="0">
                <a:ln>
                  <a:noFill/>
                </a:ln>
                <a:solidFill>
                  <a:srgbClr val="FF0000"/>
                </a:solidFill>
                <a:effectLst/>
                <a:latin typeface="Times New Roman" panose="02020603050405020304" pitchFamily="18" charset="0"/>
                <a:cs typeface="Vrinda" panose="020B0502040204020203" pitchFamily="34" charset="0"/>
              </a:rPr>
              <a:t>লাল</a:t>
            </a:r>
            <a:r>
              <a:rPr kumimoji="0" lang="bn-IN" sz="2000" b="1" i="0" u="none" strike="noStrike" cap="none" normalizeH="0" baseline="0" dirty="0" smtClean="0">
                <a:ln>
                  <a:noFill/>
                </a:ln>
                <a:solidFill>
                  <a:schemeClr val="tx1"/>
                </a:solidFill>
                <a:effectLst/>
                <a:latin typeface="Times New Roman" panose="02020603050405020304" pitchFamily="18" charset="0"/>
                <a:cs typeface="Vrinda" panose="020B0502040204020203" pitchFamily="34" charset="0"/>
              </a:rPr>
              <a:t> সাইকেল</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bn-IN" sz="2000" b="1" i="0" u="none" strike="noStrike" cap="none" normalizeH="0" baseline="0" dirty="0" smtClean="0">
                <a:ln>
                  <a:noFill/>
                </a:ln>
                <a:solidFill>
                  <a:schemeClr val="tx1"/>
                </a:solidFill>
                <a:effectLst/>
                <a:latin typeface="Times New Roman" panose="02020603050405020304" pitchFamily="18" charset="0"/>
                <a:cs typeface="Vrinda" panose="020B0502040204020203" pitchFamily="34" charset="0"/>
              </a:rPr>
              <a:t>আরেকটি </a:t>
            </a:r>
            <a:r>
              <a:rPr kumimoji="0" lang="bn-IN" sz="2000" b="1" i="0" u="none" strike="noStrike" cap="none" normalizeH="0" baseline="0" dirty="0" smtClean="0">
                <a:ln>
                  <a:noFill/>
                </a:ln>
                <a:solidFill>
                  <a:srgbClr val="0070C0"/>
                </a:solidFill>
                <a:effectLst/>
                <a:latin typeface="Times New Roman" panose="02020603050405020304" pitchFamily="18" charset="0"/>
                <a:cs typeface="Vrinda" panose="020B0502040204020203" pitchFamily="34" charset="0"/>
              </a:rPr>
              <a:t>নীল</a:t>
            </a:r>
            <a:r>
              <a:rPr kumimoji="0" lang="bn-IN" sz="2000" b="1" i="0" u="none" strike="noStrike" cap="none" normalizeH="0" baseline="0" dirty="0" smtClean="0">
                <a:ln>
                  <a:noFill/>
                </a:ln>
                <a:solidFill>
                  <a:schemeClr val="tx1"/>
                </a:solidFill>
                <a:effectLst/>
                <a:latin typeface="Times New Roman" panose="02020603050405020304" pitchFamily="18" charset="0"/>
                <a:cs typeface="Vrinda" panose="020B0502040204020203" pitchFamily="34" charset="0"/>
              </a:rPr>
              <a:t>। আরেকটু বড় হলে আম্মুকে বলবো আমাকে ওরকম একটা সাইকেল কিনে দিতে।</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bn-IN" sz="2000" b="1" i="0" u="none" strike="noStrike" cap="none" normalizeH="0" baseline="0" dirty="0" smtClean="0">
                <a:ln>
                  <a:noFill/>
                </a:ln>
                <a:solidFill>
                  <a:schemeClr val="tx1"/>
                </a:solidFill>
                <a:effectLst/>
                <a:latin typeface="Times New Roman" panose="02020603050405020304" pitchFamily="18" charset="0"/>
                <a:cs typeface="Vrinda" panose="020B0502040204020203" pitchFamily="34" charset="0"/>
              </a:rPr>
              <a:t>যোগ করে রাশাদ।</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000" b="1" i="0" u="none" strike="noStrike" cap="none" normalizeH="0" baseline="0" dirty="0" smtClean="0">
                <a:ln>
                  <a:noFill/>
                </a:ln>
                <a:solidFill>
                  <a:schemeClr val="tx1"/>
                </a:solidFill>
                <a:effectLst/>
                <a:latin typeface="Times New Roman" panose="02020603050405020304" pitchFamily="18" charset="0"/>
                <a:cs typeface="Vrinda" panose="020B0502040204020203" pitchFamily="34" charset="0"/>
              </a:rPr>
              <a:t>শেখ রাসেলের সাইকেল </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000" b="1" i="0" u="none" strike="noStrike" cap="none" normalizeH="0" baseline="0" dirty="0" smtClean="0">
                <a:ln>
                  <a:noFill/>
                </a:ln>
                <a:solidFill>
                  <a:schemeClr val="tx1"/>
                </a:solidFill>
                <a:effectLst/>
                <a:latin typeface="Times New Roman" panose="02020603050405020304" pitchFamily="18" charset="0"/>
                <a:cs typeface="Vrinda" panose="020B0502040204020203" pitchFamily="34" charset="0"/>
              </a:rPr>
              <a:t>ছোট্ট এই শিশুটি ফের বলে</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bn-IN" sz="2000" b="1" i="0" u="none" strike="noStrike" cap="none" normalizeH="0" baseline="0" dirty="0" smtClean="0">
                <a:ln>
                  <a:noFill/>
                </a:ln>
                <a:solidFill>
                  <a:schemeClr val="tx1"/>
                </a:solidFill>
                <a:effectLst/>
                <a:latin typeface="Times New Roman" panose="02020603050405020304" pitchFamily="18" charset="0"/>
                <a:cs typeface="Vrinda" panose="020B0502040204020203" pitchFamily="34" charset="0"/>
              </a:rPr>
              <a:t>মামা জানালেন ওগুলো নাকি শেখ রাসেলের সাইকেল। আরও খেলনা আছে সেখানে। বল</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bn-IN" sz="2000" b="1" i="0" u="none" strike="noStrike" cap="none" normalizeH="0" baseline="0" dirty="0" smtClean="0">
                <a:ln>
                  <a:noFill/>
                </a:ln>
                <a:solidFill>
                  <a:schemeClr val="tx1"/>
                </a:solidFill>
                <a:effectLst/>
                <a:latin typeface="Times New Roman" panose="02020603050405020304" pitchFamily="18" charset="0"/>
                <a:cs typeface="Vrinda" panose="020B0502040204020203" pitchFamily="34" charset="0"/>
              </a:rPr>
              <a:t>হকিস্টিক</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bn-IN" sz="2000" b="1" i="0" u="none" strike="noStrike" cap="none" normalizeH="0" baseline="0" dirty="0" smtClean="0">
                <a:ln>
                  <a:noFill/>
                </a:ln>
                <a:solidFill>
                  <a:schemeClr val="tx1"/>
                </a:solidFill>
                <a:effectLst/>
                <a:latin typeface="Times New Roman" panose="02020603050405020304" pitchFamily="18" charset="0"/>
                <a:cs typeface="Vrinda" panose="020B0502040204020203" pitchFamily="34" charset="0"/>
              </a:rPr>
              <a:t>ব্যাট আর হেলমেট। আচ্ছা শেখ রাসেল কি আমার মতো খেলত</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bn-IN" sz="2000" b="1" i="0" u="none" strike="noStrike" cap="none" normalizeH="0" baseline="0" dirty="0" smtClean="0">
                <a:ln>
                  <a:noFill/>
                </a:ln>
                <a:solidFill>
                  <a:schemeClr val="tx1"/>
                </a:solidFill>
                <a:effectLst/>
                <a:latin typeface="Times New Roman" panose="02020603050405020304" pitchFamily="18" charset="0"/>
                <a:cs typeface="Vrinda" panose="020B0502040204020203" pitchFamily="34" charset="0"/>
              </a:rPr>
              <a:t>সে কি ঘরের মধ্যে সাইকেল চালিয়ে বেড়াত</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bn-IN" sz="2000" b="1" i="0" u="none" strike="noStrike" cap="none" normalizeH="0" baseline="0" dirty="0" smtClean="0">
                <a:ln>
                  <a:noFill/>
                </a:ln>
                <a:solidFill>
                  <a:schemeClr val="tx1"/>
                </a:solidFill>
                <a:effectLst/>
                <a:latin typeface="Times New Roman" panose="02020603050405020304" pitchFamily="18" charset="0"/>
                <a:cs typeface="Vrinda" panose="020B0502040204020203" pitchFamily="34" charset="0"/>
              </a:rPr>
              <a:t>খারাপ মানুষগুলো বড়দের না হয় মেরেছে</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bn-IN" sz="2000" b="1" i="0" u="none" strike="noStrike" cap="none" normalizeH="0" baseline="0" dirty="0" smtClean="0">
                <a:ln>
                  <a:noFill/>
                </a:ln>
                <a:solidFill>
                  <a:schemeClr val="tx1"/>
                </a:solidFill>
                <a:effectLst/>
                <a:latin typeface="Times New Roman" panose="02020603050405020304" pitchFamily="18" charset="0"/>
                <a:cs typeface="Vrinda" panose="020B0502040204020203" pitchFamily="34" charset="0"/>
              </a:rPr>
              <a:t>কিন্তু রাসেলকে মারলো কেন</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bn-IN" sz="2000" b="1" i="0" u="none" strike="noStrike" cap="none" normalizeH="0" baseline="0" dirty="0" smtClean="0">
                <a:ln>
                  <a:noFill/>
                </a:ln>
                <a:solidFill>
                  <a:schemeClr val="tx1"/>
                </a:solidFill>
                <a:effectLst/>
                <a:latin typeface="Times New Roman" panose="02020603050405020304" pitchFamily="18" charset="0"/>
                <a:cs typeface="Vrinda" panose="020B0502040204020203" pitchFamily="34" charset="0"/>
              </a:rPr>
              <a:t>সে কী দোষ করেছিল</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6" name="Picture 2" descr="ra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45" y="150125"/>
            <a:ext cx="4428698" cy="315263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868" y="150125"/>
            <a:ext cx="4026090" cy="315263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816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7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5" y="464656"/>
            <a:ext cx="5377218" cy="4230174"/>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379" y="464656"/>
            <a:ext cx="5681513" cy="4230174"/>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395786" y="5240741"/>
            <a:ext cx="11509106" cy="923330"/>
          </a:xfrm>
          <a:prstGeom prst="rect">
            <a:avLst/>
          </a:prstGeom>
          <a:noFill/>
          <a:ln w="19050">
            <a:solidFill>
              <a:schemeClr val="tx1"/>
            </a:solidFill>
          </a:ln>
        </p:spPr>
        <p:txBody>
          <a:bodyPr wrap="square" rtlCol="0">
            <a:spAutoFit/>
          </a:bodyPr>
          <a:lstStyle/>
          <a:p>
            <a:pPr algn="ctr"/>
            <a:r>
              <a:rPr lang="en-US" sz="5400" dirty="0" err="1" smtClean="0">
                <a:latin typeface="Times New Roman" panose="02020603050405020304" pitchFamily="18" charset="0"/>
                <a:cs typeface="Times New Roman" panose="02020603050405020304" pitchFamily="18" charset="0"/>
              </a:rPr>
              <a:t>শেখ</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রাসেলের</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মাছ</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ধরার</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খুব</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শখ</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ছিল</a:t>
            </a:r>
            <a:r>
              <a:rPr lang="en-US" sz="5400" dirty="0" smtClean="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69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90"/>
                                          </p:val>
                                        </p:tav>
                                        <p:tav tm="100000">
                                          <p:val>
                                            <p:fltVal val="0"/>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465" y="259308"/>
            <a:ext cx="6969603" cy="4023429"/>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109184" y="4515978"/>
            <a:ext cx="11859904" cy="2123658"/>
          </a:xfrm>
          <a:prstGeom prst="rect">
            <a:avLst/>
          </a:prstGeom>
          <a:noFill/>
          <a:ln w="28575">
            <a:solidFill>
              <a:schemeClr val="tx1"/>
            </a:solidFill>
          </a:ln>
        </p:spPr>
        <p:txBody>
          <a:bodyPr wrap="square" rtlCol="0">
            <a:spAutoFit/>
          </a:bodyPr>
          <a:lstStyle/>
          <a:p>
            <a:r>
              <a:rPr lang="as-IN" sz="2800" b="1" dirty="0">
                <a:latin typeface="Times New Roman" panose="02020603050405020304" pitchFamily="18" charset="0"/>
              </a:rPr>
              <a:t>রাসেল ৪ বছর বয়সে প্রথমে স্কুলে যাওয়া শুরু করে। প্রথম দিকে পরিবারের কাউকে না কাউকে স্কুলে দিয়ে আসতে হত। ধীরে ধীরে নিজেই আগ্রহ নিয়ে স্কুলে যেত এবং স্কুলে তার বেশ কিছু বন্ধুও জুটেছিল</a:t>
            </a:r>
            <a:r>
              <a:rPr lang="as-IN" sz="2800" b="1" dirty="0" smtClean="0">
                <a:latin typeface="Times New Roman" panose="02020603050405020304" pitchFamily="18" charset="0"/>
              </a:rPr>
              <a:t>।</a:t>
            </a:r>
            <a:r>
              <a:rPr lang="as-IN" sz="2400" b="1" dirty="0" smtClean="0">
                <a:latin typeface="Times New Roman" panose="02020603050405020304" pitchFamily="18" charset="0"/>
              </a:rPr>
              <a:t>ইউনিভার্সিটি </a:t>
            </a:r>
            <a:r>
              <a:rPr lang="as-IN" sz="2400" b="1" dirty="0">
                <a:latin typeface="Times New Roman" panose="02020603050405020304" pitchFamily="18" charset="0"/>
              </a:rPr>
              <a:t>ল্যাবরেটরি স্কুলের ৪র্থ শ্রেণির ছাত্রাবস্থায় ১৯৭৫ সালের ১৫ আগস্ট নির্মমভাবে হত্যাকাণ্ডের শিকার হন পরিবারের সবার আদরের শেখ রাসেল।</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43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74" y="252932"/>
            <a:ext cx="3513431" cy="3868691"/>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95534" y="4449170"/>
            <a:ext cx="11969087"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as-IN" sz="2400" b="1" dirty="0">
                <a:latin typeface="Times New Roman" panose="02020603050405020304" pitchFamily="18" charset="0"/>
              </a:rPr>
              <a:t>আমাকে হাসু আপার (শেখ হাসিনা) কাছে পাঠিয়ে </a:t>
            </a:r>
            <a:r>
              <a:rPr lang="as-IN" sz="2400" b="1" dirty="0" smtClean="0">
                <a:latin typeface="Times New Roman" panose="02020603050405020304" pitchFamily="18" charset="0"/>
              </a:rPr>
              <a:t>দিন</a:t>
            </a:r>
            <a:r>
              <a:rPr lang="en-US" sz="2400" b="1" dirty="0" smtClean="0">
                <a:latin typeface="Times New Roman" panose="02020603050405020304" pitchFamily="18" charset="0"/>
              </a:rPr>
              <a:t> ।</a:t>
            </a:r>
            <a:endParaRPr lang="as-IN" sz="2400" b="1" dirty="0">
              <a:latin typeface="Times New Roman" panose="02020603050405020304" pitchFamily="18" charset="0"/>
            </a:endParaRPr>
          </a:p>
          <a:p>
            <a:r>
              <a:rPr lang="as-IN" sz="2400" dirty="0">
                <a:latin typeface="Times New Roman" panose="02020603050405020304" pitchFamily="18" charset="0"/>
              </a:rPr>
              <a:t>বঙ্গবন্ধুর নির্দেশে রাসেলকে নিয়ে লুকানোর সময় ব্যাক্তিগত কর্মচারীসহ রাসেলকে হত্যাকারীরা আটক করে। আতঙ্কিত হয়ে শিশু রাসেল কান্নাজড়িত কণ্ঠে বলেছিলেন, “আমি মায়ের কাছে যাব।” পরবর্তীতে মায়ের লাশ দেখার পর অশ্রুসিক্ত কণ্ঠে মিনতি করেছিলেন, “আমাকে হাসু আপার (শেখ হাসিনা) কাছে পাঠিয়ে দিন।”</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96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ppt_w</p:attrName>
                                        </p:attrNameLst>
                                      </p:cBhvr>
                                      <p:tavLst>
                                        <p:tav tm="0" fmla="#ppt_w*sin(2.5*pi*$)">
                                          <p:val>
                                            <p:fltVal val="0"/>
                                          </p:val>
                                        </p:tav>
                                        <p:tav tm="100000">
                                          <p:val>
                                            <p:fltVal val="1"/>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89400"/>
            <a:ext cx="12192000" cy="4401205"/>
          </a:xfrm>
          <a:prstGeom prst="rect">
            <a:avLst/>
          </a:prstGeom>
          <a:noFill/>
          <a:ln w="12700">
            <a:solidFill>
              <a:schemeClr val="tx1"/>
            </a:solidFill>
          </a:ln>
        </p:spPr>
        <p:txBody>
          <a:bodyPr wrap="square" rtlCol="0">
            <a:spAutoFit/>
          </a:bodyPr>
          <a:lstStyle/>
          <a:p>
            <a:r>
              <a:rPr lang="as-IN" sz="2400" b="1" dirty="0" smtClean="0">
                <a:latin typeface="Times New Roman" panose="02020603050405020304" pitchFamily="18" charset="0"/>
              </a:rPr>
              <a:t>বুলেটের </a:t>
            </a:r>
            <a:r>
              <a:rPr lang="as-IN" sz="2400" b="1" dirty="0">
                <a:latin typeface="Times New Roman" panose="02020603050405020304" pitchFamily="18" charset="0"/>
              </a:rPr>
              <a:t>নির্মম আঘাতে রাসেলের দেহ থেকে অবশিষ্ট প্রাণ ভোমরাটিকেও চিরতরের জন্য নীরব-নিস্তব্ধ করে দিয়েছে বর্বর খুনিরা।তাই তো উপমহাদেশের প্রখ্যাত কবি </a:t>
            </a:r>
            <a:r>
              <a:rPr lang="as-IN" sz="2800" b="1" dirty="0">
                <a:solidFill>
                  <a:srgbClr val="0070C0"/>
                </a:solidFill>
                <a:latin typeface="Times New Roman" panose="02020603050405020304" pitchFamily="18" charset="0"/>
              </a:rPr>
              <a:t>সুনীল গঙ্গোপাধ্যায় </a:t>
            </a:r>
            <a:r>
              <a:rPr lang="as-IN" sz="2400" b="1" dirty="0">
                <a:latin typeface="Times New Roman" panose="02020603050405020304" pitchFamily="18" charset="0"/>
              </a:rPr>
              <a:t>শেখ রাসেলকে স্মরণ করে লেখা কবিতা </a:t>
            </a:r>
            <a:r>
              <a:rPr lang="as-IN" sz="2800" b="1" dirty="0">
                <a:latin typeface="Times New Roman" panose="02020603050405020304" pitchFamily="18" charset="0"/>
              </a:rPr>
              <a:t>‘শিশু রক্তে</a:t>
            </a:r>
            <a:r>
              <a:rPr lang="as-IN" sz="2400" b="1" dirty="0">
                <a:latin typeface="Times New Roman" panose="02020603050405020304" pitchFamily="18" charset="0"/>
              </a:rPr>
              <a:t>’ তিনি লিখলেন- </a:t>
            </a:r>
            <a:endParaRPr lang="en-US" sz="2400" b="1"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rPr>
              <a:t>                                 </a:t>
            </a:r>
            <a:r>
              <a:rPr lang="as-IN" sz="2000" b="1" dirty="0" smtClean="0">
                <a:latin typeface="Times New Roman" panose="02020603050405020304" pitchFamily="18" charset="0"/>
              </a:rPr>
              <a:t>রাসেল</a:t>
            </a:r>
            <a:r>
              <a:rPr lang="as-IN" sz="2000" b="1" dirty="0">
                <a:latin typeface="Times New Roman" panose="02020603050405020304" pitchFamily="18" charset="0"/>
              </a:rPr>
              <a:t>, অবোধ শিশু, তোর জন্য </a:t>
            </a:r>
          </a:p>
          <a:p>
            <a:r>
              <a:rPr lang="as-IN" sz="2000" b="1" dirty="0">
                <a:latin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as-IN" sz="2000" b="1" dirty="0">
                <a:latin typeface="Times New Roman" panose="02020603050405020304" pitchFamily="18" charset="0"/>
              </a:rPr>
              <a:t> আমিও কেঁদেছি.....</a:t>
            </a:r>
          </a:p>
          <a:p>
            <a:r>
              <a:rPr lang="en-US" sz="2000" b="1" dirty="0" smtClean="0">
                <a:latin typeface="Times New Roman" panose="02020603050405020304" pitchFamily="18" charset="0"/>
                <a:cs typeface="Times New Roman" panose="02020603050405020304" pitchFamily="18" charset="0"/>
              </a:rPr>
              <a:t>                                                           </a:t>
            </a:r>
            <a:r>
              <a:rPr lang="as-IN" sz="2000" b="1" dirty="0" smtClean="0">
                <a:latin typeface="Times New Roman" panose="02020603050405020304" pitchFamily="18" charset="0"/>
              </a:rPr>
              <a:t>তুইতো </a:t>
            </a:r>
            <a:r>
              <a:rPr lang="as-IN" sz="2000" b="1" dirty="0">
                <a:latin typeface="Times New Roman" panose="02020603050405020304" pitchFamily="18" charset="0"/>
              </a:rPr>
              <a:t>গল্পের বই, খেলনা নিয়ে</a:t>
            </a:r>
          </a:p>
          <a:p>
            <a:r>
              <a:rPr lang="as-IN" sz="2000" b="1" dirty="0">
                <a:latin typeface="Times New Roman" panose="02020603050405020304" pitchFamily="18" charset="0"/>
              </a:rPr>
              <a:t>                          সবচেয়ে পরিচ্ছন্ন বয়সেতে ছিলি !</a:t>
            </a:r>
          </a:p>
          <a:p>
            <a:r>
              <a:rPr lang="en-US" sz="2000" b="1" dirty="0" smtClean="0">
                <a:latin typeface="Times New Roman" panose="02020603050405020304" pitchFamily="18" charset="0"/>
                <a:cs typeface="Times New Roman" panose="02020603050405020304" pitchFamily="18" charset="0"/>
              </a:rPr>
              <a:t>                                                            </a:t>
            </a:r>
            <a:r>
              <a:rPr lang="as-IN" sz="2000" b="1" dirty="0" smtClean="0">
                <a:latin typeface="Times New Roman" panose="02020603050405020304" pitchFamily="18" charset="0"/>
              </a:rPr>
              <a:t>তবুও </a:t>
            </a:r>
            <a:r>
              <a:rPr lang="as-IN" sz="2000" b="1" dirty="0">
                <a:latin typeface="Times New Roman" panose="02020603050405020304" pitchFamily="18" charset="0"/>
              </a:rPr>
              <a:t>পৃথিবী আজ এমন পিশাচি হলো</a:t>
            </a:r>
          </a:p>
          <a:p>
            <a:r>
              <a:rPr lang="as-IN" sz="2000" b="1" dirty="0">
                <a:latin typeface="Times New Roman" panose="02020603050405020304" pitchFamily="18" charset="0"/>
              </a:rPr>
              <a:t>                        </a:t>
            </a:r>
            <a:r>
              <a:rPr lang="as-IN" sz="2000" b="1" dirty="0" smtClean="0">
                <a:latin typeface="Times New Roman" panose="02020603050405020304" pitchFamily="18" charset="0"/>
              </a:rPr>
              <a:t> </a:t>
            </a:r>
            <a:r>
              <a:rPr lang="as-IN" sz="2000" b="1" dirty="0">
                <a:latin typeface="Times New Roman" panose="02020603050405020304" pitchFamily="18" charset="0"/>
              </a:rPr>
              <a:t>শিশুরক্তপানে তার গ্লানি নেই ?</a:t>
            </a:r>
          </a:p>
          <a:p>
            <a:r>
              <a:rPr lang="en-US" sz="2000" b="1" dirty="0" smtClean="0">
                <a:latin typeface="Times New Roman" panose="02020603050405020304" pitchFamily="18" charset="0"/>
                <a:cs typeface="Times New Roman" panose="02020603050405020304" pitchFamily="18" charset="0"/>
              </a:rPr>
              <a:t>                                                            </a:t>
            </a:r>
            <a:r>
              <a:rPr lang="as-IN" sz="2000" b="1" dirty="0" smtClean="0">
                <a:latin typeface="Times New Roman" panose="02020603050405020304" pitchFamily="18" charset="0"/>
              </a:rPr>
              <a:t>সর্বনাশী</a:t>
            </a:r>
            <a:r>
              <a:rPr lang="as-IN" sz="2000" b="1" dirty="0">
                <a:latin typeface="Times New Roman" panose="02020603050405020304" pitchFamily="18" charset="0"/>
              </a:rPr>
              <a:t>, আমার ধিক্কার নে ! </a:t>
            </a:r>
          </a:p>
          <a:p>
            <a:r>
              <a:rPr lang="en-US" sz="2000" b="1" dirty="0" smtClean="0">
                <a:latin typeface="Times New Roman" panose="02020603050405020304" pitchFamily="18" charset="0"/>
                <a:cs typeface="Times New Roman" panose="02020603050405020304" pitchFamily="18" charset="0"/>
              </a:rPr>
              <a:t>                                                                 </a:t>
            </a:r>
            <a:r>
              <a:rPr lang="as-IN" sz="2000" b="1" dirty="0" smtClean="0">
                <a:latin typeface="Times New Roman" panose="02020603050405020304" pitchFamily="18" charset="0"/>
              </a:rPr>
              <a:t>যত </a:t>
            </a:r>
            <a:r>
              <a:rPr lang="as-IN" sz="2000" b="1" dirty="0">
                <a:latin typeface="Times New Roman" panose="02020603050405020304" pitchFamily="18" charset="0"/>
              </a:rPr>
              <a:t>নামহীন শিশু যেখানেই ঝরে যায়</a:t>
            </a:r>
          </a:p>
          <a:p>
            <a:r>
              <a:rPr lang="en-US" sz="2000" b="1" dirty="0" smtClean="0">
                <a:latin typeface="Times New Roman" panose="02020603050405020304" pitchFamily="18" charset="0"/>
                <a:cs typeface="Times New Roman" panose="02020603050405020304" pitchFamily="18" charset="0"/>
              </a:rPr>
              <a:t>                                                           </a:t>
            </a:r>
            <a:r>
              <a:rPr lang="as-IN" sz="2000" b="1" dirty="0" smtClean="0">
                <a:latin typeface="Times New Roman" panose="02020603050405020304" pitchFamily="18" charset="0"/>
              </a:rPr>
              <a:t>আমি </a:t>
            </a:r>
            <a:r>
              <a:rPr lang="as-IN" sz="2000" b="1" dirty="0">
                <a:latin typeface="Times New Roman" panose="02020603050405020304" pitchFamily="18" charset="0"/>
              </a:rPr>
              <a:t>ক্ষমা চাই, আমি সভ্যতার নামে ক্ষমা চাই </a:t>
            </a:r>
            <a:r>
              <a:rPr lang="as-IN" sz="2000" b="1" dirty="0" smtClean="0">
                <a:latin typeface="Times New Roman" panose="02020603050405020304" pitchFamily="18" charset="0"/>
              </a:rPr>
              <a:t>।</a:t>
            </a:r>
            <a:endParaRPr lang="as-IN" sz="2000" b="1" dirty="0">
              <a:latin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896" y="109182"/>
            <a:ext cx="2921758" cy="20802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418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08479" y="4927485"/>
            <a:ext cx="7260608" cy="1569660"/>
          </a:xfrm>
          <a:prstGeom prst="rect">
            <a:avLst/>
          </a:prstGeom>
          <a:noFill/>
          <a:ln w="9525">
            <a:solidFill>
              <a:schemeClr val="tx1"/>
            </a:solidFill>
          </a:ln>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শেখ</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রাসেল</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দিবস</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সফল</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হউক</a:t>
            </a:r>
            <a:r>
              <a:rPr lang="en-US" sz="3200" dirty="0" smtClean="0">
                <a:latin typeface="Times New Roman" panose="02020603050405020304" pitchFamily="18" charset="0"/>
                <a:cs typeface="Times New Roman" panose="02020603050405020304" pitchFamily="18" charset="0"/>
              </a:rPr>
              <a:t>।</a:t>
            </a:r>
          </a:p>
          <a:p>
            <a:r>
              <a:rPr lang="en-US" sz="3200" dirty="0" err="1" smtClean="0">
                <a:latin typeface="Times New Roman" panose="02020603050405020304" pitchFamily="18" charset="0"/>
                <a:cs typeface="Times New Roman" panose="02020603050405020304" pitchFamily="18" charset="0"/>
              </a:rPr>
              <a:t>দূর্গাশ্রম</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উচ্চ</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বিদ্যালয়</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আটপাড়া,নেত্রকোনা</a:t>
            </a:r>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14" y="162571"/>
            <a:ext cx="5727510" cy="4460664"/>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6469039" y="655093"/>
            <a:ext cx="5500048" cy="3046988"/>
          </a:xfrm>
          <a:prstGeom prst="rect">
            <a:avLst/>
          </a:prstGeom>
          <a:noFill/>
          <a:ln w="19050">
            <a:solidFill>
              <a:schemeClr val="tx1"/>
            </a:solidFill>
          </a:ln>
        </p:spPr>
        <p:txBody>
          <a:bodyPr wrap="square" rtlCol="0">
            <a:spAutoFit/>
          </a:bodyPr>
          <a:lstStyle/>
          <a:p>
            <a:r>
              <a:rPr lang="as-IN" sz="3200" b="1" dirty="0" smtClean="0">
                <a:latin typeface="Times New Roman" panose="02020603050405020304" pitchFamily="18" charset="0"/>
              </a:rPr>
              <a:t>শেখ </a:t>
            </a:r>
            <a:r>
              <a:rPr lang="as-IN" sz="3200" b="1" dirty="0">
                <a:latin typeface="Times New Roman" panose="02020603050405020304" pitchFamily="18" charset="0"/>
              </a:rPr>
              <a:t>রাসেলকে হত্যার ঘটনা স্মরণ করে ভাই হারানোর বেদনার্ত হৃদয়ে প্রধানমন্ত্রী শেখ হাসিনা </a:t>
            </a:r>
            <a:r>
              <a:rPr lang="as-IN" sz="3200" b="1" dirty="0" smtClean="0">
                <a:latin typeface="Times New Roman" panose="02020603050405020304" pitchFamily="18" charset="0"/>
              </a:rPr>
              <a:t>বলেন</a:t>
            </a:r>
            <a:r>
              <a:rPr lang="as-IN" sz="3200" b="1" dirty="0">
                <a:latin typeface="Times New Roman" panose="02020603050405020304" pitchFamily="18" charset="0"/>
              </a:rPr>
              <a:t>, </a:t>
            </a:r>
            <a:endParaRPr lang="en-US" sz="3200" b="1" dirty="0" smtClean="0">
              <a:latin typeface="Times New Roman" panose="02020603050405020304" pitchFamily="18" charset="0"/>
            </a:endParaRPr>
          </a:p>
          <a:p>
            <a:r>
              <a:rPr lang="as-IN" sz="3200" b="1" dirty="0" smtClean="0">
                <a:solidFill>
                  <a:srgbClr val="FF0000"/>
                </a:solidFill>
                <a:latin typeface="Times New Roman" panose="02020603050405020304" pitchFamily="18" charset="0"/>
              </a:rPr>
              <a:t>‘</a:t>
            </a:r>
            <a:r>
              <a:rPr lang="as-IN" sz="3200" b="1" dirty="0">
                <a:solidFill>
                  <a:srgbClr val="FF0000"/>
                </a:solidFill>
                <a:latin typeface="Times New Roman" panose="02020603050405020304" pitchFamily="18" charset="0"/>
              </a:rPr>
              <a:t>আমার একটাই প্রশ্ন, এ শিশুটির কী অপরাধ ছিল?’</a:t>
            </a:r>
          </a:p>
        </p:txBody>
      </p:sp>
      <p:sp>
        <p:nvSpPr>
          <p:cNvPr id="6" name="TextBox 5"/>
          <p:cNvSpPr txBox="1"/>
          <p:nvPr/>
        </p:nvSpPr>
        <p:spPr>
          <a:xfrm>
            <a:off x="222914" y="4927485"/>
            <a:ext cx="4234786" cy="1692771"/>
          </a:xfrm>
          <a:prstGeom prst="rect">
            <a:avLst/>
          </a:prstGeom>
          <a:noFill/>
          <a:ln w="9525">
            <a:solidFill>
              <a:schemeClr val="tx1"/>
            </a:solidFill>
          </a:ln>
        </p:spPr>
        <p:txBody>
          <a:bodyPr wrap="square" rtlCol="0">
            <a:spAutoFit/>
          </a:bodyPr>
          <a:lstStyle/>
          <a:p>
            <a:endParaRPr lang="en-US" sz="3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আমরা</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তোমাকে</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ভুলবনা</a:t>
            </a:r>
            <a:endParaRPr lang="en-US" sz="28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982" y="5057020"/>
            <a:ext cx="967001" cy="9050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6090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90"/>
                                          </p:val>
                                        </p:tav>
                                        <p:tav tm="100000">
                                          <p:val>
                                            <p:fltVal val="0"/>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repeatCount="500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 calcmode="lin" valueType="num">
                                      <p:cBhvr>
                                        <p:cTn id="35" dur="500" fill="hold"/>
                                        <p:tgtEl>
                                          <p:spTgt spid="3"/>
                                        </p:tgtEl>
                                        <p:attrNameLst>
                                          <p:attrName>style.rotation</p:attrName>
                                        </p:attrNameLst>
                                      </p:cBhvr>
                                      <p:tavLst>
                                        <p:tav tm="0">
                                          <p:val>
                                            <p:fltVal val="360"/>
                                          </p:val>
                                        </p:tav>
                                        <p:tav tm="100000">
                                          <p:val>
                                            <p:fltVal val="0"/>
                                          </p:val>
                                        </p:tav>
                                      </p:tavLst>
                                    </p:anim>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9" y="-27295"/>
            <a:ext cx="3589362" cy="318565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2551" y="40878"/>
            <a:ext cx="3417366" cy="31723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79" y="3213257"/>
            <a:ext cx="3572267" cy="327816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2551" y="3213257"/>
            <a:ext cx="3488403" cy="318853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5106" y="1842170"/>
            <a:ext cx="3794295" cy="2742173"/>
          </a:xfrm>
          <a:prstGeom prst="rect">
            <a:avLst/>
          </a:prstGeom>
        </p:spPr>
      </p:pic>
      <p:sp>
        <p:nvSpPr>
          <p:cNvPr id="11" name="TextBox 10"/>
          <p:cNvSpPr txBox="1"/>
          <p:nvPr/>
        </p:nvSpPr>
        <p:spPr>
          <a:xfrm>
            <a:off x="3662468" y="101293"/>
            <a:ext cx="4719573" cy="769441"/>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ছবি</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গুলো</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দেখ</a:t>
            </a:r>
            <a:endParaRPr lang="en-US" sz="4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17874" y="2265247"/>
            <a:ext cx="2110567" cy="830997"/>
          </a:xfrm>
          <a:prstGeom prst="rect">
            <a:avLst/>
          </a:prstGeom>
          <a:blipFill>
            <a:blip r:embed="rId7"/>
            <a:tile tx="0" ty="0" sx="100000" sy="100000" flip="none" algn="tl"/>
          </a:blipFill>
        </p:spPr>
        <p:txBody>
          <a:bodyPr wrap="square" rtlCol="0">
            <a:spAutoFit/>
          </a:bodyPr>
          <a:lstStyle/>
          <a:p>
            <a:r>
              <a:rPr lang="en-US" sz="2000" i="1" dirty="0" err="1" smtClean="0">
                <a:latin typeface="Times New Roman" panose="02020603050405020304" pitchFamily="18" charset="0"/>
                <a:cs typeface="Times New Roman" panose="02020603050405020304" pitchFamily="18" charset="0"/>
              </a:rPr>
              <a:t>শৈশবের</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ছবি</a:t>
            </a:r>
            <a:endParaRPr lang="en-US" sz="2000" i="1" dirty="0" smtClean="0">
              <a:latin typeface="Times New Roman" panose="02020603050405020304" pitchFamily="18" charset="0"/>
              <a:cs typeface="Times New Roman" panose="02020603050405020304" pitchFamily="18" charset="0"/>
            </a:endParaRPr>
          </a:p>
          <a:p>
            <a:r>
              <a:rPr lang="en-US" sz="2800" i="1" dirty="0" err="1" smtClean="0">
                <a:latin typeface="Times New Roman" panose="02020603050405020304" pitchFamily="18" charset="0"/>
                <a:cs typeface="Times New Roman" panose="02020603050405020304" pitchFamily="18" charset="0"/>
              </a:rPr>
              <a:t>শেখ</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হাসিনা</a:t>
            </a:r>
            <a:endParaRPr lang="en-US" sz="2800"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802806" y="2388358"/>
            <a:ext cx="2811439" cy="646331"/>
          </a:xfrm>
          <a:prstGeom prst="rect">
            <a:avLst/>
          </a:prstGeom>
          <a:noFill/>
        </p:spPr>
        <p:txBody>
          <a:bodyPr wrap="square" rtlCol="0">
            <a:spAutoFit/>
          </a:bodyPr>
          <a:lstStyle/>
          <a:p>
            <a:r>
              <a:rPr lang="en-US" sz="3600" b="1" i="1" dirty="0" err="1" smtClean="0">
                <a:latin typeface="Times New Roman" panose="02020603050405020304" pitchFamily="18" charset="0"/>
                <a:cs typeface="Times New Roman" panose="02020603050405020304" pitchFamily="18" charset="0"/>
              </a:rPr>
              <a:t>শেখ</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রেহেনা</a:t>
            </a:r>
            <a:endParaRPr lang="en-US" sz="3600" b="1" i="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81542" y="6218846"/>
            <a:ext cx="2527089" cy="584775"/>
          </a:xfrm>
          <a:prstGeom prst="rect">
            <a:avLst/>
          </a:prstGeom>
          <a:blipFill>
            <a:blip r:embed="rId7"/>
            <a:tile tx="0" ty="0" sx="100000" sy="100000" flip="none" algn="tl"/>
          </a:blipFill>
        </p:spPr>
        <p:txBody>
          <a:bodyPr wrap="square" rtlCol="0">
            <a:spAutoFit/>
          </a:bodyPr>
          <a:lstStyle/>
          <a:p>
            <a:pPr algn="ctr"/>
            <a:r>
              <a:rPr lang="en-US" sz="3200" dirty="0" err="1" smtClean="0">
                <a:latin typeface="Times New Roman" panose="02020603050405020304" pitchFamily="18" charset="0"/>
                <a:cs typeface="Times New Roman" panose="02020603050405020304" pitchFamily="18" charset="0"/>
              </a:rPr>
              <a:t>শেখ</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কামাল</a:t>
            </a:r>
            <a:endParaRPr lang="en-US" sz="3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9198590" y="5741792"/>
            <a:ext cx="2019869" cy="461665"/>
          </a:xfrm>
          <a:prstGeom prst="rect">
            <a:avLst/>
          </a:prstGeom>
          <a:blipFill>
            <a:blip r:embed="rId7"/>
            <a:tile tx="0" ty="0" sx="100000" sy="100000" flip="none" algn="tl"/>
          </a:blipFill>
        </p:spPr>
        <p:txBody>
          <a:bodyPr wrap="square" rtlCol="0">
            <a:spAutoFit/>
          </a:bodyPr>
          <a:lstStyle/>
          <a:p>
            <a:r>
              <a:rPr lang="en-US" sz="2400" b="1" i="1" dirty="0" err="1" smtClean="0">
                <a:latin typeface="Times New Roman" panose="02020603050405020304" pitchFamily="18" charset="0"/>
                <a:cs typeface="Times New Roman" panose="02020603050405020304" pitchFamily="18" charset="0"/>
              </a:rPr>
              <a:t>শেখ</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জামাল</a:t>
            </a:r>
            <a:endParaRPr lang="en-US" sz="2400" b="1" i="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725840" y="859291"/>
            <a:ext cx="4830832" cy="954107"/>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তোমরা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কি</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বলতে</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পারবে</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এই</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শিশুটির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নাম</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কি</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805072" y="4633796"/>
            <a:ext cx="4810553" cy="1877437"/>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আমাদের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মুক্তির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জয়োল্লাস</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অগ্রযাত্রায়</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অদম্য</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আত্মবিশ্বাস</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আমাদের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বন্ধু</a:t>
            </a:r>
            <a:r>
              <a:rPr lang="en-US" sz="28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a:t>
            </a:r>
            <a:r>
              <a:rPr lang="en-US" sz="3200" b="1" dirty="0" err="1" smtClean="0">
                <a:latin typeface="Times New Roman" panose="02020603050405020304" pitchFamily="18" charset="0"/>
                <a:cs typeface="Times New Roman" panose="02020603050405020304" pitchFamily="18" charset="0"/>
              </a:rPr>
              <a:t>শেখ</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রাসেল</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20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anim calcmode="lin" valueType="num">
                                      <p:cBhvr>
                                        <p:cTn id="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500"/>
                                        <p:tgtEl>
                                          <p:spTgt spid="3"/>
                                        </p:tgtEl>
                                      </p:cBhvr>
                                    </p:animEffect>
                                  </p:childTnLst>
                                </p:cTn>
                              </p:par>
                              <p:par>
                                <p:cTn id="15" presetID="8"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500"/>
                                        <p:tgtEl>
                                          <p:spTgt spid="4"/>
                                        </p:tgtEl>
                                      </p:cBhvr>
                                    </p:animEffect>
                                  </p:childTnLst>
                                </p:cTn>
                              </p:par>
                              <p:par>
                                <p:cTn id="18" presetID="8"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500"/>
                                        <p:tgtEl>
                                          <p:spTgt spid="7"/>
                                        </p:tgtEl>
                                      </p:cBhvr>
                                    </p:animEffect>
                                  </p:childTnLst>
                                </p:cTn>
                              </p:par>
                              <p:par>
                                <p:cTn id="21" presetID="8"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
                                        <p:tgtEl>
                                          <p:spTgt spid="14"/>
                                        </p:tgtEl>
                                      </p:cBhvr>
                                    </p:animEffect>
                                    <p:anim calcmode="lin" valueType="num">
                                      <p:cBhvr>
                                        <p:cTn id="40" dur="200" fill="hold"/>
                                        <p:tgtEl>
                                          <p:spTgt spid="14"/>
                                        </p:tgtEl>
                                        <p:attrNameLst>
                                          <p:attrName>ppt_x</p:attrName>
                                        </p:attrNameLst>
                                      </p:cBhvr>
                                      <p:tavLst>
                                        <p:tav tm="0">
                                          <p:val>
                                            <p:strVal val="#ppt_x"/>
                                          </p:val>
                                        </p:tav>
                                        <p:tav tm="100000">
                                          <p:val>
                                            <p:strVal val="#ppt_x"/>
                                          </p:val>
                                        </p:tav>
                                      </p:tavLst>
                                    </p:anim>
                                    <p:anim calcmode="lin" valueType="num">
                                      <p:cBhvr>
                                        <p:cTn id="41" dur="200" fill="hold"/>
                                        <p:tgtEl>
                                          <p:spTgt spid="14"/>
                                        </p:tgtEl>
                                        <p:attrNameLst>
                                          <p:attrName>ppt_y</p:attrName>
                                        </p:attrNameLst>
                                      </p:cBhvr>
                                      <p:tavLst>
                                        <p:tav tm="0">
                                          <p:val>
                                            <p:strVal val="#ppt_y+0.31"/>
                                          </p:val>
                                        </p:tav>
                                        <p:tav tm="100000">
                                          <p:val>
                                            <p:strVal val="#ppt_y+0.31"/>
                                          </p:val>
                                        </p:tav>
                                      </p:tavLst>
                                    </p:anim>
                                    <p:anim calcmode="lin" valueType="num">
                                      <p:cBhvr>
                                        <p:cTn id="42" dur="300" decel="50000" fill="hold">
                                          <p:stCondLst>
                                            <p:cond delay="2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300" decel="50000" fill="hold">
                                          <p:stCondLst>
                                            <p:cond delay="2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
                                        <p:tgtEl>
                                          <p:spTgt spid="15"/>
                                        </p:tgtEl>
                                      </p:cBhvr>
                                    </p:animEffect>
                                    <p:anim calcmode="lin" valueType="num">
                                      <p:cBhvr>
                                        <p:cTn id="49" dur="200" fill="hold"/>
                                        <p:tgtEl>
                                          <p:spTgt spid="15"/>
                                        </p:tgtEl>
                                        <p:attrNameLst>
                                          <p:attrName>ppt_x</p:attrName>
                                        </p:attrNameLst>
                                      </p:cBhvr>
                                      <p:tavLst>
                                        <p:tav tm="0">
                                          <p:val>
                                            <p:strVal val="#ppt_x"/>
                                          </p:val>
                                        </p:tav>
                                        <p:tav tm="100000">
                                          <p:val>
                                            <p:strVal val="#ppt_x"/>
                                          </p:val>
                                        </p:tav>
                                      </p:tavLst>
                                    </p:anim>
                                    <p:anim calcmode="lin" valueType="num">
                                      <p:cBhvr>
                                        <p:cTn id="50" dur="200" fill="hold"/>
                                        <p:tgtEl>
                                          <p:spTgt spid="15"/>
                                        </p:tgtEl>
                                        <p:attrNameLst>
                                          <p:attrName>ppt_y</p:attrName>
                                        </p:attrNameLst>
                                      </p:cBhvr>
                                      <p:tavLst>
                                        <p:tav tm="0">
                                          <p:val>
                                            <p:strVal val="#ppt_y+0.31"/>
                                          </p:val>
                                        </p:tav>
                                        <p:tav tm="100000">
                                          <p:val>
                                            <p:strVal val="#ppt_y+0.31"/>
                                          </p:val>
                                        </p:tav>
                                      </p:tavLst>
                                    </p:anim>
                                    <p:anim calcmode="lin" valueType="num">
                                      <p:cBhvr>
                                        <p:cTn id="51" dur="300" decel="50000" fill="hold">
                                          <p:stCondLst>
                                            <p:cond delay="2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300" decel="50000" fill="hold">
                                          <p:stCondLst>
                                            <p:cond delay="2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repeatCount="300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7" presetClass="entr" presetSubtype="10" fill="hold" nodeType="clickEffect">
                                  <p:stCondLst>
                                    <p:cond delay="0"/>
                                  </p:stCondLst>
                                  <p:childTnLst>
                                    <p:set>
                                      <p:cBhvr>
                                        <p:cTn id="63" dur="1" fill="hold">
                                          <p:stCondLst>
                                            <p:cond delay="0"/>
                                          </p:stCondLst>
                                        </p:cTn>
                                        <p:tgtEl>
                                          <p:spTgt spid="16">
                                            <p:txEl>
                                              <p:pRg st="0" end="0"/>
                                            </p:txEl>
                                          </p:spTgt>
                                        </p:tgtEl>
                                        <p:attrNameLst>
                                          <p:attrName>style.visibility</p:attrName>
                                        </p:attrNameLst>
                                      </p:cBhvr>
                                      <p:to>
                                        <p:strVal val="visible"/>
                                      </p:to>
                                    </p:set>
                                    <p:anim calcmode="lin" valueType="num">
                                      <p:cBhvr>
                                        <p:cTn id="64"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1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7" presetClass="entr" presetSubtype="1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179" y="122830"/>
            <a:ext cx="3064501" cy="25106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89807" y="2821303"/>
            <a:ext cx="11985172" cy="3539430"/>
          </a:xfrm>
          <a:prstGeom prst="rect">
            <a:avLst/>
          </a:prstGeom>
          <a:noFill/>
          <a:ln w="19050">
            <a:solidFill>
              <a:schemeClr val="tx1"/>
            </a:solidFill>
          </a:ln>
        </p:spPr>
        <p:txBody>
          <a:bodyPr wrap="square" rtlCol="0">
            <a:spAutoFit/>
          </a:bodyPr>
          <a:lstStyle/>
          <a:p>
            <a:r>
              <a:rPr lang="as-IN" sz="2800" b="1" dirty="0"/>
              <a:t>বাঙালি জাতি যুগে যুগে অসংখ্য মহান ব্যক্তিত্বকে জন্ম দিয়েছে। তেমনি</a:t>
            </a:r>
            <a:r>
              <a:rPr lang="en-US" sz="2800" b="1" dirty="0"/>
              <a:t> </a:t>
            </a:r>
            <a:r>
              <a:rPr lang="en-US" sz="2800" b="1" dirty="0" err="1"/>
              <a:t>আজ</a:t>
            </a:r>
            <a:r>
              <a:rPr lang="en-US" sz="2800" b="1" dirty="0"/>
              <a:t> </a:t>
            </a:r>
            <a:r>
              <a:rPr lang="en-US" sz="2800" b="1" dirty="0" err="1" smtClean="0"/>
              <a:t>থেকে</a:t>
            </a:r>
            <a:r>
              <a:rPr lang="en-US" sz="2800" b="1" dirty="0" smtClean="0"/>
              <a:t> ৫৮ </a:t>
            </a:r>
            <a:r>
              <a:rPr lang="as-IN" sz="2800" b="1" dirty="0"/>
              <a:t>বছর আগে বাঙালি জাতির মধ্যে আবির্ভাব ঘটেছিল এমনই এক ক্ষণজন্মা প্রতিভাবান দূরন্ত প্রানবন্ত এক শিশুর। যিনি জাতির পিতা বঙ্গবন্ধু শেখ মুজিবুর রহমানের কনিষ্ঠ পুত্র শেখ রাসেল ১৯৬৪ সালের ১৮ অক্টোবর হেমন্তকালে ঢাকায় ঐতিহাসিক বঙ্গবন্ধু ভবনে জন্ম গ্রহণ করেন। </a:t>
            </a:r>
            <a:r>
              <a:rPr lang="as-IN" sz="2800" b="1" dirty="0">
                <a:solidFill>
                  <a:srgbClr val="00B0F0"/>
                </a:solidFill>
              </a:rPr>
              <a:t>বঙ্গবন্ধু তাঁর প্রিয় লেখক খ্যাতিমান দার্শনিক ও নোবেল বিজয়ী ব্যক্তিত্ব বার্ট্রান্ড রাসেলের </a:t>
            </a:r>
            <a:r>
              <a:rPr lang="as-IN" sz="2800" b="1" dirty="0"/>
              <a:t>নামানুসারে পরিবারের নতুন সদস্যের নাম রাখেন ‘রাসেল</a:t>
            </a:r>
            <a:r>
              <a:rPr lang="as-IN" sz="2800" b="1" dirty="0" smtClean="0"/>
              <a:t>’।</a:t>
            </a:r>
            <a:endParaRPr lang="en-US" sz="2800" b="1" dirty="0"/>
          </a:p>
        </p:txBody>
      </p:sp>
      <p:sp>
        <p:nvSpPr>
          <p:cNvPr id="5" name="TextBox 4"/>
          <p:cNvSpPr txBox="1"/>
          <p:nvPr/>
        </p:nvSpPr>
        <p:spPr>
          <a:xfrm>
            <a:off x="163773" y="327547"/>
            <a:ext cx="5104263" cy="1938992"/>
          </a:xfrm>
          <a:prstGeom prst="rect">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b="1" dirty="0" err="1" smtClean="0">
                <a:latin typeface="Times New Roman" panose="02020603050405020304" pitchFamily="18" charset="0"/>
                <a:cs typeface="Times New Roman" panose="02020603050405020304" pitchFamily="18" charset="0"/>
              </a:rPr>
              <a:t>শেখ</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রাসেলের</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জন্ম</a:t>
            </a:r>
            <a:r>
              <a:rPr lang="en-US" sz="4000" b="1" dirty="0" smtClean="0">
                <a:latin typeface="Times New Roman" panose="02020603050405020304" pitchFamily="18" charset="0"/>
                <a:cs typeface="Times New Roman" panose="02020603050405020304" pitchFamily="18" charset="0"/>
              </a:rPr>
              <a:t> ও ‘</a:t>
            </a:r>
            <a:r>
              <a:rPr lang="en-US" sz="4000" b="1" dirty="0" err="1" smtClean="0">
                <a:latin typeface="Times New Roman" panose="02020603050405020304" pitchFamily="18" charset="0"/>
                <a:cs typeface="Times New Roman" panose="02020603050405020304" pitchFamily="18" charset="0"/>
              </a:rPr>
              <a:t>রাসেল</a:t>
            </a:r>
            <a:r>
              <a:rPr lang="en-US" sz="40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নামকরনের</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ইতিহাস</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950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8073" y="246174"/>
            <a:ext cx="2916762" cy="35398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Left Arrow 8"/>
          <p:cNvSpPr/>
          <p:nvPr/>
        </p:nvSpPr>
        <p:spPr>
          <a:xfrm>
            <a:off x="3966483" y="3454934"/>
            <a:ext cx="1828629" cy="770833"/>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Times New Roman" panose="02020603050405020304" pitchFamily="18" charset="0"/>
                <a:cs typeface="Times New Roman" panose="02020603050405020304" pitchFamily="18" charset="0"/>
              </a:rPr>
              <a:t>পিতার</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নাম</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0" name="Right Arrow 9"/>
          <p:cNvSpPr/>
          <p:nvPr/>
        </p:nvSpPr>
        <p:spPr>
          <a:xfrm>
            <a:off x="6917127" y="3405612"/>
            <a:ext cx="1912974" cy="97017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মাতার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নাম</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9918" y="250034"/>
            <a:ext cx="3406985" cy="4185722"/>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82" y="242715"/>
            <a:ext cx="4041908" cy="4185722"/>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p:cNvSpPr txBox="1"/>
          <p:nvPr/>
        </p:nvSpPr>
        <p:spPr>
          <a:xfrm>
            <a:off x="51366" y="4787071"/>
            <a:ext cx="4121624" cy="1815882"/>
          </a:xfrm>
          <a:prstGeom prst="rect">
            <a:avLst/>
          </a:prstGeom>
          <a:noFill/>
          <a:ln w="57150"/>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মহান</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মুক্তিযুদ্ধের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সর্বাধিনায়ক</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জাতির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জনক</a:t>
            </a:r>
            <a:r>
              <a:rPr lang="en-US" sz="2800" b="1" dirty="0" smtClean="0">
                <a:latin typeface="Times New Roman" panose="02020603050405020304" pitchFamily="18" charset="0"/>
                <a:cs typeface="Times New Roman" panose="02020603050405020304" pitchFamily="18" charset="0"/>
              </a:rPr>
              <a:t> </a:t>
            </a:r>
            <a:r>
              <a:rPr lang="as-IN" sz="2400" b="1" dirty="0"/>
              <a:t>বঙ্গবন্ধু শেখ মুজিবুর </a:t>
            </a:r>
            <a:r>
              <a:rPr lang="as-IN" sz="2400" b="1" dirty="0" smtClean="0"/>
              <a:t>রহমান</a:t>
            </a:r>
            <a:r>
              <a:rPr lang="en-US" sz="2400" b="1" dirty="0" smtClean="0"/>
              <a:t> ।</a:t>
            </a:r>
            <a:endParaRPr lang="en-US" sz="2400" b="1" dirty="0"/>
          </a:p>
        </p:txBody>
      </p:sp>
      <p:sp>
        <p:nvSpPr>
          <p:cNvPr id="15" name="TextBox 14"/>
          <p:cNvSpPr txBox="1"/>
          <p:nvPr/>
        </p:nvSpPr>
        <p:spPr>
          <a:xfrm>
            <a:off x="7461443" y="4760385"/>
            <a:ext cx="4508310" cy="1077218"/>
          </a:xfrm>
          <a:prstGeom prst="rect">
            <a:avLst/>
          </a:prstGeom>
          <a:noFill/>
          <a:ln w="28575">
            <a:solidFill>
              <a:schemeClr val="tx1"/>
            </a:solidFill>
          </a:ln>
        </p:spPr>
        <p:txBody>
          <a:bodyPr wrap="square" rtlCol="0">
            <a:spAutoFit/>
          </a:bodyPr>
          <a:lstStyle/>
          <a:p>
            <a:r>
              <a:rPr lang="as-IN" sz="2800" b="1" dirty="0" smtClean="0"/>
              <a:t>বঙ্গ</a:t>
            </a:r>
            <a:r>
              <a:rPr lang="en-US" sz="3200" b="1" dirty="0" err="1" smtClean="0">
                <a:latin typeface="Times New Roman" panose="02020603050405020304" pitchFamily="18" charset="0"/>
                <a:cs typeface="Times New Roman" panose="02020603050405020304" pitchFamily="18" charset="0"/>
              </a:rPr>
              <a:t>মাতা</a:t>
            </a:r>
            <a:r>
              <a:rPr lang="en-US" sz="3200" b="1" dirty="0" smtClean="0">
                <a:latin typeface="Times New Roman" panose="02020603050405020304" pitchFamily="18" charset="0"/>
                <a:cs typeface="Times New Roman" panose="02020603050405020304" pitchFamily="18" charset="0"/>
              </a:rPr>
              <a:t> </a:t>
            </a:r>
            <a:r>
              <a:rPr lang="as-IN" sz="2800" b="1" dirty="0" smtClean="0">
                <a:latin typeface="Times New Roman" panose="02020603050405020304" pitchFamily="18" charset="0"/>
              </a:rPr>
              <a:t>বেগম</a:t>
            </a:r>
            <a:r>
              <a:rPr lang="en-US" sz="2800" b="1" dirty="0" smtClean="0">
                <a:latin typeface="Times New Roman" panose="02020603050405020304" pitchFamily="18" charset="0"/>
                <a:cs typeface="Times New Roman" panose="02020603050405020304" pitchFamily="18" charset="0"/>
              </a:rPr>
              <a:t> </a:t>
            </a:r>
            <a:r>
              <a:rPr lang="as-IN" sz="2800" b="1" dirty="0" smtClean="0">
                <a:latin typeface="Times New Roman" panose="02020603050405020304" pitchFamily="18" charset="0"/>
              </a:rPr>
              <a:t>ফজিলাতু</a:t>
            </a:r>
            <a:r>
              <a:rPr lang="en-US" sz="3600" b="1" dirty="0" err="1" smtClean="0">
                <a:latin typeface="Times New Roman" panose="02020603050405020304" pitchFamily="18" charset="0"/>
                <a:cs typeface="Times New Roman" panose="02020603050405020304" pitchFamily="18" charset="0"/>
              </a:rPr>
              <a:t>ন্নেছা</a:t>
            </a:r>
            <a:r>
              <a:rPr lang="en-US" sz="2800" b="1" dirty="0">
                <a:latin typeface="Times New Roman" panose="02020603050405020304" pitchFamily="18" charset="0"/>
                <a:cs typeface="Times New Roman" panose="02020603050405020304" pitchFamily="18" charset="0"/>
              </a:rPr>
              <a:t> </a:t>
            </a:r>
            <a:r>
              <a:rPr lang="as-IN" sz="2800" b="1" dirty="0" smtClean="0">
                <a:latin typeface="Times New Roman" panose="02020603050405020304" pitchFamily="18" charset="0"/>
              </a:rPr>
              <a:t>মুজিব</a:t>
            </a:r>
            <a:r>
              <a:rPr lang="en-US" sz="2800" b="1" dirty="0" smtClean="0">
                <a:latin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17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2"/>
                                          </p:stCondLst>
                                        </p:cTn>
                                        <p:tgtEl>
                                          <p:spTgt spid="2"/>
                                        </p:tgtEl>
                                      </p:cBhvr>
                                      <p:to x="100000" y="60000"/>
                                    </p:animScale>
                                    <p:animScale>
                                      <p:cBhvr>
                                        <p:cTn id="14" dur="41"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1" decel="50000">
                                          <p:stCondLst>
                                            <p:cond delay="335"/>
                                          </p:stCondLst>
                                        </p:cTn>
                                        <p:tgtEl>
                                          <p:spTgt spid="2"/>
                                        </p:tgtEl>
                                      </p:cBhvr>
                                      <p:to x="100000" y="100000"/>
                                    </p:animScale>
                                    <p:animScale>
                                      <p:cBhvr>
                                        <p:cTn id="17" dur="7">
                                          <p:stCondLst>
                                            <p:cond delay="410"/>
                                          </p:stCondLst>
                                        </p:cTn>
                                        <p:tgtEl>
                                          <p:spTgt spid="2"/>
                                        </p:tgtEl>
                                      </p:cBhvr>
                                      <p:to x="100000" y="90000"/>
                                    </p:animScale>
                                    <p:animScale>
                                      <p:cBhvr>
                                        <p:cTn id="18" dur="41"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1" decel="50000">
                                          <p:stCondLst>
                                            <p:cond delay="459"/>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500"/>
                                        <p:tgtEl>
                                          <p:spTgt spid="1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36" dur="500" fill="hold"/>
                                        <p:tgtEl>
                                          <p:spTgt spid="13"/>
                                        </p:tgtEl>
                                        <p:attrNameLst>
                                          <p:attrName>ppt_h</p:attrName>
                                        </p:attrNameLst>
                                      </p:cBhvr>
                                      <p:tavLst>
                                        <p:tav tm="0">
                                          <p:val>
                                            <p:strVal val="#ppt_h"/>
                                          </p:val>
                                        </p:tav>
                                        <p:tav tm="100000">
                                          <p:val>
                                            <p:strVal val="#ppt_h"/>
                                          </p:val>
                                        </p:tav>
                                      </p:tavLst>
                                    </p:anim>
                                    <p:anim calcmode="lin" valueType="num">
                                      <p:cBhvr>
                                        <p:cTn id="37"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40" dur="500" decel="50000">
                                          <p:stCondLst>
                                            <p:cond delay="0"/>
                                          </p:stCondLst>
                                        </p:cTn>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amond(in)">
                                      <p:cBhvr>
                                        <p:cTn id="45" dur="500"/>
                                        <p:tgtEl>
                                          <p:spTgt spid="11"/>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diamond(in)">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strVal val="#ppt_w+.3"/>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161" y="223471"/>
            <a:ext cx="2834848" cy="2730294"/>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0" y="3178848"/>
            <a:ext cx="12156061"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2800" dirty="0"/>
              <a:t>১৯৬৪ সাল। সময়টা ছিল লড়াই আর যুদ্ধের উত্তেজনায় মুখর</a:t>
            </a:r>
            <a:r>
              <a:rPr lang="as-IN" sz="2800" dirty="0" smtClean="0"/>
              <a:t>।তৎকালীন </a:t>
            </a:r>
            <a:r>
              <a:rPr lang="as-IN" sz="2800" dirty="0"/>
              <a:t>পূর্ব পাকিস্তানে ঘটে চলেছে </a:t>
            </a:r>
            <a:r>
              <a:rPr lang="as-IN" sz="2800" dirty="0" smtClean="0"/>
              <a:t>ঐতিহাসিক</a:t>
            </a:r>
            <a:r>
              <a:rPr lang="en-US" sz="2800" dirty="0" smtClean="0"/>
              <a:t> </a:t>
            </a:r>
            <a:r>
              <a:rPr lang="as-IN" sz="2800" dirty="0" smtClean="0"/>
              <a:t>ও</a:t>
            </a:r>
            <a:r>
              <a:rPr lang="en-US" sz="2800" dirty="0" smtClean="0"/>
              <a:t> </a:t>
            </a:r>
            <a:r>
              <a:rPr lang="as-IN" sz="2800" dirty="0" smtClean="0"/>
              <a:t>রাজনৈতিক </a:t>
            </a:r>
            <a:r>
              <a:rPr lang="as-IN" sz="2800" dirty="0"/>
              <a:t>গুরুত্বপূর্ণ ঘটনা</a:t>
            </a:r>
            <a:r>
              <a:rPr lang="as-IN" sz="2800" dirty="0" smtClean="0"/>
              <a:t>।ওই সময় পাকিস্তানজুড়ে </a:t>
            </a:r>
            <a:r>
              <a:rPr lang="as-IN" sz="2800" dirty="0"/>
              <a:t>প্রেসিডেন্ট নির্বাচনের ডামাডোল</a:t>
            </a:r>
            <a:r>
              <a:rPr lang="as-IN" sz="2800" dirty="0" smtClean="0"/>
              <a:t>।একদিকে </a:t>
            </a:r>
            <a:r>
              <a:rPr lang="as-IN" sz="2800" dirty="0"/>
              <a:t>প্রেসিডেন্ট আইয়ুব খান, অন্যদিকে সম্মিলিত বিরোধী দলের প্রার্থী কায়েদে আজম মোহাম্মদ আলী জিন্নাহর বোন ফাতেমা জিন্নাহ</a:t>
            </a:r>
            <a:r>
              <a:rPr lang="as-IN" sz="2800" dirty="0" smtClean="0"/>
              <a:t>।অনিশ্চয়তা </a:t>
            </a:r>
            <a:r>
              <a:rPr lang="as-IN" sz="2800" dirty="0"/>
              <a:t>আর অন্ধকারের মধ্যেও এ অঞ্চলের মানুষ স্বাধীনতার স্বপ্ন দেখছে</a:t>
            </a:r>
            <a:r>
              <a:rPr lang="as-IN" sz="2800" dirty="0" smtClean="0"/>
              <a:t>।যিনি </a:t>
            </a:r>
            <a:r>
              <a:rPr lang="as-IN" sz="2800" dirty="0"/>
              <a:t>এই স্বপ্নের বাস্তবায়ন ঘটিয়ে বাঙালি জাতিকে এনে দেবেন মুক্তির </a:t>
            </a:r>
            <a:r>
              <a:rPr lang="as-IN" sz="2800" dirty="0" smtClean="0"/>
              <a:t>স্বাদ,বাঙালির </a:t>
            </a:r>
            <a:r>
              <a:rPr lang="as-IN" sz="2800" dirty="0"/>
              <a:t>সেই অবিসংবাদিত নেতা বঙ্গবন্ধু শেখ মুজিবুর রহমানের ঘর আলো করে জন্ম নিল এক ছোট্ট দেবশিশু।</a:t>
            </a:r>
            <a:endParaRPr lang="as-IN" sz="2800" b="1" dirty="0">
              <a:latin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6846" y="169999"/>
            <a:ext cx="2943087" cy="2783766"/>
          </a:xfrm>
          <a:prstGeom prst="rect">
            <a:avLst/>
          </a:prstGeom>
          <a:ln w="88900" cap="sq" cmpd="thickThin">
            <a:solidFill>
              <a:srgbClr val="000000"/>
            </a:solidFill>
            <a:prstDash val="solid"/>
            <a:miter lim="800000"/>
          </a:ln>
          <a:effectLst>
            <a:innerShdw blurRad="76200">
              <a:srgbClr val="000000"/>
            </a:innerShdw>
          </a:effectLst>
        </p:spPr>
      </p:pic>
      <p:sp>
        <p:nvSpPr>
          <p:cNvPr id="4" name="Right Arrow 3"/>
          <p:cNvSpPr/>
          <p:nvPr/>
        </p:nvSpPr>
        <p:spPr>
          <a:xfrm>
            <a:off x="-1" y="970589"/>
            <a:ext cx="2920621" cy="160371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s-IN" sz="2800" b="1" dirty="0">
                <a:latin typeface="Times New Roman" panose="02020603050405020304" pitchFamily="18" charset="0"/>
              </a:rPr>
              <a:t>বঙ্গবন্ধুর বুকে শেখ রাসেল</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379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86" y="1969790"/>
            <a:ext cx="2817702" cy="3002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3824400" y="5341298"/>
            <a:ext cx="4913194" cy="707886"/>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পাঁচ</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ভাই-বোনের</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মধ্যে</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সর্বকনিষ্ঠ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হল</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আমাদের</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বন্ধু</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শেখ</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রাসেল</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1176" y="232013"/>
            <a:ext cx="3408702" cy="3199316"/>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411" y="4098285"/>
            <a:ext cx="3523942" cy="2486025"/>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033" y="327009"/>
            <a:ext cx="3822730" cy="3181346"/>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002" y="3932491"/>
            <a:ext cx="3822730" cy="2486025"/>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p:cNvSpPr txBox="1"/>
          <p:nvPr/>
        </p:nvSpPr>
        <p:spPr>
          <a:xfrm>
            <a:off x="561878" y="3013878"/>
            <a:ext cx="1528550" cy="400110"/>
          </a:xfrm>
          <a:prstGeom prst="rect">
            <a:avLst/>
          </a:prstGeom>
          <a:blipFill>
            <a:blip r:embed="rId7"/>
            <a:tile tx="0" ty="0" sx="100000" sy="100000" flip="none" algn="tl"/>
          </a:blip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শেখ</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কামাল</a:t>
            </a:r>
            <a:endParaRPr lang="en-US"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03354" y="5895296"/>
            <a:ext cx="1528551" cy="400110"/>
          </a:xfrm>
          <a:prstGeom prst="rect">
            <a:avLst/>
          </a:prstGeom>
          <a:solidFill>
            <a:srgbClr val="00B050"/>
          </a:solid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শেখ</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জামাল</a:t>
            </a:r>
            <a:endParaRPr lang="en-US"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514411" y="5903264"/>
            <a:ext cx="1783469" cy="461665"/>
          </a:xfrm>
          <a:prstGeom prst="rect">
            <a:avLst/>
          </a:prstGeom>
          <a:solidFill>
            <a:srgbClr val="00B050"/>
          </a:solid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শেখ</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রেহেনা</a:t>
            </a:r>
            <a:endParaRPr lang="en-US"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8514411" y="3324484"/>
            <a:ext cx="3099838" cy="707886"/>
          </a:xfrm>
          <a:prstGeom prst="rect">
            <a:avLst/>
          </a:prstGeom>
          <a:blipFill>
            <a:blip r:embed="rId7"/>
            <a:tile tx="0" ty="0" sx="100000" sy="100000" flip="none" algn="tl"/>
          </a:blipFill>
        </p:spPr>
        <p:txBody>
          <a:bodyPr wrap="square" rtlCol="0">
            <a:spAutoFit/>
          </a:bodyPr>
          <a:lstStyle/>
          <a:p>
            <a:r>
              <a:rPr lang="en-US" sz="2000" b="1" dirty="0" err="1" smtClean="0">
                <a:latin typeface="Times New Roman" panose="02020603050405020304" pitchFamily="18" charset="0"/>
                <a:cs typeface="Times New Roman" panose="02020603050405020304" pitchFamily="18" charset="0"/>
              </a:rPr>
              <a:t>বর্তমান</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প্রধানমন্ত্রী</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শেখ</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হাসিনা</a:t>
            </a:r>
            <a:endParaRPr lang="en-US" sz="2000" b="1" dirty="0">
              <a:latin typeface="Times New Roman" panose="02020603050405020304" pitchFamily="18" charset="0"/>
              <a:cs typeface="Times New Roman" panose="02020603050405020304" pitchFamily="18" charset="0"/>
            </a:endParaRPr>
          </a:p>
        </p:txBody>
      </p:sp>
      <p:sp>
        <p:nvSpPr>
          <p:cNvPr id="2" name="Rectangle 1"/>
          <p:cNvSpPr/>
          <p:nvPr/>
        </p:nvSpPr>
        <p:spPr>
          <a:xfrm>
            <a:off x="4430912" y="268489"/>
            <a:ext cx="3518115" cy="1569660"/>
          </a:xfrm>
          <a:prstGeom prst="rect">
            <a:avLst/>
          </a:prstGeom>
        </p:spPr>
        <p:txBody>
          <a:bodyPr wrap="square">
            <a:spAutoFit/>
          </a:bodyPr>
          <a:lstStyle/>
          <a:p>
            <a:r>
              <a:rPr lang="en-US" sz="3200" b="1" dirty="0" err="1">
                <a:latin typeface="Times New Roman" panose="02020603050405020304" pitchFamily="18" charset="0"/>
                <a:cs typeface="Times New Roman" panose="02020603050405020304" pitchFamily="18" charset="0"/>
              </a:rPr>
              <a:t>শেখ</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রাসেলের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ভাই-বোনদের</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পরিচয়</a:t>
            </a:r>
            <a:r>
              <a:rPr lang="en-US" sz="3200" b="1" dirty="0" smtClean="0">
                <a:latin typeface="Times New Roman" panose="02020603050405020304" pitchFamily="18" charset="0"/>
                <a:cs typeface="Times New Roman" panose="02020603050405020304" pitchFamily="18" charset="0"/>
              </a:rPr>
              <a:t> । </a:t>
            </a:r>
            <a:endParaRPr lang="en-US" sz="3200" b="1" dirty="0"/>
          </a:p>
        </p:txBody>
      </p:sp>
    </p:spTree>
    <p:extLst>
      <p:ext uri="{BB962C8B-B14F-4D97-AF65-F5344CB8AC3E}">
        <p14:creationId xmlns:p14="http://schemas.microsoft.com/office/powerpoint/2010/main" val="336355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6"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7"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48" dur="500" fill="hold"/>
                                        <p:tgtEl>
                                          <p:spTgt spid="13"/>
                                        </p:tgtEl>
                                        <p:attrNameLst>
                                          <p:attrName>ppt_h</p:attrName>
                                        </p:attrNameLst>
                                      </p:cBhvr>
                                      <p:tavLst>
                                        <p:tav tm="0">
                                          <p:val>
                                            <p:strVal val="#ppt_h"/>
                                          </p:val>
                                        </p:tav>
                                        <p:tav tm="100000">
                                          <p:val>
                                            <p:strVal val="#ppt_h"/>
                                          </p:val>
                                        </p:tav>
                                      </p:tavLst>
                                    </p:anim>
                                    <p:anim calcmode="lin" valueType="num">
                                      <p:cBhvr>
                                        <p:cTn id="49"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0"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1"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52" dur="500" decel="50000">
                                          <p:stCondLst>
                                            <p:cond delay="0"/>
                                          </p:stCondLst>
                                        </p:cTn>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diamond(in)">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anim calcmode="lin" valueType="num">
                                      <p:cBhvr>
                                        <p:cTn id="63" dur="500" fill="hold"/>
                                        <p:tgtEl>
                                          <p:spTgt spid="14"/>
                                        </p:tgtEl>
                                        <p:attrNameLst>
                                          <p:attrName>ppt_x</p:attrName>
                                        </p:attrNameLst>
                                      </p:cBhvr>
                                      <p:tavLst>
                                        <p:tav tm="0">
                                          <p:val>
                                            <p:strVal val="#ppt_x"/>
                                          </p:val>
                                        </p:tav>
                                        <p:tav tm="100000">
                                          <p:val>
                                            <p:strVal val="#ppt_x"/>
                                          </p:val>
                                        </p:tav>
                                      </p:tavLst>
                                    </p:anim>
                                    <p:anim calcmode="lin" valueType="num">
                                      <p:cBhvr>
                                        <p:cTn id="64" dur="450" decel="100000" fill="hold"/>
                                        <p:tgtEl>
                                          <p:spTgt spid="14"/>
                                        </p:tgtEl>
                                        <p:attrNameLst>
                                          <p:attrName>ppt_y</p:attrName>
                                        </p:attrNameLst>
                                      </p:cBhvr>
                                      <p:tavLst>
                                        <p:tav tm="0">
                                          <p:val>
                                            <p:strVal val="#ppt_y+1"/>
                                          </p:val>
                                        </p:tav>
                                        <p:tav tm="100000">
                                          <p:val>
                                            <p:strVal val="#ppt_y-.03"/>
                                          </p:val>
                                        </p:tav>
                                      </p:tavLst>
                                    </p:anim>
                                    <p:anim calcmode="lin" valueType="num">
                                      <p:cBhvr>
                                        <p:cTn id="65"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500" fill="hold"/>
                                        <p:tgtEl>
                                          <p:spTgt spid="4"/>
                                        </p:tgtEl>
                                        <p:attrNameLst>
                                          <p:attrName>ppt_w</p:attrName>
                                        </p:attrNameLst>
                                      </p:cBhvr>
                                      <p:tavLst>
                                        <p:tav tm="0">
                                          <p:val>
                                            <p:fltVal val="0"/>
                                          </p:val>
                                        </p:tav>
                                        <p:tav tm="100000">
                                          <p:val>
                                            <p:strVal val="#ppt_w"/>
                                          </p:val>
                                        </p:tav>
                                      </p:tavLst>
                                    </p:anim>
                                    <p:anim calcmode="lin" valueType="num">
                                      <p:cBhvr>
                                        <p:cTn id="71" dur="500" fill="hold"/>
                                        <p:tgtEl>
                                          <p:spTgt spid="4"/>
                                        </p:tgtEl>
                                        <p:attrNameLst>
                                          <p:attrName>ppt_h</p:attrName>
                                        </p:attrNameLst>
                                      </p:cBhvr>
                                      <p:tavLst>
                                        <p:tav tm="0">
                                          <p:val>
                                            <p:fltVal val="0"/>
                                          </p:val>
                                        </p:tav>
                                        <p:tav tm="100000">
                                          <p:val>
                                            <p:strVal val="#ppt_h"/>
                                          </p:val>
                                        </p:tav>
                                      </p:tavLst>
                                    </p:anim>
                                    <p:anim calcmode="lin" valueType="num">
                                      <p:cBhvr>
                                        <p:cTn id="72" dur="500" fill="hold"/>
                                        <p:tgtEl>
                                          <p:spTgt spid="4"/>
                                        </p:tgtEl>
                                        <p:attrNameLst>
                                          <p:attrName>style.rotation</p:attrName>
                                        </p:attrNameLst>
                                      </p:cBhvr>
                                      <p:tavLst>
                                        <p:tav tm="0">
                                          <p:val>
                                            <p:fltVal val="90"/>
                                          </p:val>
                                        </p:tav>
                                        <p:tav tm="100000">
                                          <p:val>
                                            <p:fltVal val="0"/>
                                          </p:val>
                                        </p:tav>
                                      </p:tavLst>
                                    </p:anim>
                                    <p:animEffect transition="in" filter="fade">
                                      <p:cBhvr>
                                        <p:cTn id="7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P spid="13" grpId="0" animBg="1"/>
      <p:bldP spid="14"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019" y="216656"/>
            <a:ext cx="2975211" cy="2519045"/>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325" y="216657"/>
            <a:ext cx="2581058" cy="2519045"/>
          </a:xfrm>
          <a:prstGeom prst="rect">
            <a:avLst/>
          </a:prstGeom>
          <a:ln w="88900" cap="sq" cmpd="thickThin">
            <a:solidFill>
              <a:srgbClr val="000000"/>
            </a:solidFill>
            <a:prstDash val="solid"/>
            <a:miter lim="800000"/>
          </a:ln>
          <a:effectLst>
            <a:innerShdw blurRad="76200">
              <a:srgbClr val="000000"/>
            </a:innerShdw>
          </a:effectLst>
        </p:spPr>
      </p:pic>
      <p:sp>
        <p:nvSpPr>
          <p:cNvPr id="2" name="TextBox 1"/>
          <p:cNvSpPr txBox="1"/>
          <p:nvPr/>
        </p:nvSpPr>
        <p:spPr>
          <a:xfrm>
            <a:off x="168322" y="2887682"/>
            <a:ext cx="11882651" cy="3416320"/>
          </a:xfrm>
          <a:prstGeom prst="rect">
            <a:avLst/>
          </a:prstGeom>
          <a:noFill/>
          <a:ln w="28575">
            <a:solidFill>
              <a:schemeClr val="tx1"/>
            </a:solidFill>
          </a:ln>
        </p:spPr>
        <p:txBody>
          <a:bodyPr wrap="square" rtlCol="0">
            <a:spAutoFit/>
          </a:bodyPr>
          <a:lstStyle/>
          <a:p>
            <a:r>
              <a:rPr lang="as-IN" sz="2400" b="1" dirty="0">
                <a:latin typeface="Times New Roman" panose="02020603050405020304" pitchFamily="18" charset="0"/>
              </a:rPr>
              <a:t>শিশু রাসেল ছিল অভিমানী। এ নিয়ে বঙ্গবন্ধু নিজেই লিখেছেন কারাগারের রোজনামচায়। ১৯৬৭ সালের ১৪-১৫ এপ্রিল অন্যান্য প্রসঙ্গ ছাড়াও বঙ্গবন্ধু রাসেলকে নিয়ে লিখেছেন, ‘জেল গেটে যখন উপস্থিত হলাম ছোট ছেলেটা আজ আর বাইরে এসে দাঁড়াইয়া নাই দেখে আশ্চর্যই হলাম। আমি যখন রুমের ভেতর যেয়ে ওকে কোলে করলাম আমার গলা ধরে ‘আব্বা’‘আব্বা’করে কয়েকবার ডাক দিয়ে ওর মার কোলে যেয়ে ‘আব্বা’‘আব্বা’করে ডাকতে শুরু করল। ওর মাকে ‘আব্বা’বলে। আমি জিজ্ঞাসা করলাম, ‘ব্যাপার কী?’ওর মা বলল, “বাড়িতে ‘আব্বা’‘আব্বা’করে কাঁদে তাই ওকে বলেছি আমাকে ‘আব্বা’বলে ডাকতে।” রাসেল </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আমাকে</a:t>
            </a:r>
            <a:r>
              <a:rPr lang="en-US" sz="2400" b="1" dirty="0" smtClean="0">
                <a:latin typeface="Times New Roman" panose="02020603050405020304" pitchFamily="18" charset="0"/>
                <a:cs typeface="Times New Roman" panose="02020603050405020304" pitchFamily="18" charset="0"/>
              </a:rPr>
              <a:t> </a:t>
            </a:r>
            <a:r>
              <a:rPr lang="as-IN" sz="2400" b="1" dirty="0" smtClean="0">
                <a:latin typeface="Times New Roman" panose="02020603050405020304" pitchFamily="18" charset="0"/>
              </a:rPr>
              <a:t>‘আব্বা</a:t>
            </a:r>
            <a:r>
              <a:rPr lang="as-IN" sz="2400" b="1" dirty="0">
                <a:latin typeface="Times New Roman" panose="02020603050405020304" pitchFamily="18" charset="0"/>
              </a:rPr>
              <a:t>’ ‘আব্বা’বলে ডাকতে </a:t>
            </a:r>
            <a:r>
              <a:rPr lang="as-IN" sz="2400" b="1" dirty="0" smtClean="0">
                <a:latin typeface="Times New Roman" panose="02020603050405020304" pitchFamily="18" charset="0"/>
              </a:rPr>
              <a:t>লাগল</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23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500"/>
                                        <p:tgtEl>
                                          <p:spTgt spid="3"/>
                                        </p:tgtEl>
                                      </p:cBhvr>
                                    </p:animEffect>
                                  </p:childTnLst>
                                </p:cTn>
                              </p:par>
                              <p:par>
                                <p:cTn id="8" presetID="1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plus(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507" y="5056608"/>
            <a:ext cx="11232108" cy="769441"/>
          </a:xfrm>
          <a:prstGeom prst="rect">
            <a:avLst/>
          </a:prstGeom>
          <a:noFill/>
          <a:ln w="28575">
            <a:solidFill>
              <a:schemeClr val="tx1"/>
            </a:solidFill>
          </a:ln>
        </p:spPr>
        <p:txBody>
          <a:bodyPr wrap="square" rtlCol="0">
            <a:spAutoFit/>
          </a:bodyPr>
          <a:lstStyle/>
          <a:p>
            <a:pPr algn="ctr"/>
            <a:r>
              <a:rPr lang="as-IN" sz="4400" b="1" dirty="0">
                <a:latin typeface="Times New Roman" panose="02020603050405020304" pitchFamily="18" charset="0"/>
              </a:rPr>
              <a:t>বঙ্গবন্ধু পরিবারের মধ্যমণি শেখ </a:t>
            </a:r>
            <a:r>
              <a:rPr lang="as-IN" sz="4400" b="1" dirty="0" smtClean="0">
                <a:latin typeface="Times New Roman" panose="02020603050405020304" pitchFamily="18" charset="0"/>
              </a:rPr>
              <a:t>রাসেল</a:t>
            </a:r>
            <a:r>
              <a:rPr lang="en-US" sz="4400" b="1" dirty="0" smtClean="0">
                <a:latin typeface="Times New Roman" panose="02020603050405020304" pitchFamily="18" charset="0"/>
                <a:cs typeface="Times New Roman" panose="02020603050405020304" pitchFamily="18" charset="0"/>
              </a:rPr>
              <a:t> ।</a:t>
            </a:r>
            <a:endParaRPr lang="as-IN" sz="4400" b="1" dirty="0">
              <a:latin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550" y="354227"/>
            <a:ext cx="3204022" cy="37506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27" y="354227"/>
            <a:ext cx="3573167" cy="38266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5228" y="354227"/>
            <a:ext cx="3971342" cy="3750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strVal val="#ppt_w+.3"/>
                                          </p:val>
                                        </p:tav>
                                        <p:tav tm="100000">
                                          <p:val>
                                            <p:strVal val="#ppt_w"/>
                                          </p:val>
                                        </p:tav>
                                      </p:tavLst>
                                    </p:anim>
                                    <p:anim calcmode="lin" valueType="num">
                                      <p:cBhvr>
                                        <p:cTn id="19" dur="500" fill="hold"/>
                                        <p:tgtEl>
                                          <p:spTgt spid="2"/>
                                        </p:tgtEl>
                                        <p:attrNameLst>
                                          <p:attrName>ppt_h</p:attrName>
                                        </p:attrNameLst>
                                      </p:cBhvr>
                                      <p:tavLst>
                                        <p:tav tm="0">
                                          <p:val>
                                            <p:strVal val="#ppt_h"/>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01611"/>
            <a:ext cx="12192000" cy="3847207"/>
          </a:xfrm>
          <a:prstGeom prst="rect">
            <a:avLst/>
          </a:prstGeom>
          <a:noFill/>
        </p:spPr>
        <p:txBody>
          <a:bodyPr wrap="square" rtlCol="0">
            <a:spAutoFit/>
          </a:bodyPr>
          <a:lstStyle/>
          <a:p>
            <a:r>
              <a:rPr lang="as-IN" sz="2800" b="1" dirty="0">
                <a:latin typeface="Times New Roman" panose="02020603050405020304" pitchFamily="18" charset="0"/>
              </a:rPr>
              <a:t>পিতাকে অনুকরণ ও অনুসরণ করতেন শেখ </a:t>
            </a:r>
            <a:r>
              <a:rPr lang="as-IN" sz="2800" b="1" dirty="0" smtClean="0">
                <a:latin typeface="Times New Roman" panose="02020603050405020304" pitchFamily="18" charset="0"/>
              </a:rPr>
              <a:t>রাসেল</a:t>
            </a:r>
            <a:endParaRPr lang="en-US" sz="2800" b="1" dirty="0" smtClean="0">
              <a:latin typeface="Times New Roman" panose="02020603050405020304" pitchFamily="18" charset="0"/>
              <a:cs typeface="Times New Roman" panose="02020603050405020304" pitchFamily="18" charset="0"/>
            </a:endParaRPr>
          </a:p>
          <a:p>
            <a:r>
              <a:rPr lang="as-IN" sz="2400" b="1" dirty="0">
                <a:latin typeface="Times New Roman" panose="02020603050405020304" pitchFamily="18" charset="0"/>
              </a:rPr>
              <a:t>রাসেল পিতার সান্নিধ্য বেশি না পেলেও যখন পেতেন তখনই পিতাকে সবসময় অনুকরণ ও অনুসরণ করতেন।পিতার জামা-জুতা হাঁটার ষ্টাইল সব কিছুই অনুকরণ করতেন।বঙ্গবন্ধুর প্রিয় পোশাক ছিল লুঙ্গি ও গেঞ্জি। সেজন্য রাসেলেরও ছোট লুঙ্গি ছিল। বঙ্গবন্ধুর চশমাটা মাঝে মাঝে নিজের চোখে নিয়ে মজা করত।একদিন বঙ্গবন্ধু বন্যা দুর্গতদের দেখতে পায়জামা পাঞ্জাবির সাথে জুতা পরে বের হচ্ছেন দেখে রাসেল একজোড়া স্যান্ডেল এনে দিলেন। তখন পিতা বললেন, বাবা আমাকে তো কাদামাটিতে হাঁটতে হবে, সেজন্য জুতা পড়েছি। তখন রাসেল বলল আরেক জোড়া সঙ্গে নিয়ে যাও।বঙ্গবন্ধুও যখন সময় পেয়েছেন তখনই রাসেলকে সময় দিয়েছেন। দেশ স্বাধীন হওয়ার পর বঙ্গবন্ধু যখন রাষ্ট্রপ্রধান হিসেবে বিভিন্ন দেশ সফরে যেতেন তখন রাসেলকে সঙ্গে করে নিয়ে যেতেন।</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56" y="173755"/>
            <a:ext cx="3819814" cy="2566955"/>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4021" y="173755"/>
            <a:ext cx="2164173" cy="2566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0474" y="173755"/>
            <a:ext cx="2532809" cy="256695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8402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500"/>
                                        <p:tgtEl>
                                          <p:spTgt spid="6"/>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785</Words>
  <Application>Microsoft Office PowerPoint</Application>
  <PresentationFormat>Widescreen</PresentationFormat>
  <Paragraphs>55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Lotus</dc:creator>
  <cp:lastModifiedBy>DOEL</cp:lastModifiedBy>
  <cp:revision>69</cp:revision>
  <dcterms:created xsi:type="dcterms:W3CDTF">2022-10-15T04:46:46Z</dcterms:created>
  <dcterms:modified xsi:type="dcterms:W3CDTF">2022-10-16T07:27:33Z</dcterms:modified>
</cp:coreProperties>
</file>