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72" r:id="rId6"/>
    <p:sldId id="273" r:id="rId7"/>
    <p:sldId id="274" r:id="rId8"/>
    <p:sldId id="275" r:id="rId9"/>
    <p:sldId id="276" r:id="rId10"/>
    <p:sldId id="277" r:id="rId11"/>
    <p:sldId id="260" r:id="rId12"/>
    <p:sldId id="261" r:id="rId13"/>
    <p:sldId id="257" r:id="rId14"/>
    <p:sldId id="267" r:id="rId15"/>
    <p:sldId id="268" r:id="rId16"/>
    <p:sldId id="269" r:id="rId17"/>
    <p:sldId id="270" r:id="rId18"/>
    <p:sldId id="271" r:id="rId19"/>
    <p:sldId id="258" r:id="rId20"/>
    <p:sldId id="259" r:id="rId21"/>
    <p:sldId id="265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70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7615E-1C8D-402E-B5B1-57FFB2B4B50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64C63-AB73-43F7-9438-39A1D331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3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7615E-1C8D-402E-B5B1-57FFB2B4B50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64C63-AB73-43F7-9438-39A1D331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7615E-1C8D-402E-B5B1-57FFB2B4B50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64C63-AB73-43F7-9438-39A1D331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7615E-1C8D-402E-B5B1-57FFB2B4B50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64C63-AB73-43F7-9438-39A1D331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6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7615E-1C8D-402E-B5B1-57FFB2B4B50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64C63-AB73-43F7-9438-39A1D331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7615E-1C8D-402E-B5B1-57FFB2B4B50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64C63-AB73-43F7-9438-39A1D331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8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7615E-1C8D-402E-B5B1-57FFB2B4B50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64C63-AB73-43F7-9438-39A1D331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9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7615E-1C8D-402E-B5B1-57FFB2B4B50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64C63-AB73-43F7-9438-39A1D331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4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7615E-1C8D-402E-B5B1-57FFB2B4B50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64C63-AB73-43F7-9438-39A1D331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7615E-1C8D-402E-B5B1-57FFB2B4B50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64C63-AB73-43F7-9438-39A1D331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2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7615E-1C8D-402E-B5B1-57FFB2B4B50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64C63-AB73-43F7-9438-39A1D331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004737" y="6412566"/>
            <a:ext cx="1411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Brush Script MT" panose="03060802040406070304" pitchFamily="66" charset="0"/>
                <a:cs typeface="NikoshBAN" panose="02000000000000000000" pitchFamily="2" charset="0"/>
              </a:rPr>
              <a:t>সুলতানা</a:t>
            </a:r>
            <a:r>
              <a:rPr lang="en-US" sz="1400" b="1" baseline="0" dirty="0" smtClean="0">
                <a:latin typeface="Brush Script MT" panose="03060802040406070304" pitchFamily="66" charset="0"/>
                <a:cs typeface="NikoshBAN" panose="02000000000000000000" pitchFamily="2" charset="0"/>
              </a:rPr>
              <a:t> </a:t>
            </a:r>
            <a:r>
              <a:rPr lang="en-US" sz="1400" b="1" baseline="0" dirty="0" err="1" smtClean="0">
                <a:latin typeface="Brush Script MT" panose="03060802040406070304" pitchFamily="66" charset="0"/>
                <a:cs typeface="NikoshBAN" panose="02000000000000000000" pitchFamily="2" charset="0"/>
              </a:rPr>
              <a:t>রাজিয়া</a:t>
            </a:r>
            <a:r>
              <a:rPr lang="en-US" sz="1400" b="1" baseline="0" dirty="0" smtClean="0">
                <a:latin typeface="Brush Script MT" panose="03060802040406070304" pitchFamily="66" charset="0"/>
                <a:cs typeface="NikoshBAN" panose="02000000000000000000" pitchFamily="2" charset="0"/>
              </a:rPr>
              <a:t> </a:t>
            </a:r>
            <a:endParaRPr lang="en-US" sz="1400" b="1" dirty="0">
              <a:latin typeface="Brush Script MT" panose="03060802040406070304" pitchFamily="66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949"/>
            </a:avLst>
          </a:prstGeom>
          <a:blipFill>
            <a:blip r:embed="rId13"/>
            <a:tile tx="0" ty="0" sx="100000" sy="100000" flip="none" algn="tl"/>
          </a:blipFill>
          <a:ln>
            <a:solidFill>
              <a:srgbClr val="D9CA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7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11" Type="http://schemas.openxmlformats.org/officeDocument/2006/relationships/image" Target="../media/image52.png"/><Relationship Id="rId5" Type="http://schemas.openxmlformats.org/officeDocument/2006/relationships/image" Target="../media/image29.png"/><Relationship Id="rId10" Type="http://schemas.openxmlformats.org/officeDocument/2006/relationships/image" Target="../media/image51.png"/><Relationship Id="rId4" Type="http://schemas.microsoft.com/office/2007/relationships/hdphoto" Target="../media/hdphoto6.wdp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3000">
              <a:schemeClr val="accent1">
                <a:lumMod val="40000"/>
                <a:lumOff val="60000"/>
              </a:schemeClr>
            </a:gs>
            <a:gs pos="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8" y="666750"/>
            <a:ext cx="6089747" cy="5676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1D9C2B-04DD-498C-ACD2-3B9209BBA09B}"/>
              </a:ext>
            </a:extLst>
          </p:cNvPr>
          <p:cNvSpPr txBox="1"/>
          <p:nvPr/>
        </p:nvSpPr>
        <p:spPr>
          <a:xfrm rot="20674995">
            <a:off x="5990076" y="1517767"/>
            <a:ext cx="5416446" cy="122473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3301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b="1" spc="50" dirty="0">
                <a:ln w="0"/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5400" b="1" spc="50" dirty="0">
                <a:ln w="0"/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spc="50" dirty="0">
                <a:ln w="0"/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spc="50" dirty="0">
                <a:ln w="0"/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spc="50" dirty="0">
                <a:ln w="0"/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b="1" spc="50" dirty="0">
                <a:ln w="0"/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spc="50" dirty="0">
                <a:ln w="0"/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>
                <a:ln w="0"/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spc="50" dirty="0">
                <a:ln w="0"/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অনেক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7324E2-B9EE-475C-BE76-0E319B24A6C5}"/>
              </a:ext>
            </a:extLst>
          </p:cNvPr>
          <p:cNvSpPr txBox="1"/>
          <p:nvPr/>
        </p:nvSpPr>
        <p:spPr>
          <a:xfrm rot="1046347">
            <a:off x="6173487" y="3961877"/>
            <a:ext cx="3604591" cy="81241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202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000" b="1" dirty="0">
                <a:ln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/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7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082" y="5733310"/>
            <a:ext cx="9638675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প্রয়োজন।</a:t>
            </a:r>
            <a:endParaRPr lang="en-US" sz="1600" dirty="0"/>
          </a:p>
        </p:txBody>
      </p:sp>
      <p:pic>
        <p:nvPicPr>
          <p:cNvPr id="3" name="Picture 2" descr="শিশুদের টেকনোলজিতে আসক্তি দূর করার ৮টি উপায়! – Shajg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304800"/>
            <a:ext cx="8545643" cy="5352871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6" y="1580768"/>
            <a:ext cx="2451644" cy="300370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870" y="1580768"/>
            <a:ext cx="2558430" cy="3003706"/>
          </a:xfrm>
          <a:prstGeom prst="rect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723356" y="5871104"/>
            <a:ext cx="111183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খাদ্য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অন্যান্য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584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2380" y="2081517"/>
            <a:ext cx="3875036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শক্তিকে 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 লাগিয়ে </a:t>
            </a:r>
            <a:r>
              <a:rPr lang="as-IN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তৈরি করে।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614788" y="231046"/>
            <a:ext cx="1169669" cy="923330"/>
            <a:chOff x="11000670" y="-108623"/>
            <a:chExt cx="1169669" cy="923330"/>
          </a:xfrm>
        </p:grpSpPr>
        <p:sp>
          <p:nvSpPr>
            <p:cNvPr id="4" name="Rectangle 3"/>
            <p:cNvSpPr/>
            <p:nvPr/>
          </p:nvSpPr>
          <p:spPr>
            <a:xfrm>
              <a:off x="11000670" y="-108623"/>
              <a:ext cx="114165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5400" b="1" dirty="0">
                  <a:ln w="0"/>
                  <a:solidFill>
                    <a:srgbClr val="82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5400" b="1" dirty="0">
                  <a:ln w="0"/>
                  <a:solidFill>
                    <a:srgbClr val="82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5400" b="1" dirty="0">
                  <a:ln w="0"/>
                  <a:solidFill>
                    <a:srgbClr val="82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5400" b="1" dirty="0">
                  <a:ln w="0"/>
                  <a:solidFill>
                    <a:srgbClr val="82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5400" b="1" dirty="0">
                  <a:ln w="0"/>
                  <a:solidFill>
                    <a:srgbClr val="82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endParaRPr lang="en-US" sz="2800" b="1" dirty="0">
                <a:solidFill>
                  <a:srgbClr val="82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050341" y="-12442"/>
              <a:ext cx="1119998" cy="629587"/>
            </a:xfrm>
            <a:prstGeom prst="rect">
              <a:avLst/>
            </a:prstGeom>
            <a:noFill/>
            <a:ln w="28575">
              <a:solidFill>
                <a:srgbClr val="7313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200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3" y="418095"/>
            <a:ext cx="6377037" cy="5519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216">
            <a:off x="555880" y="-278955"/>
            <a:ext cx="3659511" cy="4835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8" y="437440"/>
            <a:ext cx="1171329" cy="10387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2392" y="2635514"/>
            <a:ext cx="4175011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9162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076"/>
            <a:ext cx="381756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4446" y="389241"/>
            <a:ext cx="3109920" cy="43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5" y="1339331"/>
            <a:ext cx="4437440" cy="3112923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7" y="530647"/>
            <a:ext cx="3271673" cy="4105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7567" y="5242254"/>
            <a:ext cx="8499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জীবের আবাসস্থল প্রয়োজন।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181723" y="5100847"/>
            <a:ext cx="8499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ন্মে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প্রাণী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আবাসস্থল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08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torm 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4" y="534896"/>
            <a:ext cx="2370589" cy="1503711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Flood 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7" y="2302207"/>
            <a:ext cx="2370589" cy="1488477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1376" y="3633224"/>
            <a:ext cx="1925627" cy="16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mage result for rain 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4189042"/>
            <a:ext cx="2463800" cy="1233334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3.bp.blogspot.com/-eCWG4gnFTq8/T1hy_cryMJI/AAAAAAAADsw/Me6TwV2u4_g/s1600/wolf+walking+gif+animation+clipart+for+powerpoint+websites+blogger+free+animated+gif+digital+free+maker+gifs+banner+download+animal+pets+dogs+cats+photo+graphic++clip+art+free+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064" y="3849394"/>
            <a:ext cx="2088984" cy="14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Image result for Very cold weather 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60" y="2302207"/>
            <a:ext cx="2334961" cy="1520480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47889" y="5597047"/>
            <a:ext cx="688361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প্রাণীর জন্য একটি 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60" y="504493"/>
            <a:ext cx="2334961" cy="156451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96" y="395935"/>
            <a:ext cx="4855539" cy="370125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3" name="Arrow: Right 22"/>
          <p:cNvSpPr/>
          <p:nvPr/>
        </p:nvSpPr>
        <p:spPr>
          <a:xfrm rot="10800000" flipH="1">
            <a:off x="3053958" y="1095057"/>
            <a:ext cx="606158" cy="41984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rrow: Right 22"/>
          <p:cNvSpPr/>
          <p:nvPr/>
        </p:nvSpPr>
        <p:spPr>
          <a:xfrm rot="10800000" flipH="1">
            <a:off x="2992429" y="2723158"/>
            <a:ext cx="705773" cy="453888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Arrow: Right 22"/>
          <p:cNvSpPr/>
          <p:nvPr/>
        </p:nvSpPr>
        <p:spPr>
          <a:xfrm rot="10800000">
            <a:off x="8582156" y="1269242"/>
            <a:ext cx="639614" cy="45695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Arrow: Right 22"/>
          <p:cNvSpPr/>
          <p:nvPr/>
        </p:nvSpPr>
        <p:spPr>
          <a:xfrm rot="10800000">
            <a:off x="8600996" y="2930055"/>
            <a:ext cx="639614" cy="42639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Arrow: Right 22"/>
          <p:cNvSpPr/>
          <p:nvPr/>
        </p:nvSpPr>
        <p:spPr>
          <a:xfrm rot="5400000" flipH="1">
            <a:off x="6016222" y="3658856"/>
            <a:ext cx="500311" cy="402051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5954" y="5797679"/>
            <a:ext cx="61860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 ?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1061" y="5600570"/>
            <a:ext cx="77945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তাকে অন্য 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আক্রমণকারী প্রাণী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বিরূপ আবহাওয়া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52285" y="5797679"/>
            <a:ext cx="511550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34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8725" y="366444"/>
            <a:ext cx="333317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perspectiveRelaxedModerately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perspectiveHeroicExtremeLef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4931" y="2614014"/>
            <a:ext cx="7269939" cy="70788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 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কী প্রয়োজন ?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7473" y="4382910"/>
            <a:ext cx="7287396" cy="707886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 কেন প্রয়োজন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4931" y="3510189"/>
            <a:ext cx="7269939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2" y="3956428"/>
            <a:ext cx="2524307" cy="26146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3" y="151175"/>
            <a:ext cx="2300748" cy="153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3000">
              <a:schemeClr val="accent1">
                <a:lumMod val="40000"/>
                <a:lumOff val="60000"/>
              </a:schemeClr>
            </a:gs>
            <a:gs pos="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0" y="817214"/>
            <a:ext cx="4967094" cy="4018619"/>
          </a:xfrm>
          <a:prstGeom prst="rect">
            <a:avLst/>
          </a:prstGeom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61" y="817214"/>
            <a:ext cx="5300106" cy="4008394"/>
          </a:xfrm>
          <a:prstGeom prst="rect">
            <a:avLst/>
          </a:prstGeom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2736069" y="5730910"/>
            <a:ext cx="66100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64327" y="5153040"/>
            <a:ext cx="11731790" cy="12371"/>
          </a:xfrm>
          <a:prstGeom prst="line">
            <a:avLst/>
          </a:prstGeom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35143" y="5739051"/>
            <a:ext cx="79574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36069" y="5652231"/>
            <a:ext cx="67405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89590" y="5740010"/>
            <a:ext cx="8010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0401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3000">
              <a:schemeClr val="accent1">
                <a:lumMod val="40000"/>
                <a:lumOff val="60000"/>
              </a:schemeClr>
            </a:gs>
            <a:gs pos="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"/>
          <a:stretch/>
        </p:blipFill>
        <p:spPr>
          <a:xfrm>
            <a:off x="1473201" y="402632"/>
            <a:ext cx="9990898" cy="4637839"/>
          </a:xfrm>
          <a:prstGeom prst="rect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5" b="893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9324" y="3531762"/>
            <a:ext cx="1860515" cy="1591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15" y="1014368"/>
            <a:ext cx="3490519" cy="3840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136" y="652335"/>
            <a:ext cx="786742" cy="770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65" y="859993"/>
            <a:ext cx="4066384" cy="3889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0561" y="2407355"/>
            <a:ext cx="1889924" cy="1054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4791" y="2661181"/>
            <a:ext cx="1952473" cy="134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7123" y="5325949"/>
            <a:ext cx="9246196" cy="126188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আ</a:t>
            </a:r>
            <a:r>
              <a:rPr kumimoji="0" lang="as-IN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া</a:t>
            </a:r>
            <a:r>
              <a:rPr kumimoji="0" lang="as-IN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র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্</a:t>
            </a:r>
            <a:r>
              <a:rPr kumimoji="0" lang="as-IN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র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া</a:t>
            </a:r>
            <a:r>
              <a:rPr kumimoji="0" lang="as-IN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ণ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ী</a:t>
            </a:r>
            <a:r>
              <a:rPr kumimoji="0" lang="as-IN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র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ত্যাগ করা </a:t>
            </a:r>
            <a:r>
              <a:rPr kumimoji="0" lang="en-US" sz="3600" b="1" i="0" u="none" strike="noStrike" kern="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অক্সাইড</a:t>
            </a:r>
            <a:r>
              <a:rPr kumimoji="0" lang="as-IN" sz="36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ে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র</a:t>
            </a:r>
            <a:r>
              <a:rPr kumimoji="0" lang="bn-BD" sz="36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সাহায্যে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উদ্ভিদ </a:t>
            </a:r>
            <a:r>
              <a:rPr kumimoji="0" lang="as-IN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</a:t>
            </a:r>
            <a:r>
              <a:rPr kumimoji="0" lang="en-US" sz="3600" b="1" i="0" u="none" strike="noStrike" kern="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্রক্রিয়ায়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খাদ্য</a:t>
            </a:r>
            <a:r>
              <a:rPr kumimoji="0" lang="en-US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তৈরি করে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7356" y="5782163"/>
            <a:ext cx="10152810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উদ্ভিদের ত্যাগ করা অক্সিজেনের সাহায্যে </a:t>
            </a:r>
            <a:r>
              <a:rPr kumimoji="0" lang="bn-BD" sz="36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প্রাণী শ্বাসকার্য </a:t>
            </a:r>
            <a:r>
              <a:rPr kumimoji="0" lang="bn-BD" sz="36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চালায় ।  </a:t>
            </a:r>
            <a:endParaRPr kumimoji="0" lang="en-US" sz="36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1774">
            <a:off x="8905283" y="810617"/>
            <a:ext cx="2076997" cy="2744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972" y="201472"/>
            <a:ext cx="946384" cy="7973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2051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6482 C 0.00313 -0.05139 0.00195 -0.03403 0.01966 0.01782 C 0.0375 0.06991 0.04727 0.09861 0.06784 0.12106 C 0.08398 0.15625 0.12188 0.15 0.14284 0.15231 C 0.16367 0.15486 0.18008 0.14398 0.1931 0.13611 C 0.20664 0.12824 0.21107 0.12037 0.22305 0.10463 C 0.23438 0.08866 0.25234 0.07014 0.26341 0.0419 C 0.27448 0.01343 0.28268 -0.04815 0.28971 -0.06482 " pathEditMode="relative" rAng="0" ptsTypes="AAAAAAAA">
                                      <p:cBhvr>
                                        <p:cTn id="12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108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99 -0.02477 C -0.32383 -0.04028 -0.31719 -0.09352 -0.30638 -0.13473 C -0.29622 -0.1757 -0.27552 -0.21482 -0.2487 -0.24723 C -0.2289 -0.27639 -0.2194 -0.2963 -0.20143 -0.30695 C -0.18385 -0.3176 -0.16406 -0.31551 -0.14219 -0.31111 C -0.12096 -0.30672 -0.09427 -0.30093 -0.07226 -0.28033 C -0.05052 -0.25996 -0.02721 -0.22778 -0.01172 -0.18774 C 0.01068 -0.16135 -0.00586 -0.02686 0.0168 3.7037E-6 " pathEditMode="relative" rAng="0" ptsTypes="AAAAAAAA">
                                      <p:cBhvr>
                                        <p:cTn id="17" dur="6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3000">
              <a:schemeClr val="accent1">
                <a:lumMod val="40000"/>
                <a:lumOff val="60000"/>
              </a:schemeClr>
            </a:gs>
            <a:gs pos="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6902" y="374703"/>
            <a:ext cx="255871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</a:p>
        </p:txBody>
      </p:sp>
      <p:sp>
        <p:nvSpPr>
          <p:cNvPr id="5" name="Rectangle 4"/>
          <p:cNvSpPr/>
          <p:nvPr/>
        </p:nvSpPr>
        <p:spPr>
          <a:xfrm>
            <a:off x="691159" y="1605569"/>
            <a:ext cx="99441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আশ্রয়ের জন্য 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____________তৈরি 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করে।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91159" y="3245820"/>
            <a:ext cx="99441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প্রাণীর জন্য একটি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___________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1159" y="2384524"/>
            <a:ext cx="99441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___________</a:t>
            </a:r>
            <a:r>
              <a:rPr lang="as-IN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91159" y="4147886"/>
            <a:ext cx="99441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উদ্ভিদের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ত্যাগ করা অক্সিজেনের সাহায্যে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____________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চালায়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8233" y="578582"/>
            <a:ext cx="1871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013144" y="608284"/>
            <a:ext cx="1766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7618379" y="696781"/>
            <a:ext cx="1930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9548716" y="707801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প্রাণী শ্বাসকার্য 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9688" y="4590317"/>
            <a:ext cx="11948411" cy="2153264"/>
            <a:chOff x="144436" y="4590317"/>
            <a:chExt cx="11948411" cy="21532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540" b="9920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609" r="3604" b="2396"/>
            <a:stretch/>
          </p:blipFill>
          <p:spPr>
            <a:xfrm>
              <a:off x="5004032" y="4590317"/>
              <a:ext cx="7088815" cy="213851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540" b="9920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609" r="3604" b="2396"/>
            <a:stretch/>
          </p:blipFill>
          <p:spPr>
            <a:xfrm>
              <a:off x="144436" y="4605065"/>
              <a:ext cx="5032248" cy="2138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06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00222 0.130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828 L 0.03307 0.244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0.01783 L -0.10183 0.376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0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19466 0.49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3000">
              <a:schemeClr val="accent1">
                <a:lumMod val="40000"/>
                <a:lumOff val="60000"/>
              </a:schemeClr>
            </a:gs>
            <a:gs pos="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3627" y="350688"/>
            <a:ext cx="602280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sp>
        <p:nvSpPr>
          <p:cNvPr id="5" name="Oval 4"/>
          <p:cNvSpPr/>
          <p:nvPr/>
        </p:nvSpPr>
        <p:spPr>
          <a:xfrm>
            <a:off x="7289133" y="3579948"/>
            <a:ext cx="703448" cy="703448"/>
          </a:xfrm>
          <a:prstGeom prst="ellipse">
            <a:avLst/>
          </a:prstGeom>
          <a:solidFill>
            <a:srgbClr val="00FF99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64748" y="1513211"/>
            <a:ext cx="379055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40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40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40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3,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 </a:t>
            </a:r>
            <a:r>
              <a:rPr lang="en-US" sz="40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পৃষ্ঠায় কি আছে আমরা একটু দেখি</a:t>
            </a:r>
          </a:p>
        </p:txBody>
      </p:sp>
      <p:sp>
        <p:nvSpPr>
          <p:cNvPr id="7" name="Oval 6"/>
          <p:cNvSpPr/>
          <p:nvPr/>
        </p:nvSpPr>
        <p:spPr>
          <a:xfrm>
            <a:off x="8952304" y="3176087"/>
            <a:ext cx="807721" cy="807721"/>
          </a:xfrm>
          <a:prstGeom prst="ellipse">
            <a:avLst/>
          </a:prstGeom>
          <a:solidFill>
            <a:srgbClr val="C00000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90235" y="4131148"/>
            <a:ext cx="559882" cy="559882"/>
          </a:xfrm>
          <a:prstGeom prst="ellipse">
            <a:avLst/>
          </a:prstGeom>
          <a:solidFill>
            <a:srgbClr val="FF006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19964" y="3201699"/>
            <a:ext cx="736354" cy="736354"/>
          </a:xfrm>
          <a:prstGeom prst="ellipse">
            <a:avLst/>
          </a:prstGeom>
          <a:solidFill>
            <a:srgbClr val="19C3F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39669" y="2586909"/>
            <a:ext cx="589178" cy="589178"/>
          </a:xfrm>
          <a:prstGeom prst="ellipse">
            <a:avLst/>
          </a:prstGeom>
          <a:solidFill>
            <a:srgbClr val="9966FF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75"/>
          <a:stretch/>
        </p:blipFill>
        <p:spPr>
          <a:xfrm>
            <a:off x="4806189" y="2543979"/>
            <a:ext cx="2302256" cy="315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297488" y="2420652"/>
            <a:ext cx="425335" cy="425335"/>
          </a:xfrm>
          <a:prstGeom prst="ellipse">
            <a:avLst/>
          </a:prstGeom>
          <a:solidFill>
            <a:schemeClr val="accent4">
              <a:lumMod val="75000"/>
              <a:alpha val="8274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1071" y="3050962"/>
            <a:ext cx="580606" cy="580606"/>
          </a:xfrm>
          <a:prstGeom prst="ellipse">
            <a:avLst/>
          </a:prstGeom>
          <a:solidFill>
            <a:srgbClr val="FFC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40424" y="3122747"/>
            <a:ext cx="914400" cy="914400"/>
          </a:xfrm>
          <a:prstGeom prst="ellipse">
            <a:avLst/>
          </a:prstGeom>
          <a:solidFill>
            <a:srgbClr val="FFFF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90425" y="3418485"/>
            <a:ext cx="480876" cy="480876"/>
          </a:xfrm>
          <a:prstGeom prst="ellipse">
            <a:avLst/>
          </a:prstGeom>
          <a:solidFill>
            <a:srgbClr val="0070C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042899" y="4048290"/>
            <a:ext cx="290921" cy="290921"/>
          </a:xfrm>
          <a:prstGeom prst="ellipse">
            <a:avLst/>
          </a:prstGeom>
          <a:solidFill>
            <a:srgbClr val="00FF99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10122" y="2917255"/>
            <a:ext cx="425335" cy="425335"/>
          </a:xfrm>
          <a:prstGeom prst="ellipse">
            <a:avLst/>
          </a:prstGeom>
          <a:solidFill>
            <a:srgbClr val="FF0000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79694" y="3960333"/>
            <a:ext cx="480876" cy="480876"/>
          </a:xfrm>
          <a:prstGeom prst="ellipse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33293" y="3567403"/>
            <a:ext cx="290921" cy="290921"/>
          </a:xfrm>
          <a:prstGeom prst="ellipse">
            <a:avLst/>
          </a:prstGeom>
          <a:solidFill>
            <a:srgbClr val="7030A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91339" y="3983808"/>
            <a:ext cx="457194" cy="457194"/>
          </a:xfrm>
          <a:prstGeom prst="ellipse">
            <a:avLst/>
          </a:prstGeom>
          <a:solidFill>
            <a:srgbClr val="66FF6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462362" y="2929513"/>
            <a:ext cx="425335" cy="425335"/>
          </a:xfrm>
          <a:prstGeom prst="ellipse">
            <a:avLst/>
          </a:prstGeom>
          <a:solidFill>
            <a:srgbClr val="00FFFF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repeatCount="indefinite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repeatCount="indefinite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3000">
              <a:schemeClr val="accent1">
                <a:lumMod val="40000"/>
                <a:lumOff val="60000"/>
              </a:schemeClr>
            </a:gs>
            <a:gs pos="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32" y="3204672"/>
            <a:ext cx="8090471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খাদ্য তৈরি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উদ্ভিদ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?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32" y="4314758"/>
            <a:ext cx="3703820" cy="5847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জলীয়বাষ্প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4926" y="4314758"/>
            <a:ext cx="3533931" cy="5847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32" y="5190367"/>
            <a:ext cx="3718810" cy="5847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4926" y="5276828"/>
            <a:ext cx="3533931" cy="5847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8518" y="1306500"/>
            <a:ext cx="4446067" cy="144655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bn-BD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957" y="5948065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4926" y="417470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10552"/>
            <a:ext cx="5045780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7034" y="310552"/>
            <a:ext cx="2708565" cy="171922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034" y="808560"/>
            <a:ext cx="25876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4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0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3000">
              <a:schemeClr val="accent1">
                <a:lumMod val="40000"/>
                <a:lumOff val="60000"/>
              </a:schemeClr>
            </a:gs>
            <a:gs pos="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26" y="838792"/>
            <a:ext cx="2841567" cy="3553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567219" y="3985731"/>
            <a:ext cx="5368629" cy="2308324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perspective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প্রাথমিক বিজ্ঞান</a:t>
            </a:r>
          </a:p>
          <a:p>
            <a:pPr lvl="0" algn="ctr"/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২২/১১/২০২২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75"/>
          <a:stretch/>
        </p:blipFill>
        <p:spPr>
          <a:xfrm>
            <a:off x="8100406" y="783474"/>
            <a:ext cx="2302256" cy="31554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6885" y="193793"/>
            <a:ext cx="40111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kern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577" y="4251827"/>
            <a:ext cx="5602523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 err="1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3600" b="1" kern="0" noProof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noProof="0" dirty="0" err="1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রাজিয়া</a:t>
            </a:r>
            <a:endParaRPr lang="en-US" sz="3600" b="1" kern="0" noProof="0" dirty="0" smtClean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normalizeH="0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kumimoji="0" lang="en-US" sz="2800" b="1" i="0" u="none" strike="noStrike" kern="0" normalizeH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0" normalizeH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kumimoji="0" lang="en-US" sz="2800" b="1" i="0" u="none" strike="noStrike" kern="0" normalizeH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বীরগঞ্জ</a:t>
            </a:r>
            <a:r>
              <a:rPr lang="en-US" sz="2800" b="1" kern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b="1" kern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kern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kern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kern="0" noProof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বীরগঞ্জ,দিনাজপুর</a:t>
            </a:r>
            <a:r>
              <a:rPr lang="en-US" sz="28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kern="0" noProof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normalizeH="0" baseline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sultanarazia11185@gmail.com</a:t>
            </a:r>
            <a:r>
              <a:rPr kumimoji="0" lang="bn-BD" sz="2800" b="1" i="0" u="none" strike="noStrike" kern="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800" b="1" i="0" u="none" strike="noStrike" kern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37" y="1200150"/>
            <a:ext cx="22574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3000">
              <a:schemeClr val="accent1">
                <a:lumMod val="40000"/>
                <a:lumOff val="60000"/>
              </a:schemeClr>
            </a:gs>
            <a:gs pos="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1270" y="3095854"/>
            <a:ext cx="8840905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 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267732" y="4066452"/>
            <a:ext cx="3703820" cy="5847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74925" y="4069191"/>
            <a:ext cx="3533931" cy="5847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2252742" y="5174206"/>
            <a:ext cx="3718810" cy="5847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as-IN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6974925" y="5174205"/>
            <a:ext cx="3533931" cy="58477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বায়ু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8690" y="1325037"/>
            <a:ext cx="4446067" cy="144655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3240" y="5859808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2741" y="393125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5431" y="310552"/>
            <a:ext cx="5319749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2216" y="403375"/>
            <a:ext cx="2708565" cy="171922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079" y="810651"/>
            <a:ext cx="25876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3000">
              <a:schemeClr val="accent1">
                <a:lumMod val="40000"/>
                <a:lumOff val="60000"/>
              </a:schemeClr>
            </a:gs>
            <a:gs pos="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1901" y="3065552"/>
            <a:ext cx="9163026" cy="212365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তোমার বাড়ির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চারপাশের </a:t>
            </a:r>
            <a:r>
              <a:rPr lang="as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েক্ষণ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as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জীবের কী কী প্রয়োজন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 একটি তালিকা  তৈরি করে আনবে ।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6014" y="682943"/>
            <a:ext cx="42148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as-IN" sz="6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25" y="137259"/>
            <a:ext cx="2492953" cy="24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44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3000">
              <a:schemeClr val="accent1">
                <a:lumMod val="40000"/>
                <a:lumOff val="60000"/>
              </a:schemeClr>
            </a:gs>
            <a:gs pos="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5" y="1865228"/>
            <a:ext cx="11265810" cy="4858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7192" y="1656140"/>
            <a:ext cx="3780196" cy="15569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40000"/>
                <a:lumOff val="60000"/>
              </a:schemeClr>
            </a:gs>
            <a:gs pos="3000">
              <a:schemeClr val="accent1">
                <a:lumMod val="40000"/>
                <a:lumOff val="60000"/>
              </a:schemeClr>
            </a:gs>
            <a:gs pos="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2" y="134587"/>
            <a:ext cx="12005329" cy="5531177"/>
          </a:xfrm>
          <a:prstGeom prst="rect">
            <a:avLst/>
          </a:prstGeom>
        </p:spPr>
      </p:pic>
      <p:pic>
        <p:nvPicPr>
          <p:cNvPr id="5" name="Picture 4" descr="hat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745" y="2219078"/>
            <a:ext cx="725617" cy="1214152"/>
          </a:xfrm>
          <a:prstGeom prst="rect">
            <a:avLst/>
          </a:prstGeom>
        </p:spPr>
      </p:pic>
      <p:pic>
        <p:nvPicPr>
          <p:cNvPr id="6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37" y="967389"/>
            <a:ext cx="567173" cy="5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36" y="967389"/>
            <a:ext cx="619793" cy="4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52" y="2899134"/>
            <a:ext cx="1962613" cy="189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4723" y="5681228"/>
            <a:ext cx="5867400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en-US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5872" y="5696691"/>
            <a:ext cx="638510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 চারপাশের পরিবেশ </a:t>
            </a:r>
          </a:p>
        </p:txBody>
      </p:sp>
    </p:spTree>
    <p:extLst>
      <p:ext uri="{BB962C8B-B14F-4D97-AF65-F5344CB8AC3E}">
        <p14:creationId xmlns:p14="http://schemas.microsoft.com/office/powerpoint/2010/main" val="38799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3560" y="571500"/>
            <a:ext cx="637794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একটি </a:t>
            </a:r>
            <a:r>
              <a:rPr lang="en-US" sz="44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715324"/>
              </p:ext>
            </p:extLst>
          </p:nvPr>
        </p:nvGraphicFramePr>
        <p:xfrm>
          <a:off x="3349752" y="2721446"/>
          <a:ext cx="2327148" cy="1963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9752" y="2721446"/>
                        <a:ext cx="2327148" cy="1963532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FFC000">
                              <a:shade val="30000"/>
                              <a:satMod val="115000"/>
                            </a:srgbClr>
                          </a:gs>
                          <a:gs pos="50000">
                            <a:srgbClr val="FFC000">
                              <a:shade val="67500"/>
                              <a:satMod val="115000"/>
                            </a:srgbClr>
                          </a:gs>
                          <a:gs pos="100000">
                            <a:srgbClr val="FFC000">
                              <a:shade val="100000"/>
                              <a:satMod val="115000"/>
                            </a:srgb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780530" y="2721446"/>
            <a:ext cx="4166870" cy="193899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শিক্ষার্থীদের সাথে আলোচনা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3275"/>
            <a:ext cx="2524307" cy="261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4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3815" y="205773"/>
            <a:ext cx="4436878" cy="849995"/>
          </a:xfrm>
          <a:prstGeom prst="rect">
            <a:avLst/>
          </a:prstGeom>
          <a:solidFill>
            <a:srgbClr val="D9CA0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txBody>
          <a:bodyPr wrap="square">
            <a:spAutoFit/>
            <a:scene3d>
              <a:camera prst="perspective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48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 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48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48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02508" y="1596439"/>
            <a:ext cx="8860832" cy="4435407"/>
            <a:chOff x="1818329" y="1846372"/>
            <a:chExt cx="9159314" cy="44151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329" y="1846372"/>
              <a:ext cx="4597935" cy="4267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715" y="1985174"/>
              <a:ext cx="4321928" cy="42763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814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999" y="4512360"/>
            <a:ext cx="947760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  করতে পারবে।</a:t>
            </a:r>
          </a:p>
        </p:txBody>
      </p:sp>
      <p:sp>
        <p:nvSpPr>
          <p:cNvPr id="3" name="Freeform 2"/>
          <p:cNvSpPr/>
          <p:nvPr/>
        </p:nvSpPr>
        <p:spPr>
          <a:xfrm>
            <a:off x="455880" y="117871"/>
            <a:ext cx="2898238" cy="2818386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>
              <a:ln w="9525">
                <a:noFill/>
                <a:prstDash val="solid"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45692" y="1106127"/>
            <a:ext cx="26904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n-BD" sz="4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40BB7-6382-421B-9EB2-B63B2345DFBA}"/>
              </a:ext>
            </a:extLst>
          </p:cNvPr>
          <p:cNvSpPr/>
          <p:nvPr/>
        </p:nvSpPr>
        <p:spPr>
          <a:xfrm>
            <a:off x="3325945" y="1295035"/>
            <a:ext cx="7240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bn-IN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8156" y="2936257"/>
            <a:ext cx="947444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১.১.১   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 smtClean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b="1" dirty="0" smtClean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4000" b="1" dirty="0">
                <a:ln w="0"/>
                <a:solidFill>
                  <a:srgbClr val="DE00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771" y="163823"/>
            <a:ext cx="1947505" cy="132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3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949" y="5696364"/>
            <a:ext cx="9729095" cy="70788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পরিবেশকে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20" y="2858175"/>
            <a:ext cx="3420511" cy="2415126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9" y="2771754"/>
            <a:ext cx="3297545" cy="2475696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pic>
        <p:nvPicPr>
          <p:cNvPr id="5" name="Picture 8" descr="দেশের ৬৪টি জেলার মধ্যে এখনো করোনামুক্ত রয়েছে পার্বত্য অঞ্চল রাঙামাটি জেলা  | BD TIMES NEW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9" y="356008"/>
            <a:ext cx="3343106" cy="224137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20" y="431800"/>
            <a:ext cx="3406564" cy="2226275"/>
          </a:xfrm>
          <a:prstGeom prst="rect">
            <a:avLst/>
          </a:prstGeom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3" y="436867"/>
            <a:ext cx="3536829" cy="227183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260"/>
          <a:stretch/>
        </p:blipFill>
        <p:spPr>
          <a:xfrm>
            <a:off x="8111613" y="2844800"/>
            <a:ext cx="3536828" cy="2412712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580708" y="5680484"/>
            <a:ext cx="6299319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0776" y="5691452"/>
            <a:ext cx="3622774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044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5575" y="5347127"/>
            <a:ext cx="9421319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পরিবেশ রয়েছে। যেমন- </a:t>
            </a:r>
            <a:r>
              <a:rPr lang="bn-I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পরিবেশ।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796" y="256978"/>
            <a:ext cx="292435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6313" y="5359770"/>
            <a:ext cx="814838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ঘ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52964" y="1249124"/>
            <a:ext cx="5199802" cy="3261770"/>
            <a:chOff x="551869" y="1249124"/>
            <a:chExt cx="5199802" cy="32617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69" y="1249124"/>
              <a:ext cx="5199802" cy="3261770"/>
            </a:xfrm>
            <a:prstGeom prst="rect">
              <a:avLst/>
            </a:prstGeom>
            <a:ln w="76200">
              <a:solidFill>
                <a:srgbClr val="FFC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relaxedInset"/>
              <a:contourClr>
                <a:srgbClr val="FFFFFF"/>
              </a:contourClr>
            </a:sp3d>
          </p:spPr>
        </p:pic>
        <p:sp>
          <p:nvSpPr>
            <p:cNvPr id="7" name="Rectangle 6"/>
            <p:cNvSpPr/>
            <p:nvPr/>
          </p:nvSpPr>
          <p:spPr>
            <a:xfrm>
              <a:off x="1619139" y="3699875"/>
              <a:ext cx="3065263" cy="70788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IN" sz="4000" b="1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 পরিবেশ </a:t>
              </a:r>
              <a:endParaRPr lang="en-US" sz="4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01447" y="1272886"/>
            <a:ext cx="5094359" cy="3242770"/>
            <a:chOff x="6500352" y="1272886"/>
            <a:chExt cx="5094359" cy="32427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352" y="1272886"/>
              <a:ext cx="5094359" cy="3242770"/>
            </a:xfrm>
            <a:prstGeom prst="rect">
              <a:avLst/>
            </a:prstGeom>
            <a:ln w="76200">
              <a:solidFill>
                <a:srgbClr val="FFC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relaxedInset"/>
              <a:contourClr>
                <a:srgbClr val="FFFFFF"/>
              </a:contourClr>
            </a:sp3d>
          </p:spPr>
        </p:pic>
        <p:sp>
          <p:nvSpPr>
            <p:cNvPr id="10" name="Rectangle 9"/>
            <p:cNvSpPr/>
            <p:nvPr/>
          </p:nvSpPr>
          <p:spPr>
            <a:xfrm>
              <a:off x="7479194" y="3695566"/>
              <a:ext cx="4066605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bn-IN" sz="4000" b="1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 তৈরি পরিবেশ</a:t>
              </a:r>
              <a:endParaRPr lang="en-US" sz="4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05001" y="5554540"/>
            <a:ext cx="7869955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অধ্যায়ে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বেঁচে থাকার জন্য যা প্রয়োজন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সম্পর্কে জানব।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694149" y="5475161"/>
            <a:ext cx="548579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 কিছু মিলেই আমাদের পরিবেশ।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3204005" y="5541586"/>
            <a:ext cx="683712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পরিবেশে বিভিন্ন ধরনের জীব বাস করে।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28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1" grpId="0" animBg="1"/>
      <p:bldP spid="12" grpId="0" animBg="1"/>
      <p:bldP spid="12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256" y="60906"/>
            <a:ext cx="6830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জীবের কী কী প্রয়োজন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8215" y="830347"/>
            <a:ext cx="11064985" cy="5605612"/>
            <a:chOff x="260367" y="794480"/>
            <a:chExt cx="11684509" cy="5712777"/>
          </a:xfrm>
        </p:grpSpPr>
        <p:grpSp>
          <p:nvGrpSpPr>
            <p:cNvPr id="4" name="Group 3"/>
            <p:cNvGrpSpPr/>
            <p:nvPr/>
          </p:nvGrpSpPr>
          <p:grpSpPr>
            <a:xfrm>
              <a:off x="360698" y="852180"/>
              <a:ext cx="827663" cy="818926"/>
              <a:chOff x="1020625" y="602977"/>
              <a:chExt cx="914400" cy="9144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020625" y="602977"/>
                <a:ext cx="914400" cy="914400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222828" y="754458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1480458" y="1211658"/>
                <a:ext cx="0" cy="2286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1226222" y="854479"/>
              <a:ext cx="10981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কাজ: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27368" y="3840066"/>
              <a:ext cx="10362971" cy="1132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2. </a:t>
              </a:r>
              <a:r>
                <a:rPr lang="bn-IN" sz="3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বেঁচে থাকার জন্য জীবের কী কী প্রয়োজন তার একটি তালিকা তৈরি কর।</a:t>
              </a:r>
            </a:p>
            <a:p>
              <a:r>
                <a:rPr lang="en-US" sz="3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3. </a:t>
              </a:r>
              <a:r>
                <a:rPr lang="bn-IN" sz="3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3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3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নিয়ে সহপাঠীদের সাথে আলোচনা কর।   </a:t>
              </a:r>
              <a:endPara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16574" y="2175736"/>
              <a:ext cx="7868846" cy="1592582"/>
              <a:chOff x="1500183" y="2456169"/>
              <a:chExt cx="8289561" cy="208766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b="24539"/>
              <a:stretch/>
            </p:blipFill>
            <p:spPr>
              <a:xfrm>
                <a:off x="1500183" y="2456657"/>
                <a:ext cx="8289561" cy="2087176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347279" y="2456169"/>
                <a:ext cx="5339923" cy="862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b="1" dirty="0">
                    <a:ln w="0"/>
                    <a:solidFill>
                      <a:srgbClr val="273C18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বেঁচে থাকার জন্য জীবের কী কী প্রয়োজন </a:t>
                </a:r>
                <a:endParaRPr lang="en-US" sz="3200" b="1" dirty="0">
                  <a:ln w="0"/>
                  <a:solidFill>
                    <a:srgbClr val="273C1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594368" y="1614541"/>
              <a:ext cx="7848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1. </a:t>
              </a:r>
              <a:r>
                <a:rPr lang="bn-IN" sz="3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নিচে দেখানো ছকের মতো খাতায় একটি ছক তৈরি করো</a:t>
              </a:r>
              <a:r>
                <a:rPr lang="en-US" sz="3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3" b="93365" l="9794" r="907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4" b="6812"/>
            <a:stretch/>
          </p:blipFill>
          <p:spPr bwMode="auto">
            <a:xfrm>
              <a:off x="475194" y="4651196"/>
              <a:ext cx="1734659" cy="1856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390" b="94836" l="13690" r="928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1" b="5787"/>
            <a:stretch/>
          </p:blipFill>
          <p:spPr bwMode="auto">
            <a:xfrm>
              <a:off x="10442985" y="4651195"/>
              <a:ext cx="1479844" cy="182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37"/>
            <p:cNvSpPr/>
            <p:nvPr/>
          </p:nvSpPr>
          <p:spPr>
            <a:xfrm rot="10800000" flipH="1" flipV="1">
              <a:off x="2142086" y="5239919"/>
              <a:ext cx="3835467" cy="1122364"/>
            </a:xfrm>
            <a:prstGeom prst="wedgeRoundRectCallout">
              <a:avLst>
                <a:gd name="adj1" fmla="val -64354"/>
                <a:gd name="adj2" fmla="val 13321"/>
                <a:gd name="adj3" fmla="val 16667"/>
              </a:avLst>
            </a:prstGeom>
            <a:noFill/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ular Callout 36"/>
            <p:cNvSpPr/>
            <p:nvPr/>
          </p:nvSpPr>
          <p:spPr>
            <a:xfrm flipH="1" flipV="1">
              <a:off x="6789898" y="5239919"/>
              <a:ext cx="3352318" cy="1122365"/>
            </a:xfrm>
            <a:prstGeom prst="wedgeRoundRectCallout">
              <a:avLst>
                <a:gd name="adj1" fmla="val -68141"/>
                <a:gd name="adj2" fmla="val 3915"/>
                <a:gd name="adj3" fmla="val 16667"/>
              </a:avLst>
            </a:prstGeom>
            <a:noFill/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0001" y="5311667"/>
              <a:ext cx="2652112" cy="972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54869" y="5314776"/>
              <a:ext cx="3764669" cy="972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b="1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া। </a:t>
              </a:r>
              <a:endParaRPr lang="en-US" sz="1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15" name="Rectangle: Rounded Corners 34"/>
            <p:cNvSpPr/>
            <p:nvPr/>
          </p:nvSpPr>
          <p:spPr>
            <a:xfrm>
              <a:off x="271445" y="794480"/>
              <a:ext cx="11673431" cy="5678841"/>
            </a:xfrm>
            <a:prstGeom prst="roundRect">
              <a:avLst>
                <a:gd name="adj" fmla="val 4912"/>
              </a:avLst>
            </a:prstGeom>
            <a:noFill/>
            <a:ln w="38100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0367" y="1630237"/>
              <a:ext cx="2334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3200" b="1" dirty="0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 করতে হবে :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17378" y="907700"/>
              <a:ext cx="3411239" cy="721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b="1" dirty="0">
                  <a:ln w="22225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জীবের </a:t>
              </a:r>
              <a:r>
                <a:rPr lang="en-US" sz="4000" b="1" dirty="0">
                  <a:ln w="22225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4000" b="1" dirty="0">
                  <a:ln w="22225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ln w="22225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ln w="22225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 </a:t>
              </a:r>
              <a:endParaRPr lang="en-US" sz="40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18" name="Rectangle: Rounded Corners 37"/>
            <p:cNvSpPr/>
            <p:nvPr/>
          </p:nvSpPr>
          <p:spPr>
            <a:xfrm>
              <a:off x="4009395" y="924740"/>
              <a:ext cx="3338356" cy="54793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61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1104</Words>
  <Application>Microsoft Office PowerPoint</Application>
  <PresentationFormat>Widescreen</PresentationFormat>
  <Paragraphs>100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Brush Script MT</vt:lpstr>
      <vt:lpstr>Calibri</vt:lpstr>
      <vt:lpstr>Calibri Light</vt:lpstr>
      <vt:lpstr>NikoshBAN</vt:lpstr>
      <vt:lpstr>SolaimanLipi</vt:lpstr>
      <vt:lpstr>SutonnyMJ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18</cp:revision>
  <dcterms:created xsi:type="dcterms:W3CDTF">2022-11-22T17:02:25Z</dcterms:created>
  <dcterms:modified xsi:type="dcterms:W3CDTF">2022-11-23T09:04:31Z</dcterms:modified>
</cp:coreProperties>
</file>