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56" r:id="rId2"/>
    <p:sldMasterId id="2147484383" r:id="rId3"/>
    <p:sldMasterId id="2147484539" r:id="rId4"/>
    <p:sldMasterId id="2147484551" r:id="rId5"/>
    <p:sldMasterId id="2147484563" r:id="rId6"/>
  </p:sldMasterIdLst>
  <p:notesMasterIdLst>
    <p:notesMasterId r:id="rId26"/>
  </p:notesMasterIdLst>
  <p:handoutMasterIdLst>
    <p:handoutMasterId r:id="rId27"/>
  </p:handoutMasterIdLst>
  <p:sldIdLst>
    <p:sldId id="274" r:id="rId7"/>
    <p:sldId id="434" r:id="rId8"/>
    <p:sldId id="435" r:id="rId9"/>
    <p:sldId id="420" r:id="rId10"/>
    <p:sldId id="418" r:id="rId11"/>
    <p:sldId id="411" r:id="rId12"/>
    <p:sldId id="427" r:id="rId13"/>
    <p:sldId id="428" r:id="rId14"/>
    <p:sldId id="429" r:id="rId15"/>
    <p:sldId id="430" r:id="rId16"/>
    <p:sldId id="423" r:id="rId17"/>
    <p:sldId id="431" r:id="rId18"/>
    <p:sldId id="432" r:id="rId19"/>
    <p:sldId id="491" r:id="rId20"/>
    <p:sldId id="477" r:id="rId21"/>
    <p:sldId id="425" r:id="rId22"/>
    <p:sldId id="362" r:id="rId23"/>
    <p:sldId id="433" r:id="rId24"/>
    <p:sldId id="409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274"/>
            <p14:sldId id="434"/>
            <p14:sldId id="435"/>
            <p14:sldId id="420"/>
            <p14:sldId id="418"/>
            <p14:sldId id="411"/>
            <p14:sldId id="427"/>
            <p14:sldId id="428"/>
            <p14:sldId id="429"/>
            <p14:sldId id="430"/>
            <p14:sldId id="423"/>
            <p14:sldId id="431"/>
            <p14:sldId id="432"/>
            <p14:sldId id="491"/>
            <p14:sldId id="477"/>
            <p14:sldId id="425"/>
            <p14:sldId id="362"/>
            <p14:sldId id="433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820000"/>
    <a:srgbClr val="FF3399"/>
    <a:srgbClr val="993366"/>
    <a:srgbClr val="FFD757"/>
    <a:srgbClr val="2C451B"/>
    <a:srgbClr val="273C18"/>
    <a:srgbClr val="731365"/>
    <a:srgbClr val="FFCA2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4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11/26/2022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11/26/2022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686841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3"/>
          <p:cNvGrpSpPr>
            <a:grpSpLocks noChangeAspect="1"/>
          </p:cNvGrpSpPr>
          <p:nvPr/>
        </p:nvGrpSpPr>
        <p:grpSpPr>
          <a:xfrm rot="16200000" flipV="1">
            <a:off x="274315" y="1102432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19" name="Group 97"/>
          <p:cNvGrpSpPr/>
          <p:nvPr/>
        </p:nvGrpSpPr>
        <p:grpSpPr>
          <a:xfrm>
            <a:off x="5322524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32" name="Group 111"/>
          <p:cNvGrpSpPr/>
          <p:nvPr/>
        </p:nvGrpSpPr>
        <p:grpSpPr>
          <a:xfrm>
            <a:off x="5322524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900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900" y="36465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049149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Date Placeholder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6D31-BC2F-4281-B9E7-A7D6C9533D52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11/26/2022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6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7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7431-1F05-4D8B-A45C-98858C2A5269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5932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779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150C-8BCB-4958-A2D7-C0CD75CDDC92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11/26/2022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8F0D-ABF7-4CC8-A0F3-43AEF9AAEC55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3556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95323" y="781050"/>
            <a:ext cx="6434137" cy="5054600"/>
            <a:chOff x="5162444" y="781398"/>
            <a:chExt cx="6433398" cy="5053665"/>
          </a:xfrm>
        </p:grpSpPr>
        <p:sp>
          <p:nvSpPr>
            <p:cNvPr id="6" name="Freeform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5814831" y="859172"/>
              <a:ext cx="5128624" cy="4880659"/>
              <a:chOff x="7856936" y="859172"/>
              <a:chExt cx="3086477" cy="4880659"/>
            </a:xfrm>
          </p:grpSpPr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rgbClr val="9A5315"/>
                  </a:solidFill>
                  <a:latin typeface="Segoe Print"/>
                </a:endParaRPr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 rot="16200000" flipV="1">
                <a:off x="9367556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rgbClr val="9A5315"/>
                  </a:solidFill>
                  <a:latin typeface="Segoe Print"/>
                </a:endParaRPr>
              </a:p>
            </p:txBody>
          </p:sp>
        </p:grpSp>
        <p:sp>
          <p:nvSpPr>
            <p:cNvPr id="9" name="Freeform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777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E1C9-C605-4373-AC6A-2C9B7A3C57B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11/26/2022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FD13-CC03-4556-9441-4B7746E35A83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2904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1B74-C807-4802-A1F2-3B278A7D2175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11/26/2022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C323-7A51-4FCA-A44F-802E72E1628D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5203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70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3886-CEA1-4510-9A48-E6A27F5EBE7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11/26/2022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6781-04A8-4681-BE1B-78A1458F94A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5517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52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6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91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94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0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3B73-0985-4CD2-952A-A186300CFF3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11/26/2022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F853-9E77-4D13-B634-73877FD37CB3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7455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43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3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91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32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92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3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3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36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3739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872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642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826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56530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5151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459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343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9152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823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1112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1482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095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583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892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370" y="1825625"/>
            <a:ext cx="4951415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43C9-6CEE-42F5-868A-8D58A5C8328D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11/26/2022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C92A-2573-4E5A-8E37-DB8D14A4E6CA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47765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1013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7603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8880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607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7212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298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3478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5270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7148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190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331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331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BC4C-028E-443C-9748-A385E275F281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11/26/2022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03FC-1D3F-47F1-9120-65F02EE8B68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55785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7367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8617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1392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2731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0544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9909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7175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745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15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A19E-ABB4-4A9F-970D-4771F1FEB87C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11/26/2022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CE2E-92CC-42FE-AB02-9DB7BB85FD7F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506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1441-0C5B-42CA-AAD0-C8A4A8EA2CD6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11/26/2022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9F3B-E70B-4199-9315-375D7BB2CDC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9595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/>
          <p:nvPr/>
        </p:nvGrpSpPr>
        <p:grpSpPr>
          <a:xfrm>
            <a:off x="574433" y="724875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6285121" y="724875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9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48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11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6293-AE57-4055-A3DE-6209624DA5F9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11/26/2022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34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1F63-3E1A-4982-A96B-E9AE66FEE654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170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21" name="Group 51"/>
          <p:cNvGrpSpPr>
            <a:grpSpLocks noChangeAspect="1"/>
          </p:cNvGrpSpPr>
          <p:nvPr/>
        </p:nvGrpSpPr>
        <p:grpSpPr>
          <a:xfrm rot="5400000">
            <a:off x="263071" y="1127988"/>
            <a:ext cx="4114800" cy="338161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2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34" name="Group 64"/>
          <p:cNvGrpSpPr>
            <a:grpSpLocks noChangeAspect="1"/>
          </p:cNvGrpSpPr>
          <p:nvPr/>
        </p:nvGrpSpPr>
        <p:grpSpPr>
          <a:xfrm rot="5400000">
            <a:off x="7803905" y="1127866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e Placeholder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43D8-1E4F-4CAD-AD65-F29D98A1DA51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11/26/2022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8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9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6329-4B1E-4B50-8190-0E5B518C1C7D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2872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09D40-C4F7-4DA1-AF4D-524A17B3F4BF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11/26/2022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6D0CF-27AA-461B-9831-FAB60094D827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0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37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87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97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Green grass field and trees illustration, Poster Screensaver  High-definition television, Spring background, landscape, grass png | PNGEgg">
            <a:extLst>
              <a:ext uri="{FF2B5EF4-FFF2-40B4-BE49-F238E27FC236}">
                <a16:creationId xmlns:a16="http://schemas.microsoft.com/office/drawing/2014/main" id="{D617D979-04DE-6349-B81A-D539849F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00" l="0" r="99667">
                        <a14:foregroundMark x1="14000" y1="76333" x2="111" y2="74833"/>
                        <a14:foregroundMark x1="56333" y1="85000" x2="57444" y2="98000"/>
                        <a14:foregroundMark x1="57444" y1="98000" x2="57444" y2="98000"/>
                        <a14:foregroundMark x1="86333" y1="69833" x2="99667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550"/>
            <a:ext cx="12192000" cy="284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Frame 64"/>
          <p:cNvSpPr/>
          <p:nvPr/>
        </p:nvSpPr>
        <p:spPr>
          <a:xfrm>
            <a:off x="-73572" y="0"/>
            <a:ext cx="12265572" cy="6858000"/>
          </a:xfrm>
          <a:prstGeom prst="frame">
            <a:avLst>
              <a:gd name="adj1" fmla="val 5134"/>
            </a:avLst>
          </a:prstGeom>
          <a:gradFill flip="none" rotWithShape="1">
            <a:gsLst>
              <a:gs pos="24599">
                <a:srgbClr val="2F673A"/>
              </a:gs>
              <a:gs pos="59000">
                <a:srgbClr val="00B050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37426" y="1479847"/>
            <a:ext cx="9183429" cy="564444"/>
            <a:chOff x="5638800" y="762000"/>
            <a:chExt cx="10744200" cy="762000"/>
          </a:xfrm>
        </p:grpSpPr>
        <p:sp>
          <p:nvSpPr>
            <p:cNvPr id="71" name="Rounded Rectangle 70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rgbClr val="C24AB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57150">
              <a:solidFill>
                <a:srgbClr val="C24A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9252025" y="1567343"/>
            <a:ext cx="1191016" cy="3514369"/>
            <a:chOff x="9115668" y="1524731"/>
            <a:chExt cx="1191016" cy="3514369"/>
          </a:xfrm>
        </p:grpSpPr>
        <p:sp>
          <p:nvSpPr>
            <p:cNvPr id="80" name="Oval 79"/>
            <p:cNvSpPr/>
            <p:nvPr/>
          </p:nvSpPr>
          <p:spPr>
            <a:xfrm>
              <a:off x="9115668" y="3878853"/>
              <a:ext cx="1191016" cy="1160247"/>
            </a:xfrm>
            <a:prstGeom prst="ellipse">
              <a:avLst/>
            </a:prstGeom>
            <a:solidFill>
              <a:srgbClr val="C24AB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80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2" name="Group 46"/>
            <p:cNvGrpSpPr/>
            <p:nvPr/>
          </p:nvGrpSpPr>
          <p:grpSpPr>
            <a:xfrm>
              <a:off x="9511299" y="1914067"/>
              <a:ext cx="369091" cy="1988236"/>
              <a:chOff x="6891913" y="1399300"/>
              <a:chExt cx="279400" cy="3478076"/>
            </a:xfrm>
          </p:grpSpPr>
          <p:cxnSp>
            <p:nvCxnSpPr>
              <p:cNvPr id="116" name="Straight Connector 115"/>
              <p:cNvCxnSpPr>
                <a:cxnSpLocks/>
              </p:cNvCxnSpPr>
              <p:nvPr/>
            </p:nvCxnSpPr>
            <p:spPr>
              <a:xfrm flipH="1">
                <a:off x="7035576" y="1399300"/>
                <a:ext cx="5837" cy="3478076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reeform 116"/>
              <p:cNvSpPr/>
              <p:nvPr/>
            </p:nvSpPr>
            <p:spPr>
              <a:xfrm>
                <a:off x="6891913" y="4650289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7" name="Group 20"/>
            <p:cNvGrpSpPr/>
            <p:nvPr/>
          </p:nvGrpSpPr>
          <p:grpSpPr>
            <a:xfrm>
              <a:off x="9434952" y="1524731"/>
              <a:ext cx="563252" cy="388143"/>
              <a:chOff x="6543893" y="788634"/>
              <a:chExt cx="685800" cy="6858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6543893" y="788634"/>
                <a:ext cx="685800" cy="685800"/>
              </a:xfrm>
              <a:prstGeom prst="ellipse">
                <a:avLst/>
              </a:prstGeom>
              <a:solidFill>
                <a:srgbClr val="C24A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696293" y="941034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5229002" y="1574108"/>
            <a:ext cx="1211305" cy="3488877"/>
            <a:chOff x="5103824" y="1509657"/>
            <a:chExt cx="1211305" cy="3488877"/>
          </a:xfrm>
        </p:grpSpPr>
        <p:sp>
          <p:nvSpPr>
            <p:cNvPr id="77" name="Oval 76"/>
            <p:cNvSpPr/>
            <p:nvPr/>
          </p:nvSpPr>
          <p:spPr>
            <a:xfrm>
              <a:off x="5103824" y="3838287"/>
              <a:ext cx="1211305" cy="1160247"/>
            </a:xfrm>
            <a:prstGeom prst="ellipse">
              <a:avLst/>
            </a:prstGeom>
            <a:solidFill>
              <a:srgbClr val="C24AB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3" name="Group 46"/>
            <p:cNvGrpSpPr/>
            <p:nvPr/>
          </p:nvGrpSpPr>
          <p:grpSpPr>
            <a:xfrm>
              <a:off x="5562414" y="1897800"/>
              <a:ext cx="355337" cy="2045486"/>
              <a:chOff x="6943725" y="1295400"/>
              <a:chExt cx="279400" cy="357822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Freeform 127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0" name="Group 20"/>
            <p:cNvGrpSpPr/>
            <p:nvPr/>
          </p:nvGrpSpPr>
          <p:grpSpPr>
            <a:xfrm>
              <a:off x="5477776" y="1509657"/>
              <a:ext cx="563252" cy="388143"/>
              <a:chOff x="6450147" y="685800"/>
              <a:chExt cx="685800" cy="68580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6450147" y="685800"/>
                <a:ext cx="685800" cy="685800"/>
              </a:xfrm>
              <a:prstGeom prst="ellipse">
                <a:avLst/>
              </a:prstGeom>
              <a:solidFill>
                <a:srgbClr val="C24A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602547" y="83820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7875845" y="1515600"/>
            <a:ext cx="1253701" cy="3547385"/>
            <a:chOff x="7736597" y="1513971"/>
            <a:chExt cx="1253701" cy="3547385"/>
          </a:xfrm>
        </p:grpSpPr>
        <p:grpSp>
          <p:nvGrpSpPr>
            <p:cNvPr id="111" name="Group 46"/>
            <p:cNvGrpSpPr/>
            <p:nvPr/>
          </p:nvGrpSpPr>
          <p:grpSpPr>
            <a:xfrm>
              <a:off x="8149610" y="1897800"/>
              <a:ext cx="369091" cy="2045486"/>
              <a:chOff x="6943725" y="1295400"/>
              <a:chExt cx="279400" cy="3578225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reeform 118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8065757" y="1513971"/>
              <a:ext cx="585054" cy="388143"/>
            </a:xfrm>
            <a:prstGeom prst="ellipse">
              <a:avLst/>
            </a:prstGeom>
            <a:solidFill>
              <a:srgbClr val="C24A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8195769" y="1600225"/>
              <a:ext cx="325030" cy="2156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7736597" y="3901109"/>
              <a:ext cx="1253701" cy="1160247"/>
            </a:xfrm>
            <a:prstGeom prst="ellipse">
              <a:avLst/>
            </a:prstGeom>
            <a:solidFill>
              <a:srgbClr val="C24AB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43560" y="1570986"/>
            <a:ext cx="1191016" cy="3502195"/>
            <a:chOff x="3787438" y="1552784"/>
            <a:chExt cx="1191016" cy="3502195"/>
          </a:xfrm>
        </p:grpSpPr>
        <p:sp>
          <p:nvSpPr>
            <p:cNvPr id="75" name="Oval 74"/>
            <p:cNvSpPr/>
            <p:nvPr/>
          </p:nvSpPr>
          <p:spPr>
            <a:xfrm>
              <a:off x="3787438" y="3894732"/>
              <a:ext cx="1191016" cy="1160247"/>
            </a:xfrm>
            <a:prstGeom prst="ellipse">
              <a:avLst/>
            </a:prstGeom>
            <a:solidFill>
              <a:srgbClr val="C24AB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grpSp>
          <p:nvGrpSpPr>
            <p:cNvPr id="121" name="Group 46"/>
            <p:cNvGrpSpPr/>
            <p:nvPr/>
          </p:nvGrpSpPr>
          <p:grpSpPr>
            <a:xfrm>
              <a:off x="420684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>
                <a:off x="5371310" y="3009106"/>
                <a:ext cx="3429000" cy="1588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Freeform 131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9" name="Group 20"/>
            <p:cNvGrpSpPr/>
            <p:nvPr/>
          </p:nvGrpSpPr>
          <p:grpSpPr>
            <a:xfrm>
              <a:off x="4120973" y="1552784"/>
              <a:ext cx="563252" cy="388143"/>
              <a:chOff x="6398342" y="685800"/>
              <a:chExt cx="685800" cy="6858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6398342" y="685800"/>
                <a:ext cx="685800" cy="685800"/>
              </a:xfrm>
              <a:prstGeom prst="ellipse">
                <a:avLst/>
              </a:prstGeom>
              <a:solidFill>
                <a:srgbClr val="C24A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550742" y="83820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638590" y="1595052"/>
            <a:ext cx="1191016" cy="3512422"/>
            <a:chOff x="2533737" y="1542557"/>
            <a:chExt cx="1191016" cy="3512422"/>
          </a:xfrm>
        </p:grpSpPr>
        <p:sp>
          <p:nvSpPr>
            <p:cNvPr id="76" name="Oval 75"/>
            <p:cNvSpPr/>
            <p:nvPr/>
          </p:nvSpPr>
          <p:spPr>
            <a:xfrm>
              <a:off x="2533737" y="3894732"/>
              <a:ext cx="1191016" cy="1160247"/>
            </a:xfrm>
            <a:prstGeom prst="ellipse">
              <a:avLst/>
            </a:prstGeom>
            <a:solidFill>
              <a:srgbClr val="C24AB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2" name="Group 46"/>
            <p:cNvGrpSpPr/>
            <p:nvPr/>
          </p:nvGrpSpPr>
          <p:grpSpPr>
            <a:xfrm>
              <a:off x="2955173" y="1844446"/>
              <a:ext cx="355337" cy="2141967"/>
              <a:chOff x="6943725" y="1126623"/>
              <a:chExt cx="279400" cy="3747002"/>
            </a:xfrm>
          </p:grpSpPr>
          <p:cxnSp>
            <p:nvCxnSpPr>
              <p:cNvPr id="129" name="Straight Connector 128"/>
              <p:cNvCxnSpPr>
                <a:cxnSpLocks/>
                <a:stCxn id="94" idx="4"/>
              </p:cNvCxnSpPr>
              <p:nvPr/>
            </p:nvCxnSpPr>
            <p:spPr>
              <a:xfrm flipH="1">
                <a:off x="7085012" y="1126623"/>
                <a:ext cx="14798" cy="3597777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Freeform 129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" name="Group 20"/>
            <p:cNvGrpSpPr/>
            <p:nvPr/>
          </p:nvGrpSpPr>
          <p:grpSpPr>
            <a:xfrm>
              <a:off x="2872054" y="1542557"/>
              <a:ext cx="563252" cy="388143"/>
              <a:chOff x="6477893" y="667730"/>
              <a:chExt cx="685800" cy="6858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6477893" y="667730"/>
                <a:ext cx="685800" cy="685800"/>
              </a:xfrm>
              <a:prstGeom prst="ellipse">
                <a:avLst/>
              </a:prstGeom>
              <a:solidFill>
                <a:srgbClr val="C24A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630293" y="82013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315542" y="1561964"/>
            <a:ext cx="1191015" cy="3545509"/>
            <a:chOff x="1315542" y="1561964"/>
            <a:chExt cx="1191015" cy="3545509"/>
          </a:xfrm>
        </p:grpSpPr>
        <p:grpSp>
          <p:nvGrpSpPr>
            <p:cNvPr id="4" name="Group 3"/>
            <p:cNvGrpSpPr/>
            <p:nvPr/>
          </p:nvGrpSpPr>
          <p:grpSpPr>
            <a:xfrm>
              <a:off x="1315542" y="1561964"/>
              <a:ext cx="1191015" cy="3545509"/>
              <a:chOff x="1315542" y="1561964"/>
              <a:chExt cx="1191015" cy="3545509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315542" y="3947226"/>
                <a:ext cx="1191015" cy="1160247"/>
              </a:xfrm>
              <a:prstGeom prst="ellipse">
                <a:avLst/>
              </a:prstGeom>
              <a:solidFill>
                <a:srgbClr val="C24AB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endPara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91" name="Group 20"/>
              <p:cNvGrpSpPr/>
              <p:nvPr/>
            </p:nvGrpSpPr>
            <p:grpSpPr>
              <a:xfrm>
                <a:off x="1599309" y="1561964"/>
                <a:ext cx="563252" cy="388143"/>
                <a:chOff x="6528435" y="702020"/>
                <a:chExt cx="685800" cy="68580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6528435" y="702020"/>
                  <a:ext cx="685800" cy="685800"/>
                </a:xfrm>
                <a:prstGeom prst="ellipse">
                  <a:avLst/>
                </a:prstGeom>
                <a:solidFill>
                  <a:srgbClr val="C24AB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6680959" y="863127"/>
                  <a:ext cx="381000" cy="381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133" name="Straight Connector 132"/>
              <p:cNvCxnSpPr>
                <a:cxnSpLocks/>
                <a:stCxn id="95" idx="4"/>
                <a:endCxn id="134" idx="5"/>
              </p:cNvCxnSpPr>
              <p:nvPr/>
            </p:nvCxnSpPr>
            <p:spPr>
              <a:xfrm flipH="1">
                <a:off x="1861001" y="1950107"/>
                <a:ext cx="19934" cy="2009964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1727750" y="3894732"/>
              <a:ext cx="355337" cy="128864"/>
            </a:xfrm>
            <a:custGeom>
              <a:avLst/>
              <a:gdLst>
                <a:gd name="connsiteX0" fmla="*/ 123825 w 279400"/>
                <a:gd name="connsiteY0" fmla="*/ 0 h 225425"/>
                <a:gd name="connsiteX1" fmla="*/ 47625 w 279400"/>
                <a:gd name="connsiteY1" fmla="*/ 190500 h 225425"/>
                <a:gd name="connsiteX2" fmla="*/ 47625 w 279400"/>
                <a:gd name="connsiteY2" fmla="*/ 209550 h 225425"/>
                <a:gd name="connsiteX3" fmla="*/ 276225 w 279400"/>
                <a:gd name="connsiteY3" fmla="*/ 171450 h 225425"/>
                <a:gd name="connsiteX4" fmla="*/ 28575 w 279400"/>
                <a:gd name="connsiteY4" fmla="*/ 38100 h 225425"/>
                <a:gd name="connsiteX5" fmla="*/ 104775 w 279400"/>
                <a:gd name="connsiteY5" fmla="*/ 114300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" h="225425">
                  <a:moveTo>
                    <a:pt x="123825" y="0"/>
                  </a:moveTo>
                  <a:cubicBezTo>
                    <a:pt x="98425" y="63500"/>
                    <a:pt x="60325" y="155575"/>
                    <a:pt x="47625" y="190500"/>
                  </a:cubicBezTo>
                  <a:cubicBezTo>
                    <a:pt x="34925" y="225425"/>
                    <a:pt x="9525" y="212725"/>
                    <a:pt x="47625" y="209550"/>
                  </a:cubicBezTo>
                  <a:cubicBezTo>
                    <a:pt x="85725" y="206375"/>
                    <a:pt x="279400" y="200025"/>
                    <a:pt x="276225" y="171450"/>
                  </a:cubicBezTo>
                  <a:cubicBezTo>
                    <a:pt x="273050" y="142875"/>
                    <a:pt x="57150" y="47625"/>
                    <a:pt x="28575" y="38100"/>
                  </a:cubicBezTo>
                  <a:cubicBezTo>
                    <a:pt x="0" y="28575"/>
                    <a:pt x="104775" y="114300"/>
                    <a:pt x="104775" y="1143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7" y="4512721"/>
            <a:ext cx="12192000" cy="2089856"/>
          </a:xfrm>
          <a:prstGeom prst="rect">
            <a:avLst/>
          </a:prstGeom>
        </p:spPr>
      </p:pic>
      <p:grpSp>
        <p:nvGrpSpPr>
          <p:cNvPr id="137" name="Group 136"/>
          <p:cNvGrpSpPr/>
          <p:nvPr/>
        </p:nvGrpSpPr>
        <p:grpSpPr>
          <a:xfrm>
            <a:off x="6597444" y="1531362"/>
            <a:ext cx="1191016" cy="3523617"/>
            <a:chOff x="6420211" y="1531362"/>
            <a:chExt cx="1191016" cy="3523617"/>
          </a:xfrm>
        </p:grpSpPr>
        <p:grpSp>
          <p:nvGrpSpPr>
            <p:cNvPr id="124" name="Group 46"/>
            <p:cNvGrpSpPr/>
            <p:nvPr/>
          </p:nvGrpSpPr>
          <p:grpSpPr>
            <a:xfrm>
              <a:off x="6835354" y="1919505"/>
              <a:ext cx="355337" cy="2066908"/>
              <a:chOff x="6943725" y="1257926"/>
              <a:chExt cx="279400" cy="3615699"/>
            </a:xfrm>
          </p:grpSpPr>
          <p:cxnSp>
            <p:nvCxnSpPr>
              <p:cNvPr id="125" name="Straight Connector 124"/>
              <p:cNvCxnSpPr>
                <a:cxnSpLocks/>
                <a:stCxn id="107" idx="4"/>
              </p:cNvCxnSpPr>
              <p:nvPr/>
            </p:nvCxnSpPr>
            <p:spPr>
              <a:xfrm>
                <a:off x="7082197" y="1257926"/>
                <a:ext cx="2815" cy="3466474"/>
              </a:xfrm>
              <a:prstGeom prst="line">
                <a:avLst/>
              </a:prstGeom>
              <a:ln w="76200">
                <a:solidFill>
                  <a:srgbClr val="C24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Freeform 125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5" name="Group 20"/>
            <p:cNvGrpSpPr/>
            <p:nvPr/>
          </p:nvGrpSpPr>
          <p:grpSpPr>
            <a:xfrm>
              <a:off x="6729835" y="1531362"/>
              <a:ext cx="563252" cy="388143"/>
              <a:chOff x="6526819" y="647950"/>
              <a:chExt cx="685800" cy="68580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6526819" y="647950"/>
                <a:ext cx="685800" cy="685800"/>
              </a:xfrm>
              <a:prstGeom prst="ellipse">
                <a:avLst/>
              </a:prstGeom>
              <a:solidFill>
                <a:srgbClr val="C24A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679219" y="80035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6420211" y="3894732"/>
              <a:ext cx="1191016" cy="1160247"/>
            </a:xfrm>
            <a:prstGeom prst="ellipse">
              <a:avLst/>
            </a:prstGeom>
            <a:solidFill>
              <a:srgbClr val="C24AB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0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5" y="775856"/>
            <a:ext cx="3978858" cy="372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http://www.granini.com/data/images/fruit_images/full/bana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55" y="517594"/>
            <a:ext cx="4318341" cy="43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http://images.vectorhq.com/images/previews/f6a/coconuts-psd-4147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53" y="1541373"/>
            <a:ext cx="3810246" cy="28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4987636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9871" y="5416659"/>
            <a:ext cx="1125981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পেপে, নারকেল, কলা সারা বছর পাওয়া যায়,তাই এগুলো </a:t>
            </a:r>
            <a:r>
              <a:rPr lang="bn-BD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বারমাসি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ফল।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6078" y="5916957"/>
            <a:ext cx="544579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ফল দেখতে পাচ্ছ?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5927" y="2569686"/>
            <a:ext cx="741218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৪৮ও ৪৯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পৃষ্ঠায় কি আছে আমরা একটু দেখি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127" y="477688"/>
            <a:ext cx="682590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963"/>
            <a:ext cx="2029517" cy="3928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1"/>
            <a:ext cx="12192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3633" y="1241599"/>
            <a:ext cx="932659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নীচের ছকে মৌসুমি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ফলের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তৈরি করঃ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0678" y="42222"/>
            <a:ext cx="289213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81492" y="1972922"/>
            <a:ext cx="8810874" cy="3707441"/>
            <a:chOff x="2064945" y="1765103"/>
            <a:chExt cx="8810874" cy="3707441"/>
          </a:xfrm>
        </p:grpSpPr>
        <p:grpSp>
          <p:nvGrpSpPr>
            <p:cNvPr id="17" name="Group 16"/>
            <p:cNvGrpSpPr/>
            <p:nvPr/>
          </p:nvGrpSpPr>
          <p:grpSpPr>
            <a:xfrm>
              <a:off x="2064945" y="2479963"/>
              <a:ext cx="8810874" cy="2992581"/>
              <a:chOff x="2597728" y="3162300"/>
              <a:chExt cx="7772401" cy="20574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597728" y="3162300"/>
                <a:ext cx="7772401" cy="2057400"/>
                <a:chOff x="304800" y="3581400"/>
                <a:chExt cx="7772401" cy="2057400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304800" y="3581400"/>
                  <a:ext cx="2590800" cy="6858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2895600" y="3581400"/>
                  <a:ext cx="2590800" cy="6858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5486401" y="3581400"/>
                  <a:ext cx="2590800" cy="6858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304800" y="4267200"/>
                  <a:ext cx="2590800" cy="685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895600" y="4267200"/>
                  <a:ext cx="2590800" cy="685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5486400" y="4267200"/>
                  <a:ext cx="2590800" cy="685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04800" y="4953000"/>
                  <a:ext cx="2590800" cy="685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895600" y="4953000"/>
                  <a:ext cx="2590800" cy="685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486400" y="4953000"/>
                  <a:ext cx="2590800" cy="685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838092" y="3320534"/>
                <a:ext cx="2110073" cy="444353"/>
              </a:xfrm>
              <a:prstGeom prst="rect">
                <a:avLst/>
              </a:prstGeom>
              <a:ln w="38100"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36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গ্রীষ্মকালীন ফল </a:t>
                </a:r>
                <a:endPara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90671" y="3283023"/>
                <a:ext cx="2151081" cy="444353"/>
              </a:xfrm>
              <a:prstGeom prst="rect">
                <a:avLst/>
              </a:prstGeom>
              <a:ln w="38100"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36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শীতকালীন ফল </a:t>
                </a:r>
                <a:endPara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38781" y="3326367"/>
                <a:ext cx="2071894" cy="444353"/>
              </a:xfrm>
              <a:prstGeom prst="rect">
                <a:avLst/>
              </a:prstGeom>
              <a:ln w="38100"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36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বারোমাসি ফল </a:t>
                </a:r>
                <a:endPara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896115" y="1810303"/>
              <a:ext cx="1274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0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দল-১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808" y="1765103"/>
              <a:ext cx="1238196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0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দল-২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617794" y="1816309"/>
              <a:ext cx="1357477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0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দল-৩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7636"/>
            <a:ext cx="12192000" cy="18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42554" y="2024069"/>
            <a:ext cx="10106891" cy="2538582"/>
            <a:chOff x="1042554" y="2024069"/>
            <a:chExt cx="10106891" cy="2538582"/>
          </a:xfrm>
        </p:grpSpPr>
        <p:sp>
          <p:nvSpPr>
            <p:cNvPr id="4" name="TextBox 3"/>
            <p:cNvSpPr txBox="1"/>
            <p:nvPr/>
          </p:nvSpPr>
          <p:spPr>
            <a:xfrm>
              <a:off x="1042554" y="2024069"/>
              <a:ext cx="101068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ফলে প্রচুর পরিমাণে 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----------------------------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থাকে </a:t>
              </a: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2554" y="3041652"/>
              <a:ext cx="95977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4000" b="1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মৌসুমি </a:t>
              </a:r>
              <a:r>
                <a:rPr lang="en-US" sz="4000" b="1" dirty="0" err="1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ফলগুলোকে</a:t>
              </a:r>
              <a:r>
                <a:rPr lang="en-US" sz="4000" b="1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---------------ভাগে ভাগ করা যায়।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2554" y="3854765"/>
              <a:ext cx="9088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4000" b="1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দেশে ----------------ফল </a:t>
              </a:r>
              <a:r>
                <a:rPr lang="en-US" sz="4000" b="1" dirty="0" err="1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কম</a:t>
              </a:r>
              <a:r>
                <a:rPr lang="en-US" sz="4000" b="1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হয়।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07818" y="251752"/>
            <a:ext cx="3421129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7954"/>
            <a:ext cx="12192000" cy="2250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7821" y="2022956"/>
            <a:ext cx="382348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ও খনিজ লবণ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0763" y="2958129"/>
            <a:ext cx="1828799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5995" y="3900068"/>
            <a:ext cx="1939636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</a:p>
        </p:txBody>
      </p:sp>
    </p:spTree>
    <p:extLst>
      <p:ext uri="{BB962C8B-B14F-4D97-AF65-F5344CB8AC3E}">
        <p14:creationId xmlns:p14="http://schemas.microsoft.com/office/powerpoint/2010/main" val="9182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742" y="3319545"/>
            <a:ext cx="4204700" cy="646331"/>
          </a:xfrm>
          <a:prstGeom prst="rect">
            <a:avLst/>
          </a:prstGeom>
          <a:gradFill>
            <a:gsLst>
              <a:gs pos="5000">
                <a:srgbClr val="03D4A8"/>
              </a:gs>
              <a:gs pos="18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  <a:gs pos="95000">
                <a:srgbClr val="33BD88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ফল ?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32" y="4390149"/>
            <a:ext cx="3703820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4926" y="4370628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বরই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742" y="5410878"/>
            <a:ext cx="3718810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লিচু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4926" y="5361228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9642" y="1706609"/>
            <a:ext cx="3703820" cy="76944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4982" y="1170163"/>
            <a:ext cx="4446067" cy="1446550"/>
          </a:xfrm>
          <a:prstGeom prst="rect">
            <a:avLst/>
          </a:prstGeom>
          <a:gradFill>
            <a:gsLst>
              <a:gs pos="84000">
                <a:srgbClr val="00B050"/>
              </a:gs>
              <a:gs pos="13000">
                <a:srgbClr val="00B050"/>
              </a:gs>
              <a:gs pos="0">
                <a:srgbClr val="6C8958"/>
              </a:gs>
              <a:gs pos="0">
                <a:srgbClr val="617F4D"/>
              </a:gs>
              <a:gs pos="1000">
                <a:srgbClr val="51703D"/>
              </a:gs>
              <a:gs pos="0">
                <a:schemeClr val="accent6">
                  <a:lumMod val="75000"/>
                </a:schemeClr>
              </a:gs>
              <a:gs pos="46000">
                <a:schemeClr val="accent6">
                  <a:lumMod val="40000"/>
                  <a:lumOff val="60000"/>
                </a:schemeClr>
              </a:gs>
              <a:gs pos="100000">
                <a:srgbClr val="156B13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বরই</a:t>
            </a:r>
            <a:r>
              <a:rPr lang="bn-BD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6046213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4926" y="417470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10552"/>
            <a:ext cx="5045780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7034" y="310552"/>
            <a:ext cx="2708565" cy="1719223"/>
          </a:xfrm>
          <a:prstGeom prst="ellipse">
            <a:avLst/>
          </a:prstGeom>
          <a:gradFill>
            <a:gsLst>
              <a:gs pos="0">
                <a:srgbClr val="00B050"/>
              </a:gs>
              <a:gs pos="45000">
                <a:srgbClr val="E6D8E6"/>
              </a:gs>
              <a:gs pos="58000">
                <a:srgbClr val="EFE4EB"/>
              </a:gs>
              <a:gs pos="50000">
                <a:schemeClr val="bg1">
                  <a:lumMod val="95000"/>
                </a:schemeClr>
              </a:gs>
              <a:gs pos="100000">
                <a:srgbClr val="00B050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353" y="569998"/>
            <a:ext cx="258766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44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rgbClr val="70AD47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1226" y="3268663"/>
            <a:ext cx="6001064" cy="646331"/>
          </a:xfrm>
          <a:prstGeom prst="rect">
            <a:avLst/>
          </a:prstGeom>
          <a:gradFill>
            <a:gsLst>
              <a:gs pos="5000">
                <a:srgbClr val="03D4A8"/>
              </a:gs>
              <a:gs pos="18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  <a:gs pos="95000">
                <a:srgbClr val="33BD88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ফল ?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67732" y="4390149"/>
            <a:ext cx="3703820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পেঁপে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6" y="4370628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আমড়া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2252742" y="5410878"/>
            <a:ext cx="3718810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.বরই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6" y="5361228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কমলা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9642" y="1681398"/>
            <a:ext cx="3703820" cy="76944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8724" y="1385623"/>
            <a:ext cx="4446067" cy="1446550"/>
          </a:xfrm>
          <a:prstGeom prst="rect">
            <a:avLst/>
          </a:prstGeom>
          <a:gradFill>
            <a:gsLst>
              <a:gs pos="84000">
                <a:srgbClr val="00B050"/>
              </a:gs>
              <a:gs pos="13000">
                <a:srgbClr val="00B050"/>
              </a:gs>
              <a:gs pos="0">
                <a:srgbClr val="6C8958"/>
              </a:gs>
              <a:gs pos="0">
                <a:srgbClr val="617F4D"/>
              </a:gs>
              <a:gs pos="1000">
                <a:srgbClr val="51703D"/>
              </a:gs>
              <a:gs pos="0">
                <a:schemeClr val="accent6">
                  <a:lumMod val="75000"/>
                </a:schemeClr>
              </a:gs>
              <a:gs pos="46000">
                <a:schemeClr val="accent6">
                  <a:lumMod val="40000"/>
                  <a:lumOff val="60000"/>
                </a:schemeClr>
              </a:gs>
              <a:gs pos="100000">
                <a:srgbClr val="156B13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পেঁপে</a:t>
            </a:r>
            <a:r>
              <a:rPr lang="bn-BD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6046213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599" y="417470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10552"/>
            <a:ext cx="5045780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7034" y="310552"/>
            <a:ext cx="2708565" cy="1719223"/>
          </a:xfrm>
          <a:prstGeom prst="ellipse">
            <a:avLst/>
          </a:prstGeom>
          <a:gradFill>
            <a:gsLst>
              <a:gs pos="0">
                <a:srgbClr val="00B050"/>
              </a:gs>
              <a:gs pos="45000">
                <a:srgbClr val="E6D8E6"/>
              </a:gs>
              <a:gs pos="58000">
                <a:srgbClr val="EFE4EB"/>
              </a:gs>
              <a:gs pos="50000">
                <a:schemeClr val="bg1">
                  <a:lumMod val="95000"/>
                </a:schemeClr>
              </a:gs>
              <a:gs pos="100000">
                <a:srgbClr val="00B050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353" y="569998"/>
            <a:ext cx="258766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44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rgbClr val="70AD47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218" y="623454"/>
            <a:ext cx="33528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8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8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233"/>
            <a:ext cx="12192000" cy="15787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586" y="2791725"/>
            <a:ext cx="1127263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মৌসুমের ভিত্তিতে ফলকে কয় ভাগে ভাগ করা যায়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কী কী ?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586" y="3740351"/>
            <a:ext cx="932018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শীতকালে আমাদের দেশে ক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 পাওয়া যায়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262159"/>
            <a:ext cx="1814947" cy="1879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5586" y="4509792"/>
            <a:ext cx="924804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উদাহরণসহ মৌসুমি ফলের শ্রেণিবিন্যাস লেখ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5453" y="351206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2192"/>
            <a:ext cx="12192000" cy="2165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98" y="146483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1791057"/>
            <a:ext cx="11526981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৮.৩.১   কী </a:t>
            </a:r>
            <a:r>
              <a:rPr lang="en-US" sz="4400" b="1" dirty="0" err="1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মৌসুমি ফল পাওয়া যায়  তার নাম বলতে</a:t>
            </a:r>
          </a:p>
          <a:p>
            <a:r>
              <a:rPr lang="en-US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পারবে ।</a:t>
            </a:r>
          </a:p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৮.৩.২. মৌসুমি ফলের শ্রেণিকরণ করতে পারবে ।</a:t>
            </a:r>
          </a:p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৮.৩.৪ 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পাওয়া যায়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ফলের নাম বলতে</a:t>
            </a:r>
          </a:p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পারবে ।</a:t>
            </a:r>
          </a:p>
          <a:p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5722" cy="3875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4872" y="1122455"/>
            <a:ext cx="3563796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1046" y="2941993"/>
            <a:ext cx="862270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ক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 উৎপন্ন হয়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</a:p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একটি তালিকা  তৈরি করে আনবে ।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709"/>
            <a:ext cx="12192000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5782" y="2022435"/>
            <a:ext cx="520930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5" y="542307"/>
            <a:ext cx="6129803" cy="5908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473"/>
            <a:ext cx="12192000" cy="2521527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3" y="5331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4" y="145869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3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7" y="9903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91000">
              <a:srgbClr val="C7EEFC"/>
            </a:gs>
            <a:gs pos="14000">
              <a:srgbClr val="1DB9F2"/>
            </a:gs>
            <a:gs pos="27000">
              <a:srgbClr val="35C0F3"/>
            </a:gs>
            <a:gs pos="50000">
              <a:srgbClr val="50C9F5"/>
            </a:gs>
            <a:gs pos="98000">
              <a:schemeClr val="bg1"/>
            </a:gs>
            <a:gs pos="100000">
              <a:schemeClr val="bg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1170" y="359304"/>
            <a:ext cx="6244017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altLang="en-US" sz="9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393" y="2134615"/>
            <a:ext cx="7766571" cy="32932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আমজাদ হোসেন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 গোবিন্দপুর সরকারি প্রাথমিক বিদ্যালয়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ফেনী সদর,ফেনী।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270"/>
            <a:ext cx="3574473" cy="53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91000">
              <a:srgbClr val="C7EEFC"/>
            </a:gs>
            <a:gs pos="14000">
              <a:srgbClr val="1DB9F2"/>
            </a:gs>
            <a:gs pos="27000">
              <a:srgbClr val="35C0F3"/>
            </a:gs>
            <a:gs pos="50000">
              <a:srgbClr val="50C9F5"/>
            </a:gs>
            <a:gs pos="98000">
              <a:schemeClr val="bg1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260" y="211992"/>
            <a:ext cx="556755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en-US" sz="8800" b="1" cap="all" dirty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 পরিচিতি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127" y="1808855"/>
            <a:ext cx="7730835" cy="470898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6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pPr lvl="0" algn="ctr"/>
            <a:r>
              <a:rPr lang="en-US" sz="6000" b="1" dirty="0" err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তৃতীয়</a:t>
            </a:r>
          </a:p>
          <a:p>
            <a:pPr algn="ctr"/>
            <a:r>
              <a:rPr lang="bn-BD" altLang="en-US" sz="6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altLang="en-US" sz="6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7 </a:t>
            </a:r>
            <a:r>
              <a:rPr lang="en-US" altLang="en-US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6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খাদ্য)</a:t>
            </a:r>
            <a:endParaRPr lang="en-US" sz="60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6000" b="1" dirty="0" err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মৌসুমী ফল </a:t>
            </a:r>
          </a:p>
          <a:p>
            <a:pPr lvl="0" algn="ctr"/>
            <a:r>
              <a:rPr lang="en-US" sz="6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855"/>
            <a:ext cx="3733413" cy="43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532014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37497" y="5699003"/>
            <a:ext cx="68334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6474" y="5699002"/>
            <a:ext cx="999547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ফল গুলো কি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পাওয়া যায় ?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97" y="141564"/>
            <a:ext cx="2718176" cy="2385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cdn2.packshot-creator.com/sites/all/themes/basic/images/interface/orange_deto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201506"/>
            <a:ext cx="1973840" cy="20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api.ning.com/files/UZ8UQ2FXhhMLeVutZGroB-6zkhuvazVrLM24gEBnHCDcYfDCED8VgIcSm7D2EObBgRPkxCsY80dWD*ACE3Z9WEkQn8UunH2F/jack_fr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975" y="11825"/>
            <a:ext cx="3389061" cy="22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www.granini.com/data/images/fruit_images/full/bana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33" y="11825"/>
            <a:ext cx="2585496" cy="25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images.vectorhq.com/images/previews/f6a/coconuts-psd-41474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94" y="2597322"/>
            <a:ext cx="3338946" cy="25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www.granini.com/data/images/fruit_images/full/guav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94" y="1667740"/>
            <a:ext cx="3863138" cy="331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://www.azeliaskitchen.net/wp-content/uploads/2012/09/DSC_92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7" y="2526862"/>
            <a:ext cx="3277450" cy="2653475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7030" y="5699002"/>
            <a:ext cx="1101436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 ধরনের ফল পাওয়া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10221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7" grpId="0"/>
      <p:bldP spid="17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7000">
              <a:schemeClr val="accent1">
                <a:tint val="44500"/>
                <a:satMod val="160000"/>
              </a:schemeClr>
            </a:gs>
            <a:gs pos="100000">
              <a:srgbClr val="00B0F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Preparation 15"/>
          <p:cNvSpPr/>
          <p:nvPr/>
        </p:nvSpPr>
        <p:spPr>
          <a:xfrm>
            <a:off x="2286000" y="3670154"/>
            <a:ext cx="7102765" cy="2209800"/>
          </a:xfrm>
          <a:prstGeom prst="flowChartPrepar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7321" y="350795"/>
            <a:ext cx="561581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8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8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8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8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53929" y="2114293"/>
            <a:ext cx="7004216" cy="3446691"/>
            <a:chOff x="3043384" y="1385457"/>
            <a:chExt cx="5798878" cy="3446691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4" y="1385457"/>
              <a:ext cx="5798878" cy="3446691"/>
            </a:xfrm>
            <a:prstGeom prst="roundRect">
              <a:avLst>
                <a:gd name="adj" fmla="val 20808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509823" y="2018464"/>
              <a:ext cx="48660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s-IN" sz="7200" b="1" dirty="0">
                  <a:ln w="24500" cmpd="dbl">
                    <a:solidFill>
                      <a:srgbClr val="C00000"/>
                    </a:solidFill>
                    <a:prstDash val="solid"/>
                    <a:miter lim="800000"/>
                  </a:ln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মৌসুমি ফলের শ্রেণিবিন্যাস </a:t>
              </a:r>
              <a:endParaRPr lang="en-US" sz="72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9" name="Picture 2" descr="C:\Users\DPE\Downloads\p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2401" y="1765329"/>
            <a:ext cx="3892826" cy="3749327"/>
          </a:xfrm>
          <a:prstGeom prst="rect">
            <a:avLst/>
          </a:prstGeom>
          <a:noFill/>
        </p:spPr>
      </p:pic>
      <p:pic>
        <p:nvPicPr>
          <p:cNvPr id="20" name="Picture 8" descr="C:\Users\DPE\Downloads\ka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9836" y="1795490"/>
            <a:ext cx="3735897" cy="3749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0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19206 0.0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20664 0.0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api.ning.com/files/UZ8UQ2FXhhMLeVutZGroB-6zkhuvazVrLM24gEBnHCDcYfDCED8VgIcSm7D2EObBgRPkxCsY80dWD*ACE3Z9WEkQn8UunH2F/jack_fr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75" y="13851"/>
            <a:ext cx="3239952" cy="24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74" y="2691297"/>
            <a:ext cx="3406207" cy="2266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41.media.tumblr.com/d2d1b0f5547adc0489221e7800705777/tumblr_mpslufPLzN1sqyje7o4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8619">
            <a:off x="846119" y="-530261"/>
            <a:ext cx="2076200" cy="33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lh4.ggpht.com/arAShThRglEpl5STIOp_LrQ9G3J8t1aijcyGm7iUzA9LYAKCBWlLWXB-MedYS36yUA=w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27" y="128822"/>
            <a:ext cx="2256880" cy="22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thaifoodshop.co.uk/content/images/thumbs/0008078_fresh-thai-hog-plum-kedondong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7" y="2617167"/>
            <a:ext cx="3740727" cy="234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28834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ais.portal.gov.bd/sites/default/files/files/ais.portal.gov.bd/ekrishi/5d220960_2c46_4805_94ef_b85198ba4f65/papaya2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26" y="186653"/>
            <a:ext cx="2927187" cy="2141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84220" y="5655026"/>
            <a:ext cx="9074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ফলে প্রচুর পরিমাণে ভিটামিন ও খনিজ লবণ থাকে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6151" y="6070524"/>
            <a:ext cx="656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সব ফল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পাওয়া 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5039" y="5716580"/>
            <a:ext cx="110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ফল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ফল শীতকালে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ফল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সারাবছর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পাওয়া যায়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565" y="5852969"/>
            <a:ext cx="112360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ভালো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রোগ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জন্য আমাদের ফল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026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  <p:bldP spid="14" grpId="1"/>
      <p:bldP spid="8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273" y="1061232"/>
            <a:ext cx="100323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43481" y="1253973"/>
            <a:ext cx="89479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লিচু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273" y="4022046"/>
            <a:ext cx="100380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46499" y="3980706"/>
            <a:ext cx="151355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কাঁঠাল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37" y="80031"/>
            <a:ext cx="3880662" cy="279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http://agritech.tnau.ac.in/ta/horticulture/images/jamun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52" y="3089564"/>
            <a:ext cx="4152989" cy="250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52" y="80031"/>
            <a:ext cx="4152989" cy="279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574870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0" name="Picture 14" descr="http://paimages.prothom-alo.com/contents/cache/images/350x0x1/uploads/media/2014/05/04/5365428e66d23-1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37" y="3089564"/>
            <a:ext cx="3880662" cy="250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7444" y="6004792"/>
            <a:ext cx="73290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ফল গুলো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পাওয়া যায়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4307" y="6004792"/>
            <a:ext cx="440574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ফল।</a:t>
            </a:r>
          </a:p>
        </p:txBody>
      </p:sp>
    </p:spTree>
    <p:extLst>
      <p:ext uri="{BB962C8B-B14F-4D97-AF65-F5344CB8AC3E}">
        <p14:creationId xmlns:p14="http://schemas.microsoft.com/office/powerpoint/2010/main" val="240457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75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7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175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36380" y="1397909"/>
            <a:ext cx="1544784" cy="84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315" y="1477395"/>
            <a:ext cx="143197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আমড়া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769" y="3935320"/>
            <a:ext cx="1041338" cy="895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6380" y="4008716"/>
            <a:ext cx="1593272" cy="827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7" y="282710"/>
            <a:ext cx="3990975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 descr="https://encrypted-tbn3.gstatic.com/images?q=tbn:ANd9GcQWi5y_uEAlzmxc0sKfrrX9k-IysYrUEl9BwUJeLm8o6jelTw6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04" y="282710"/>
            <a:ext cx="4305588" cy="2828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6" y="3271870"/>
            <a:ext cx="3990975" cy="2551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04" y="3293081"/>
            <a:ext cx="4305588" cy="25513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0" y="5832764"/>
            <a:ext cx="12192000" cy="258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64216" y="5858581"/>
            <a:ext cx="487024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ফল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4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cdn2.packshot-creator.com/sites/all/themes/basic/images/interface/orange_deto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6" y="226950"/>
            <a:ext cx="3559101" cy="369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9" descr="http://www.azeliaskitchen.net/wp-content/uploads/2012/09/DSC_9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167" y="457533"/>
            <a:ext cx="4164141" cy="3371353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88" y="666859"/>
            <a:ext cx="3572211" cy="3255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509847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6450" y="5347037"/>
            <a:ext cx="726943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শীতকালে বেশি ফল হয় না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8283" y="5347037"/>
            <a:ext cx="775890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কমলা,জলপাই ও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বরই 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ফল।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2329" y="5424893"/>
            <a:ext cx="52483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ফল দেখতে পাচ্ছ?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4421" y="4145009"/>
            <a:ext cx="1463862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1657" y="4138211"/>
            <a:ext cx="178286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39154" y="4138211"/>
            <a:ext cx="128592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বরই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47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S103431377(1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409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Kalpurush</vt:lpstr>
      <vt:lpstr>NikoshBAN</vt:lpstr>
      <vt:lpstr>Segoe Print</vt:lpstr>
      <vt:lpstr>SutonnyMJ</vt:lpstr>
      <vt:lpstr>Wingdings</vt:lpstr>
      <vt:lpstr>TS103431377(1)</vt:lpstr>
      <vt:lpstr>1_Office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2022-11-26T02:26:17Z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