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0" r:id="rId4"/>
    <p:sldId id="258" r:id="rId5"/>
    <p:sldId id="272" r:id="rId6"/>
    <p:sldId id="263" r:id="rId7"/>
    <p:sldId id="260" r:id="rId8"/>
    <p:sldId id="261" r:id="rId9"/>
    <p:sldId id="271" r:id="rId10"/>
    <p:sldId id="267" r:id="rId11"/>
    <p:sldId id="262" r:id="rId12"/>
    <p:sldId id="273" r:id="rId13"/>
    <p:sldId id="264" r:id="rId14"/>
    <p:sldId id="290" r:id="rId15"/>
    <p:sldId id="266" r:id="rId16"/>
    <p:sldId id="291" r:id="rId17"/>
    <p:sldId id="265" r:id="rId18"/>
    <p:sldId id="268" r:id="rId19"/>
    <p:sldId id="269" r:id="rId20"/>
    <p:sldId id="288" r:id="rId21"/>
    <p:sldId id="278" r:id="rId22"/>
    <p:sldId id="279" r:id="rId23"/>
    <p:sldId id="294" r:id="rId24"/>
    <p:sldId id="295" r:id="rId25"/>
    <p:sldId id="285" r:id="rId26"/>
    <p:sldId id="292"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F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23" autoAdjust="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theme" Target="theme/theme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EF48FD-F8C8-4B55-A1A1-596B0A121468}"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B0B2E-99E9-4D38-A66B-89D5E73E8E1B}" type="slidenum">
              <a:rPr lang="en-US" smtClean="0"/>
              <a:t>‹#›</a:t>
            </a:fld>
            <a:endParaRPr lang="en-US"/>
          </a:p>
        </p:txBody>
      </p:sp>
    </p:spTree>
    <p:extLst>
      <p:ext uri="{BB962C8B-B14F-4D97-AF65-F5344CB8AC3E}">
        <p14:creationId xmlns:p14="http://schemas.microsoft.com/office/powerpoint/2010/main" val="213104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F48FD-F8C8-4B55-A1A1-596B0A121468}"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B0B2E-99E9-4D38-A66B-89D5E73E8E1B}" type="slidenum">
              <a:rPr lang="en-US" smtClean="0"/>
              <a:t>‹#›</a:t>
            </a:fld>
            <a:endParaRPr lang="en-US"/>
          </a:p>
        </p:txBody>
      </p:sp>
    </p:spTree>
    <p:extLst>
      <p:ext uri="{BB962C8B-B14F-4D97-AF65-F5344CB8AC3E}">
        <p14:creationId xmlns:p14="http://schemas.microsoft.com/office/powerpoint/2010/main" val="78636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F48FD-F8C8-4B55-A1A1-596B0A121468}"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B0B2E-99E9-4D38-A66B-89D5E73E8E1B}" type="slidenum">
              <a:rPr lang="en-US" smtClean="0"/>
              <a:t>‹#›</a:t>
            </a:fld>
            <a:endParaRPr lang="en-US"/>
          </a:p>
        </p:txBody>
      </p:sp>
    </p:spTree>
    <p:extLst>
      <p:ext uri="{BB962C8B-B14F-4D97-AF65-F5344CB8AC3E}">
        <p14:creationId xmlns:p14="http://schemas.microsoft.com/office/powerpoint/2010/main" val="2955625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5BF4AC-1E79-4162-B8DC-D670F22AFC04}"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404068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5BF4AC-1E79-4162-B8DC-D670F22AFC04}"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3462413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BF4AC-1E79-4162-B8DC-D670F22AFC04}"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199340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5BF4AC-1E79-4162-B8DC-D670F22AFC04}"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3488067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5BF4AC-1E79-4162-B8DC-D670F22AFC04}"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1357402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5BF4AC-1E79-4162-B8DC-D670F22AFC04}"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426357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BF4AC-1E79-4162-B8DC-D670F22AFC04}"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4015444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5BF4AC-1E79-4162-B8DC-D670F22AFC04}"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193699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F48FD-F8C8-4B55-A1A1-596B0A121468}"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B0B2E-99E9-4D38-A66B-89D5E73E8E1B}" type="slidenum">
              <a:rPr lang="en-US" smtClean="0"/>
              <a:t>‹#›</a:t>
            </a:fld>
            <a:endParaRPr lang="en-US"/>
          </a:p>
        </p:txBody>
      </p:sp>
    </p:spTree>
    <p:extLst>
      <p:ext uri="{BB962C8B-B14F-4D97-AF65-F5344CB8AC3E}">
        <p14:creationId xmlns:p14="http://schemas.microsoft.com/office/powerpoint/2010/main" val="1204333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5BF4AC-1E79-4162-B8DC-D670F22AFC04}"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4221502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5BF4AC-1E79-4162-B8DC-D670F22AFC04}"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227567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5BF4AC-1E79-4162-B8DC-D670F22AFC04}"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188973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EF48FD-F8C8-4B55-A1A1-596B0A121468}"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B0B2E-99E9-4D38-A66B-89D5E73E8E1B}" type="slidenum">
              <a:rPr lang="en-US" smtClean="0"/>
              <a:t>‹#›</a:t>
            </a:fld>
            <a:endParaRPr lang="en-US"/>
          </a:p>
        </p:txBody>
      </p:sp>
    </p:spTree>
    <p:extLst>
      <p:ext uri="{BB962C8B-B14F-4D97-AF65-F5344CB8AC3E}">
        <p14:creationId xmlns:p14="http://schemas.microsoft.com/office/powerpoint/2010/main" val="77626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EF48FD-F8C8-4B55-A1A1-596B0A121468}"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B0B2E-99E9-4D38-A66B-89D5E73E8E1B}" type="slidenum">
              <a:rPr lang="en-US" smtClean="0"/>
              <a:t>‹#›</a:t>
            </a:fld>
            <a:endParaRPr lang="en-US"/>
          </a:p>
        </p:txBody>
      </p:sp>
    </p:spTree>
    <p:extLst>
      <p:ext uri="{BB962C8B-B14F-4D97-AF65-F5344CB8AC3E}">
        <p14:creationId xmlns:p14="http://schemas.microsoft.com/office/powerpoint/2010/main" val="136722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EF48FD-F8C8-4B55-A1A1-596B0A121468}"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B0B2E-99E9-4D38-A66B-89D5E73E8E1B}" type="slidenum">
              <a:rPr lang="en-US" smtClean="0"/>
              <a:t>‹#›</a:t>
            </a:fld>
            <a:endParaRPr lang="en-US"/>
          </a:p>
        </p:txBody>
      </p:sp>
    </p:spTree>
    <p:extLst>
      <p:ext uri="{BB962C8B-B14F-4D97-AF65-F5344CB8AC3E}">
        <p14:creationId xmlns:p14="http://schemas.microsoft.com/office/powerpoint/2010/main" val="147402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EF48FD-F8C8-4B55-A1A1-596B0A121468}"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B0B2E-99E9-4D38-A66B-89D5E73E8E1B}" type="slidenum">
              <a:rPr lang="en-US" smtClean="0"/>
              <a:t>‹#›</a:t>
            </a:fld>
            <a:endParaRPr lang="en-US"/>
          </a:p>
        </p:txBody>
      </p:sp>
    </p:spTree>
    <p:extLst>
      <p:ext uri="{BB962C8B-B14F-4D97-AF65-F5344CB8AC3E}">
        <p14:creationId xmlns:p14="http://schemas.microsoft.com/office/powerpoint/2010/main" val="130187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F48FD-F8C8-4B55-A1A1-596B0A121468}"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B0B2E-99E9-4D38-A66B-89D5E73E8E1B}" type="slidenum">
              <a:rPr lang="en-US" smtClean="0"/>
              <a:t>‹#›</a:t>
            </a:fld>
            <a:endParaRPr lang="en-US"/>
          </a:p>
        </p:txBody>
      </p:sp>
    </p:spTree>
    <p:extLst>
      <p:ext uri="{BB962C8B-B14F-4D97-AF65-F5344CB8AC3E}">
        <p14:creationId xmlns:p14="http://schemas.microsoft.com/office/powerpoint/2010/main" val="48209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EF48FD-F8C8-4B55-A1A1-596B0A121468}"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B0B2E-99E9-4D38-A66B-89D5E73E8E1B}" type="slidenum">
              <a:rPr lang="en-US" smtClean="0"/>
              <a:t>‹#›</a:t>
            </a:fld>
            <a:endParaRPr lang="en-US"/>
          </a:p>
        </p:txBody>
      </p:sp>
    </p:spTree>
    <p:extLst>
      <p:ext uri="{BB962C8B-B14F-4D97-AF65-F5344CB8AC3E}">
        <p14:creationId xmlns:p14="http://schemas.microsoft.com/office/powerpoint/2010/main" val="288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EF48FD-F8C8-4B55-A1A1-596B0A121468}"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B0B2E-99E9-4D38-A66B-89D5E73E8E1B}" type="slidenum">
              <a:rPr lang="en-US" smtClean="0"/>
              <a:t>‹#›</a:t>
            </a:fld>
            <a:endParaRPr lang="en-US"/>
          </a:p>
        </p:txBody>
      </p:sp>
    </p:spTree>
    <p:extLst>
      <p:ext uri="{BB962C8B-B14F-4D97-AF65-F5344CB8AC3E}">
        <p14:creationId xmlns:p14="http://schemas.microsoft.com/office/powerpoint/2010/main" val="299156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F48FD-F8C8-4B55-A1A1-596B0A121468}" type="datetimeFigureOut">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B0B2E-99E9-4D38-A66B-89D5E73E8E1B}" type="slidenum">
              <a:rPr lang="en-US" smtClean="0"/>
              <a:t>‹#›</a:t>
            </a:fld>
            <a:endParaRPr lang="en-US"/>
          </a:p>
        </p:txBody>
      </p:sp>
    </p:spTree>
    <p:extLst>
      <p:ext uri="{BB962C8B-B14F-4D97-AF65-F5344CB8AC3E}">
        <p14:creationId xmlns:p14="http://schemas.microsoft.com/office/powerpoint/2010/main" val="366477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BF4AC-1E79-4162-B8DC-D670F22AFC04}" type="datetimeFigureOut">
              <a:rPr lang="en-US" smtClean="0"/>
              <a:t>11/3/2022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DB22E-748F-43ED-B419-4216C870A3D2}" type="slidenum">
              <a:rPr lang="en-US" smtClean="0"/>
              <a:t>‹#›</a:t>
            </a:fld>
            <a:endParaRPr lang="en-US"/>
          </a:p>
        </p:txBody>
      </p:sp>
    </p:spTree>
    <p:extLst>
      <p:ext uri="{BB962C8B-B14F-4D97-AF65-F5344CB8AC3E}">
        <p14:creationId xmlns:p14="http://schemas.microsoft.com/office/powerpoint/2010/main" val="2872352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8.jp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8" Type="http://schemas.openxmlformats.org/officeDocument/2006/relationships/image" Target="../media/image20.jpg" /><Relationship Id="rId3" Type="http://schemas.openxmlformats.org/officeDocument/2006/relationships/image" Target="../media/image15.jpg" /><Relationship Id="rId7" Type="http://schemas.openxmlformats.org/officeDocument/2006/relationships/image" Target="../media/image19.jpg" /><Relationship Id="rId2" Type="http://schemas.openxmlformats.org/officeDocument/2006/relationships/image" Target="../media/image14.jpeg" /><Relationship Id="rId1" Type="http://schemas.openxmlformats.org/officeDocument/2006/relationships/slideLayout" Target="../slideLayouts/slideLayout7.xml" /><Relationship Id="rId6" Type="http://schemas.openxmlformats.org/officeDocument/2006/relationships/image" Target="../media/image18.jpg" /><Relationship Id="rId11" Type="http://schemas.openxmlformats.org/officeDocument/2006/relationships/image" Target="../media/image23.jpg" /><Relationship Id="rId5" Type="http://schemas.openxmlformats.org/officeDocument/2006/relationships/image" Target="../media/image17.jpg" /><Relationship Id="rId10" Type="http://schemas.openxmlformats.org/officeDocument/2006/relationships/image" Target="../media/image22.jpg" /><Relationship Id="rId4" Type="http://schemas.openxmlformats.org/officeDocument/2006/relationships/image" Target="../media/image16.JPG" /><Relationship Id="rId9" Type="http://schemas.openxmlformats.org/officeDocument/2006/relationships/image" Target="../media/image21.jpg" /></Relationships>
</file>

<file path=ppt/slides/_rels/slide17.xml.rels><?xml version="1.0" encoding="UTF-8" standalone="yes"?>
<Relationships xmlns="http://schemas.openxmlformats.org/package/2006/relationships"><Relationship Id="rId2" Type="http://schemas.openxmlformats.org/officeDocument/2006/relationships/image" Target="../media/image24.gif"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25.jp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26.jp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odYuzCvR5A&amp;feature=youtu.be" TargetMode="External" /><Relationship Id="rId2" Type="http://schemas.openxmlformats.org/officeDocument/2006/relationships/hyperlink" Target="My%20video%20Book%20fair.mp4" TargetMode="Externa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36000">
              <a:schemeClr val="accent4">
                <a:lumMod val="45000"/>
                <a:lumOff val="55000"/>
              </a:schemeClr>
            </a:gs>
            <a:gs pos="50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110197" y="114300"/>
            <a:ext cx="11971605" cy="6508174"/>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lowchart: Punched Tape 4"/>
          <p:cNvSpPr/>
          <p:nvPr/>
        </p:nvSpPr>
        <p:spPr>
          <a:xfrm>
            <a:off x="2247899" y="295864"/>
            <a:ext cx="7696200" cy="1088136"/>
          </a:xfrm>
          <a:prstGeom prst="flowChartPunchedTape">
            <a:avLst/>
          </a:prstGeom>
          <a:solidFill>
            <a:sysClr val="window" lastClr="FFFFFF"/>
          </a:solidFill>
          <a:ln w="38100" cap="flat" cmpd="sng" algn="ctr">
            <a:solidFill>
              <a:srgbClr val="7030A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W</a:t>
            </a:r>
            <a:r>
              <a:rPr kumimoji="0" lang="en-US" sz="4800" b="1" i="0" u="none" strike="noStrike" kern="1200" cap="none" spc="0" normalizeH="0" baseline="0" noProof="0" dirty="0">
                <a:ln>
                  <a:noFill/>
                </a:ln>
                <a:solidFill>
                  <a:srgbClr val="70AD47">
                    <a:lumMod val="50000"/>
                  </a:srgbClr>
                </a:solidFill>
                <a:effectLst/>
                <a:uLnTx/>
                <a:uFillTx/>
                <a:latin typeface="Times New Roman" pitchFamily="18" charset="0"/>
                <a:ea typeface="+mn-ea"/>
                <a:cs typeface="Times New Roman" pitchFamily="18" charset="0"/>
              </a:rPr>
              <a:t>e</a:t>
            </a:r>
            <a:r>
              <a:rPr kumimoji="0" lang="en-US" sz="48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l</a:t>
            </a:r>
            <a:r>
              <a:rPr kumimoji="0" lang="en-US" sz="4800" b="1" i="0" u="none" strike="noStrike" kern="1200" cap="none" spc="0" normalizeH="0" baseline="0" noProof="0" dirty="0">
                <a:ln>
                  <a:noFill/>
                </a:ln>
                <a:solidFill>
                  <a:srgbClr val="003300"/>
                </a:solidFill>
                <a:effectLst/>
                <a:uLnTx/>
                <a:uFillTx/>
                <a:latin typeface="Times New Roman" pitchFamily="18" charset="0"/>
                <a:ea typeface="+mn-ea"/>
                <a:cs typeface="Times New Roman" pitchFamily="18" charset="0"/>
              </a:rPr>
              <a:t>c</a:t>
            </a:r>
            <a:r>
              <a:rPr kumimoji="0" lang="en-US" sz="4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o</a:t>
            </a:r>
            <a:r>
              <a:rPr kumimoji="0" lang="en-US" sz="4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m</a:t>
            </a:r>
            <a:r>
              <a:rPr kumimoji="0" lang="en-US" sz="4800" b="1" i="0" u="none" strike="noStrike" kern="1200" cap="none" spc="0" normalizeH="0" baseline="0" noProof="0" dirty="0">
                <a:ln>
                  <a:noFill/>
                </a:ln>
                <a:solidFill>
                  <a:srgbClr val="70AD47">
                    <a:lumMod val="50000"/>
                  </a:srgbClr>
                </a:solidFill>
                <a:effectLst/>
                <a:uLnTx/>
                <a:uFillTx/>
                <a:latin typeface="Times New Roman" pitchFamily="18" charset="0"/>
                <a:ea typeface="+mn-ea"/>
                <a:cs typeface="Times New Roman" pitchFamily="18" charset="0"/>
              </a:rPr>
              <a:t>e</a:t>
            </a:r>
            <a:r>
              <a:rPr kumimoji="0" lang="en-US" sz="4800" b="1" i="0" u="none" strike="noStrike" kern="1200" cap="none" spc="0" normalizeH="0" baseline="0" noProof="0" dirty="0">
                <a:ln>
                  <a:noFill/>
                </a:ln>
                <a:solidFill>
                  <a:srgbClr val="003300"/>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a:t>
            </a:r>
            <a:r>
              <a:rPr kumimoji="0" lang="en-US" sz="48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o</a:t>
            </a:r>
            <a:r>
              <a:rPr kumimoji="0" lang="en-US" sz="4800" b="1" i="0" u="none" strike="noStrike" kern="1200" cap="none" spc="0" normalizeH="0" baseline="0" noProof="0" dirty="0">
                <a:ln>
                  <a:noFill/>
                </a:ln>
                <a:solidFill>
                  <a:srgbClr val="003300"/>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E</a:t>
            </a:r>
            <a:r>
              <a:rPr kumimoji="0" lang="en-US" sz="4800" b="1" i="0" u="none" strike="noStrike" kern="1200" cap="none" spc="0" normalizeH="0" baseline="0" noProof="0" dirty="0">
                <a:ln>
                  <a:noFill/>
                </a:ln>
                <a:solidFill>
                  <a:srgbClr val="ED7D31">
                    <a:lumMod val="50000"/>
                  </a:srgbClr>
                </a:solidFill>
                <a:effectLst/>
                <a:uLnTx/>
                <a:uFillTx/>
                <a:latin typeface="Times New Roman" pitchFamily="18" charset="0"/>
                <a:ea typeface="+mn-ea"/>
                <a:cs typeface="Times New Roman" pitchFamily="18" charset="0"/>
              </a:rPr>
              <a:t>n</a:t>
            </a:r>
            <a:r>
              <a:rPr kumimoji="0" lang="en-US" sz="4800" b="1" i="0" u="none" strike="noStrike" kern="1200" cap="none" spc="0" normalizeH="0" baseline="0" noProof="0" dirty="0">
                <a:ln>
                  <a:noFill/>
                </a:ln>
                <a:solidFill>
                  <a:srgbClr val="003300"/>
                </a:solidFill>
                <a:effectLst/>
                <a:uLnTx/>
                <a:uFillTx/>
                <a:latin typeface="Times New Roman" pitchFamily="18" charset="0"/>
                <a:ea typeface="+mn-ea"/>
                <a:cs typeface="Times New Roman" pitchFamily="18" charset="0"/>
              </a:rPr>
              <a:t>g</a:t>
            </a:r>
            <a:r>
              <a:rPr kumimoji="0" lang="en-US" sz="4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l</a:t>
            </a:r>
            <a:r>
              <a:rPr kumimoji="0" lang="en-US" sz="4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i</a:t>
            </a:r>
            <a:r>
              <a:rPr kumimoji="0" lang="en-US" sz="4800" b="1" i="0" u="none" strike="noStrike" kern="1200" cap="none" spc="0" normalizeH="0" baseline="0" noProof="0" dirty="0">
                <a:ln>
                  <a:noFill/>
                </a:ln>
                <a:solidFill>
                  <a:srgbClr val="003300"/>
                </a:solidFill>
                <a:effectLst/>
                <a:uLnTx/>
                <a:uFillTx/>
                <a:latin typeface="Times New Roman" pitchFamily="18" charset="0"/>
                <a:ea typeface="+mn-ea"/>
                <a:cs typeface="Times New Roman" pitchFamily="18" charset="0"/>
              </a:rPr>
              <a:t>s</a:t>
            </a:r>
            <a:r>
              <a:rPr kumimoji="0" lang="en-US" sz="4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h</a:t>
            </a:r>
            <a:r>
              <a:rPr kumimoji="0" lang="en-US" sz="4800" b="1" i="0" u="none" strike="noStrike" kern="1200" cap="none" spc="0" normalizeH="0" baseline="0" noProof="0" dirty="0">
                <a:ln>
                  <a:noFill/>
                </a:ln>
                <a:solidFill>
                  <a:srgbClr val="003300"/>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C</a:t>
            </a:r>
            <a:r>
              <a:rPr kumimoji="0" lang="en-US" sz="48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l</a:t>
            </a:r>
            <a:r>
              <a:rPr kumimoji="0" lang="en-US" sz="4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a:t>
            </a:r>
            <a:r>
              <a:rPr kumimoji="0" lang="en-US" sz="4800" b="1" i="0" u="none" strike="noStrike" kern="1200" cap="none" spc="0" normalizeH="0" baseline="0" noProof="0" dirty="0">
                <a:ln>
                  <a:noFill/>
                </a:ln>
                <a:solidFill>
                  <a:srgbClr val="70AD47">
                    <a:lumMod val="50000"/>
                  </a:srgbClr>
                </a:solidFill>
                <a:effectLst/>
                <a:uLnTx/>
                <a:uFillTx/>
                <a:latin typeface="Times New Roman" pitchFamily="18" charset="0"/>
                <a:ea typeface="+mn-ea"/>
                <a:cs typeface="Times New Roman" pitchFamily="18" charset="0"/>
              </a:rPr>
              <a:t>s</a:t>
            </a:r>
            <a:r>
              <a:rPr kumimoji="0" lang="en-US" sz="4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4" y="1565564"/>
            <a:ext cx="9615488" cy="4720936"/>
          </a:xfrm>
          <a:prstGeom prst="rect">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6875027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out)">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alpha val="32000"/>
          </a:srgb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42914" y="4346216"/>
            <a:ext cx="11387136" cy="2062103"/>
          </a:xfrm>
          <a:prstGeom prst="rect">
            <a:avLst/>
          </a:prstGeom>
          <a:solidFill>
            <a:schemeClr val="accent4">
              <a:lumMod val="60000"/>
              <a:lumOff val="4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Times New Roman" panose="02020603050405020304" pitchFamily="18" charset="0"/>
                <a:cs typeface="Times New Roman" panose="02020603050405020304" pitchFamily="18" charset="0"/>
              </a:rPr>
              <a:t>Every year it is held on the occasion of 21</a:t>
            </a:r>
            <a:r>
              <a:rPr lang="en-US" sz="3200" baseline="30000" dirty="0">
                <a:solidFill>
                  <a:schemeClr val="tx1"/>
                </a:solidFill>
                <a:latin typeface="Times New Roman" panose="02020603050405020304" pitchFamily="18" charset="0"/>
                <a:cs typeface="Times New Roman" panose="02020603050405020304" pitchFamily="18" charset="0"/>
              </a:rPr>
              <a:t>st</a:t>
            </a:r>
            <a:r>
              <a:rPr lang="en-US" sz="3200" dirty="0">
                <a:solidFill>
                  <a:schemeClr val="tx1"/>
                </a:solidFill>
                <a:latin typeface="Times New Roman" panose="02020603050405020304" pitchFamily="18" charset="0"/>
                <a:cs typeface="Times New Roman" panose="02020603050405020304" pitchFamily="18" charset="0"/>
              </a:rPr>
              <a:t> February to remind us the struggle and sacrifice in the language movement. It is also held on the month of December to signify our victory of over our Liberation War in 1971.</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 name="Frame 5"/>
          <p:cNvSpPr/>
          <p:nvPr/>
        </p:nvSpPr>
        <p:spPr>
          <a:xfrm>
            <a:off x="110197" y="140678"/>
            <a:ext cx="11971605" cy="6474436"/>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4756" t="11068" r="8397" b="18284"/>
          <a:stretch/>
        </p:blipFill>
        <p:spPr>
          <a:xfrm>
            <a:off x="3146055" y="314325"/>
            <a:ext cx="7165196" cy="3825096"/>
          </a:xfrm>
          <a:prstGeom prst="rect">
            <a:avLst/>
          </a:prstGeom>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Oval Callout 8"/>
          <p:cNvSpPr/>
          <p:nvPr/>
        </p:nvSpPr>
        <p:spPr>
          <a:xfrm rot="20894147">
            <a:off x="226439" y="1318978"/>
            <a:ext cx="2693177" cy="1417726"/>
          </a:xfrm>
          <a:prstGeom prst="wedgeEllipseCallout">
            <a:avLst>
              <a:gd name="adj1" fmla="val 6096"/>
              <a:gd name="adj2" fmla="val 153917"/>
            </a:avLst>
          </a:prstGeom>
          <a:solidFill>
            <a:schemeClr val="accent2">
              <a:lumMod val="60000"/>
              <a:lumOff val="4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When is it held?</a:t>
            </a:r>
          </a:p>
        </p:txBody>
      </p:sp>
    </p:spTree>
    <p:extLst>
      <p:ext uri="{BB962C8B-B14F-4D97-AF65-F5344CB8AC3E}">
        <p14:creationId xmlns:p14="http://schemas.microsoft.com/office/powerpoint/2010/main" val="362323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out)">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52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alpha val="32000"/>
          </a:srgb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36228" y="303561"/>
            <a:ext cx="6578922" cy="584775"/>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Who</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organizes it and where is it held</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p:txBody>
      </p:sp>
      <p:sp>
        <p:nvSpPr>
          <p:cNvPr id="4" name="TextBox 3"/>
          <p:cNvSpPr txBox="1"/>
          <p:nvPr/>
        </p:nvSpPr>
        <p:spPr>
          <a:xfrm>
            <a:off x="436737" y="4424489"/>
            <a:ext cx="11459822" cy="156966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sz="3200" dirty="0">
                <a:solidFill>
                  <a:schemeClr val="tx1"/>
                </a:solidFill>
                <a:latin typeface="Times New Roman" panose="02020603050405020304" pitchFamily="18" charset="0"/>
                <a:cs typeface="Times New Roman" panose="02020603050405020304" pitchFamily="18" charset="0"/>
              </a:rPr>
              <a:t> The fair is centrally organized Bangla Academy authority in the premises of the institution. Moreover, It is held all the district towns over the country.</a:t>
            </a:r>
            <a:r>
              <a:rPr lang="en-US" sz="3200" dirty="0">
                <a:solidFill>
                  <a:prstClr val="white"/>
                </a:solidFill>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Frame 5"/>
          <p:cNvSpPr/>
          <p:nvPr/>
        </p:nvSpPr>
        <p:spPr>
          <a:xfrm>
            <a:off x="110197" y="140678"/>
            <a:ext cx="11971605" cy="6474436"/>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729" y="1029014"/>
            <a:ext cx="5081919" cy="3016395"/>
          </a:xfrm>
          <a:prstGeom prst="rect">
            <a:avLst/>
          </a:prstGeom>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0111"/>
          <a:stretch/>
        </p:blipFill>
        <p:spPr>
          <a:xfrm>
            <a:off x="7301385" y="1029014"/>
            <a:ext cx="4300067" cy="3016395"/>
          </a:xfrm>
          <a:prstGeom prst="rect">
            <a:avLst/>
          </a:prstGeom>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87693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Frame 1"/>
          <p:cNvSpPr/>
          <p:nvPr/>
        </p:nvSpPr>
        <p:spPr>
          <a:xfrm>
            <a:off x="0" y="105068"/>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0014" y="142875"/>
            <a:ext cx="11987212" cy="6572250"/>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578645" y="537299"/>
            <a:ext cx="11029950" cy="646331"/>
          </a:xfrm>
          <a:prstGeom prst="rect">
            <a:avLst/>
          </a:prstGeom>
          <a:solidFill>
            <a:schemeClr val="accent4">
              <a:lumMod val="60000"/>
              <a:lumOff val="40000"/>
            </a:schemeClr>
          </a:solidFill>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  What is the starting and closing time of the book fair?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226" y="1357314"/>
            <a:ext cx="4271962" cy="391799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Right Arrow 7"/>
          <p:cNvSpPr/>
          <p:nvPr/>
        </p:nvSpPr>
        <p:spPr>
          <a:xfrm>
            <a:off x="578645" y="1750074"/>
            <a:ext cx="6636543" cy="3164826"/>
          </a:xfrm>
          <a:prstGeom prst="rightArrow">
            <a:avLst>
              <a:gd name="adj1" fmla="val 100000"/>
              <a:gd name="adj2" fmla="val 23958"/>
            </a:avLst>
          </a:prstGeom>
          <a:solidFill>
            <a:schemeClr val="accent2">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lvl="0"/>
            <a:r>
              <a:rPr lang="en-US" sz="3200" dirty="0">
                <a:solidFill>
                  <a:prstClr val="black"/>
                </a:solidFill>
                <a:latin typeface="Times New Roman" panose="02020603050405020304" pitchFamily="18" charset="0"/>
                <a:cs typeface="Times New Roman" panose="02020603050405020304" pitchFamily="18" charset="0"/>
              </a:rPr>
              <a:t>Ekushey </a:t>
            </a:r>
            <a:r>
              <a:rPr lang="en-US" sz="3200" dirty="0" err="1">
                <a:solidFill>
                  <a:prstClr val="black"/>
                </a:solidFill>
                <a:latin typeface="Times New Roman" panose="02020603050405020304" pitchFamily="18" charset="0"/>
                <a:cs typeface="Times New Roman" panose="02020603050405020304" pitchFamily="18" charset="0"/>
              </a:rPr>
              <a:t>Boi</a:t>
            </a:r>
            <a:r>
              <a:rPr lang="en-US" sz="3200" dirty="0">
                <a:solidFill>
                  <a:prstClr val="black"/>
                </a:solidFill>
                <a:latin typeface="Times New Roman" panose="02020603050405020304" pitchFamily="18" charset="0"/>
                <a:cs typeface="Times New Roman" panose="02020603050405020304" pitchFamily="18" charset="0"/>
              </a:rPr>
              <a:t> Mela is started on 1</a:t>
            </a:r>
            <a:r>
              <a:rPr lang="en-US" sz="3200" baseline="30000" dirty="0">
                <a:solidFill>
                  <a:prstClr val="black"/>
                </a:solidFill>
                <a:latin typeface="Times New Roman" panose="02020603050405020304" pitchFamily="18" charset="0"/>
                <a:cs typeface="Times New Roman" panose="02020603050405020304" pitchFamily="18" charset="0"/>
              </a:rPr>
              <a:t>st</a:t>
            </a:r>
            <a:r>
              <a:rPr lang="en-US" sz="3200" dirty="0">
                <a:solidFill>
                  <a:prstClr val="black"/>
                </a:solidFill>
                <a:latin typeface="Times New Roman" panose="02020603050405020304" pitchFamily="18" charset="0"/>
                <a:cs typeface="Times New Roman" panose="02020603050405020304" pitchFamily="18" charset="0"/>
              </a:rPr>
              <a:t> February and closed on 28</a:t>
            </a:r>
            <a:r>
              <a:rPr lang="en-US" sz="3200" baseline="30000" dirty="0">
                <a:solidFill>
                  <a:prstClr val="black"/>
                </a:solidFill>
                <a:latin typeface="Times New Roman" panose="02020603050405020304" pitchFamily="18" charset="0"/>
                <a:cs typeface="Times New Roman" panose="02020603050405020304" pitchFamily="18" charset="0"/>
              </a:rPr>
              <a:t>th</a:t>
            </a:r>
            <a:r>
              <a:rPr lang="en-US" sz="3200" dirty="0">
                <a:solidFill>
                  <a:prstClr val="black"/>
                </a:solidFill>
                <a:latin typeface="Times New Roman" panose="02020603050405020304" pitchFamily="18" charset="0"/>
                <a:cs typeface="Times New Roman" panose="02020603050405020304" pitchFamily="18" charset="0"/>
              </a:rPr>
              <a:t> February. But Dhaka </a:t>
            </a:r>
            <a:r>
              <a:rPr lang="en-US" sz="3200" dirty="0" err="1">
                <a:solidFill>
                  <a:prstClr val="black"/>
                </a:solidFill>
                <a:latin typeface="Times New Roman" panose="02020603050405020304" pitchFamily="18" charset="0"/>
                <a:cs typeface="Times New Roman" panose="02020603050405020304" pitchFamily="18" charset="0"/>
              </a:rPr>
              <a:t>Boi</a:t>
            </a:r>
            <a:r>
              <a:rPr lang="en-US" sz="3200" dirty="0">
                <a:solidFill>
                  <a:prstClr val="black"/>
                </a:solidFill>
                <a:latin typeface="Times New Roman" panose="02020603050405020304" pitchFamily="18" charset="0"/>
                <a:cs typeface="Times New Roman" panose="02020603050405020304" pitchFamily="18" charset="0"/>
              </a:rPr>
              <a:t> Mela is started on 1st December and closed on 31</a:t>
            </a:r>
            <a:r>
              <a:rPr lang="en-US" sz="3200" baseline="30000" dirty="0">
                <a:solidFill>
                  <a:prstClr val="black"/>
                </a:solidFill>
                <a:latin typeface="Times New Roman" panose="02020603050405020304" pitchFamily="18" charset="0"/>
                <a:cs typeface="Times New Roman" panose="02020603050405020304" pitchFamily="18" charset="0"/>
              </a:rPr>
              <a:t>st</a:t>
            </a:r>
            <a:r>
              <a:rPr lang="en-US" sz="3200" dirty="0">
                <a:solidFill>
                  <a:prstClr val="black"/>
                </a:solidFill>
                <a:latin typeface="Times New Roman" panose="02020603050405020304" pitchFamily="18" charset="0"/>
                <a:cs typeface="Times New Roman" panose="02020603050405020304" pitchFamily="18" charset="0"/>
              </a:rPr>
              <a:t> December.</a:t>
            </a:r>
          </a:p>
        </p:txBody>
      </p:sp>
    </p:spTree>
    <p:extLst>
      <p:ext uri="{BB962C8B-B14F-4D97-AF65-F5344CB8AC3E}">
        <p14:creationId xmlns:p14="http://schemas.microsoft.com/office/powerpoint/2010/main" val="1140130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Frame 1"/>
          <p:cNvSpPr/>
          <p:nvPr/>
        </p:nvSpPr>
        <p:spPr>
          <a:xfrm>
            <a:off x="0" y="105068"/>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0014" y="142875"/>
            <a:ext cx="11987212" cy="6572250"/>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964407" y="720335"/>
            <a:ext cx="7779543" cy="646331"/>
          </a:xfrm>
          <a:prstGeom prst="rect">
            <a:avLst/>
          </a:prstGeom>
          <a:solidFill>
            <a:schemeClr val="accent2">
              <a:lumMod val="40000"/>
              <a:lumOff val="60000"/>
            </a:schemeClr>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dirty="0">
                <a:latin typeface="Times New Roman" panose="02020603050405020304" pitchFamily="18" charset="0"/>
                <a:cs typeface="Times New Roman" panose="02020603050405020304" pitchFamily="18" charset="0"/>
              </a:rPr>
              <a:t>How is it started and who inaugurates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0950" y="1857375"/>
            <a:ext cx="4232671" cy="4544053"/>
          </a:xfrm>
          <a:prstGeom prst="rect">
            <a:avLst/>
          </a:prstGeom>
          <a:ln w="3810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ight Arrow 6"/>
          <p:cNvSpPr/>
          <p:nvPr/>
        </p:nvSpPr>
        <p:spPr>
          <a:xfrm>
            <a:off x="503625" y="2114551"/>
            <a:ext cx="6992551" cy="2943225"/>
          </a:xfrm>
          <a:prstGeom prst="rightArrow">
            <a:avLst>
              <a:gd name="adj1" fmla="val 100000"/>
              <a:gd name="adj2" fmla="val 23346"/>
            </a:avLst>
          </a:prstGeom>
          <a:solidFill>
            <a:schemeClr val="accent4">
              <a:lumMod val="20000"/>
              <a:lumOff val="8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lvl="0"/>
            <a:r>
              <a:rPr lang="en-US" sz="3200" dirty="0">
                <a:solidFill>
                  <a:prstClr val="black"/>
                </a:solidFill>
                <a:latin typeface="Times New Roman" panose="02020603050405020304" pitchFamily="18" charset="0"/>
                <a:cs typeface="Times New Roman" panose="02020603050405020304" pitchFamily="18" charset="0"/>
              </a:rPr>
              <a:t>It is started with a gorgeous inaugural ceremony. Sometimes the President or the Prime Minister or the Education Minister inaugurates  the ceremony. </a:t>
            </a:r>
          </a:p>
        </p:txBody>
      </p:sp>
    </p:spTree>
    <p:extLst>
      <p:ext uri="{BB962C8B-B14F-4D97-AF65-F5344CB8AC3E}">
        <p14:creationId xmlns:p14="http://schemas.microsoft.com/office/powerpoint/2010/main" val="21906281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10197" y="140678"/>
            <a:ext cx="11971605" cy="6474436"/>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907322" y="633121"/>
            <a:ext cx="7486386" cy="584775"/>
          </a:xfrm>
          <a:prstGeom prst="rect">
            <a:avLst/>
          </a:prstGeom>
          <a:solidFill>
            <a:schemeClr val="accent4">
              <a:lumMod val="40000"/>
              <a:lumOff val="60000"/>
            </a:schemeClr>
          </a:solidFill>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r>
              <a:rPr lang="en-US" sz="3200">
                <a:solidFill>
                  <a:prstClr val="black"/>
                </a:solidFill>
                <a:latin typeface="Times New Roman" panose="02020603050405020304" pitchFamily="18" charset="0"/>
                <a:cs typeface="Times New Roman" panose="02020603050405020304" pitchFamily="18" charset="0"/>
              </a:rPr>
              <a:t>When </a:t>
            </a:r>
            <a:r>
              <a:rPr lang="en-US" sz="3200" dirty="0">
                <a:solidFill>
                  <a:prstClr val="black"/>
                </a:solidFill>
                <a:latin typeface="Times New Roman" panose="02020603050405020304" pitchFamily="18" charset="0"/>
                <a:cs typeface="Times New Roman" panose="02020603050405020304" pitchFamily="18" charset="0"/>
              </a:rPr>
              <a:t>and Which book fair did you visit?</a:t>
            </a:r>
          </a:p>
        </p:txBody>
      </p:sp>
      <p:sp>
        <p:nvSpPr>
          <p:cNvPr id="8" name="Right Arrow 7"/>
          <p:cNvSpPr/>
          <p:nvPr/>
        </p:nvSpPr>
        <p:spPr>
          <a:xfrm>
            <a:off x="642938" y="2223436"/>
            <a:ext cx="5557837" cy="2620027"/>
          </a:xfrm>
          <a:prstGeom prst="rightArrow">
            <a:avLst>
              <a:gd name="adj1" fmla="val 100000"/>
              <a:gd name="adj2" fmla="val 37879"/>
            </a:avLst>
          </a:prstGeom>
          <a:solidFill>
            <a:schemeClr val="accent2">
              <a:lumMod val="20000"/>
              <a:lumOff val="8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lvl="0"/>
            <a:r>
              <a:rPr lang="en-US" sz="3200" dirty="0">
                <a:solidFill>
                  <a:prstClr val="black"/>
                </a:solidFill>
                <a:latin typeface="Times New Roman" panose="02020603050405020304" pitchFamily="18" charset="0"/>
                <a:cs typeface="Times New Roman" panose="02020603050405020304" pitchFamily="18" charset="0"/>
              </a:rPr>
              <a:t>   I visited the  Ekushey  book fair last year with some of my friends.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450" y="1660182"/>
            <a:ext cx="4629150" cy="4341195"/>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00725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10197" y="140678"/>
            <a:ext cx="11971605" cy="6474436"/>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540544" y="353417"/>
            <a:ext cx="6546057" cy="584775"/>
          </a:xfrm>
          <a:prstGeom prst="rect">
            <a:avLst/>
          </a:prstGeom>
          <a:solidFill>
            <a:schemeClr val="accent1">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r>
              <a:rPr lang="en-US" sz="3200" dirty="0">
                <a:solidFill>
                  <a:prstClr val="black"/>
                </a:solidFill>
                <a:latin typeface="Times New Roman" panose="02020603050405020304" pitchFamily="18" charset="0"/>
                <a:cs typeface="Times New Roman" panose="02020603050405020304" pitchFamily="18" charset="0"/>
              </a:rPr>
              <a:t>    What  did you see in the book fair?</a:t>
            </a:r>
          </a:p>
        </p:txBody>
      </p:sp>
      <p:sp>
        <p:nvSpPr>
          <p:cNvPr id="9" name="Right Arrow 8"/>
          <p:cNvSpPr/>
          <p:nvPr/>
        </p:nvSpPr>
        <p:spPr>
          <a:xfrm>
            <a:off x="419100" y="1150931"/>
            <a:ext cx="6667502" cy="5014913"/>
          </a:xfrm>
          <a:prstGeom prst="rightArrow">
            <a:avLst>
              <a:gd name="adj1" fmla="val 100000"/>
              <a:gd name="adj2" fmla="val 20051"/>
            </a:avLst>
          </a:prstGeom>
          <a:solidFill>
            <a:schemeClr val="accent4">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lvl="0" algn="just"/>
            <a:r>
              <a:rPr lang="en-US" sz="3200" dirty="0">
                <a:solidFill>
                  <a:prstClr val="black"/>
                </a:solidFill>
                <a:latin typeface="Times New Roman" panose="02020603050405020304" pitchFamily="18" charset="0"/>
                <a:cs typeface="Times New Roman" panose="02020603050405020304" pitchFamily="18" charset="0"/>
              </a:rPr>
              <a:t>When I entered the main gate of the fair I saw different environment. There was a huge gathering. There are thousands of stalls of different publishers. I visited more than hundreds of stalls set up in different rows. All the stalls were laden with different books as…………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505" y="1084552"/>
            <a:ext cx="4534556" cy="4833937"/>
          </a:xfrm>
          <a:prstGeom prst="rect">
            <a:avLst/>
          </a:prstGeom>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689987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10197" y="140678"/>
            <a:ext cx="11971605" cy="6474436"/>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330993" y="2661821"/>
            <a:ext cx="11530012" cy="1077218"/>
          </a:xfrm>
          <a:prstGeom prst="rect">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lvl="0" algn="just">
              <a:defRPr/>
            </a:pPr>
            <a:r>
              <a:rPr lang="en-US" sz="3200" dirty="0">
                <a:solidFill>
                  <a:prstClr val="black"/>
                </a:solidFill>
                <a:latin typeface="Times New Roman" panose="02020603050405020304" pitchFamily="18" charset="0"/>
                <a:cs typeface="Times New Roman" panose="02020603050405020304" pitchFamily="18" charset="0"/>
              </a:rPr>
              <a:t>text books, </a:t>
            </a:r>
            <a:r>
              <a:rPr lang="en-US" sz="3200" kern="0" dirty="0">
                <a:solidFill>
                  <a:prstClr val="black"/>
                </a:solidFill>
                <a:latin typeface="Times New Roman" panose="02020603050405020304" pitchFamily="18" charset="0"/>
                <a:cs typeface="Times New Roman" panose="02020603050405020304" pitchFamily="18" charset="0"/>
              </a:rPr>
              <a:t>story books. poetry books, science fictions, ghost books, children books, dramas, stories, novels reference books etc.</a:t>
            </a:r>
          </a:p>
        </p:txBody>
      </p:sp>
      <p:grpSp>
        <p:nvGrpSpPr>
          <p:cNvPr id="18" name="Group 17"/>
          <p:cNvGrpSpPr/>
          <p:nvPr/>
        </p:nvGrpSpPr>
        <p:grpSpPr>
          <a:xfrm>
            <a:off x="575636" y="360596"/>
            <a:ext cx="10935757" cy="6037813"/>
            <a:chOff x="778846" y="329800"/>
            <a:chExt cx="10935757" cy="6037813"/>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677" y="329800"/>
              <a:ext cx="1649876" cy="195070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520" y="332742"/>
              <a:ext cx="1563262" cy="19477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7312" y="499102"/>
              <a:ext cx="1497291" cy="184021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3905" y="4172625"/>
              <a:ext cx="1570936" cy="219498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846" y="4172625"/>
              <a:ext cx="1608269" cy="216359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2149" y="4092892"/>
              <a:ext cx="1743285" cy="216115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26668" t="-2616" r="30329" b="2616"/>
            <a:stretch/>
          </p:blipFill>
          <p:spPr>
            <a:xfrm>
              <a:off x="7748620" y="424207"/>
              <a:ext cx="1781598" cy="1879503"/>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7050" y="4175065"/>
              <a:ext cx="1522866" cy="2161159"/>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48359"/>
            <a:stretch/>
          </p:blipFill>
          <p:spPr>
            <a:xfrm>
              <a:off x="5438684" y="401921"/>
              <a:ext cx="1622842" cy="1937066"/>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345" y="4092892"/>
              <a:ext cx="1709630" cy="2274721"/>
            </a:xfrm>
            <a:prstGeom prst="rect">
              <a:avLst/>
            </a:prstGeom>
          </p:spPr>
        </p:pic>
      </p:grpSp>
    </p:spTree>
    <p:extLst>
      <p:ext uri="{BB962C8B-B14F-4D97-AF65-F5344CB8AC3E}">
        <p14:creationId xmlns:p14="http://schemas.microsoft.com/office/powerpoint/2010/main" val="29524762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anim calcmode="lin" valueType="num">
                                      <p:cBhvr>
                                        <p:cTn id="10" dur="500" fill="hold"/>
                                        <p:tgtEl>
                                          <p:spTgt spid="18"/>
                                        </p:tgtEl>
                                        <p:attrNameLst>
                                          <p:attrName>ppt_x</p:attrName>
                                        </p:attrNameLst>
                                      </p:cBhvr>
                                      <p:tavLst>
                                        <p:tav tm="0">
                                          <p:val>
                                            <p:fltVal val="0.5"/>
                                          </p:val>
                                        </p:tav>
                                        <p:tav tm="100000">
                                          <p:val>
                                            <p:strVal val="#ppt_x"/>
                                          </p:val>
                                        </p:tav>
                                      </p:tavLst>
                                    </p:anim>
                                    <p:anim calcmode="lin" valueType="num">
                                      <p:cBhvr>
                                        <p:cTn id="11" dur="500" fill="hold"/>
                                        <p:tgtEl>
                                          <p:spTgt spid="18"/>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10197" y="140678"/>
            <a:ext cx="11971605" cy="6474436"/>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366499" y="400328"/>
            <a:ext cx="5822259" cy="1077218"/>
          </a:xfrm>
          <a:prstGeom prst="rect">
            <a:avLst/>
          </a:prstGeom>
          <a:solidFill>
            <a:schemeClr val="accent4">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200" dirty="0">
                <a:latin typeface="Times New Roman" panose="02020603050405020304" pitchFamily="18" charset="0"/>
                <a:cs typeface="Times New Roman" panose="02020603050405020304" pitchFamily="18" charset="0"/>
              </a:rPr>
              <a:t>Who gathered to the book fair and what were they doing?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508" y="866205"/>
            <a:ext cx="5575544" cy="499194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Right Arrow 7"/>
          <p:cNvSpPr/>
          <p:nvPr/>
        </p:nvSpPr>
        <p:spPr>
          <a:xfrm>
            <a:off x="354758" y="2203073"/>
            <a:ext cx="5992750" cy="3322942"/>
          </a:xfrm>
          <a:prstGeom prst="rightArrow">
            <a:avLst>
              <a:gd name="adj1" fmla="val 100000"/>
              <a:gd name="adj2" fmla="val 17822"/>
            </a:avLst>
          </a:prstGeom>
          <a:solidFill>
            <a:schemeClr val="accent4">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lvl="0"/>
            <a:r>
              <a:rPr lang="en-US" sz="3200" dirty="0">
                <a:solidFill>
                  <a:schemeClr val="tx1"/>
                </a:solidFill>
                <a:latin typeface="Times New Roman" panose="02020603050405020304" pitchFamily="18" charset="0"/>
                <a:cs typeface="Times New Roman" panose="02020603050405020304" pitchFamily="18" charset="0"/>
              </a:rPr>
              <a:t>Men, women, children and specially the book lovers gathered to the fair. They were busy with seeing, buying and visiting with their favourite poets and writers.  </a:t>
            </a:r>
          </a:p>
        </p:txBody>
      </p:sp>
    </p:spTree>
    <p:extLst>
      <p:ext uri="{BB962C8B-B14F-4D97-AF65-F5344CB8AC3E}">
        <p14:creationId xmlns:p14="http://schemas.microsoft.com/office/powerpoint/2010/main" val="1651579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36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10197" y="140678"/>
            <a:ext cx="11971605" cy="6474436"/>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800201" y="336405"/>
            <a:ext cx="6191118" cy="584775"/>
          </a:xfrm>
          <a:prstGeom prst="rect">
            <a:avLst/>
          </a:prstGeom>
          <a:solidFill>
            <a:schemeClr val="accent4">
              <a:lumMod val="40000"/>
              <a:lumOff val="60000"/>
            </a:schemeClr>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sz="3200" dirty="0">
                <a:latin typeface="Times New Roman" panose="02020603050405020304" pitchFamily="18" charset="0"/>
                <a:cs typeface="Times New Roman" panose="02020603050405020304" pitchFamily="18" charset="0"/>
              </a:rPr>
              <a:t>Did you buy any book for yourself </a:t>
            </a:r>
            <a:r>
              <a:rPr lang="en-US" sz="3200" b="1" dirty="0">
                <a:latin typeface="Andalus" pitchFamily="18" charset="-78"/>
                <a:cs typeface="Andalus" pitchFamily="18" charset="-78"/>
              </a:rPr>
              <a:t>?</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290" t="5670" r="4372" b="4124"/>
          <a:stretch/>
        </p:blipFill>
        <p:spPr>
          <a:xfrm>
            <a:off x="7229476" y="336405"/>
            <a:ext cx="4664208" cy="5764358"/>
          </a:xfrm>
          <a:prstGeom prst="rect">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Right Arrow 7"/>
          <p:cNvSpPr/>
          <p:nvPr/>
        </p:nvSpPr>
        <p:spPr>
          <a:xfrm>
            <a:off x="800202" y="1857375"/>
            <a:ext cx="6191118" cy="3914775"/>
          </a:xfrm>
          <a:prstGeom prst="rightArrow">
            <a:avLst>
              <a:gd name="adj1" fmla="val 100000"/>
              <a:gd name="adj2" fmla="val 24439"/>
            </a:avLst>
          </a:prstGeom>
          <a:solidFill>
            <a:schemeClr val="accent4">
              <a:lumMod val="20000"/>
              <a:lumOff val="8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just"/>
            <a:r>
              <a:rPr lang="en-US" sz="3200" dirty="0">
                <a:solidFill>
                  <a:prstClr val="black"/>
                </a:solidFill>
                <a:latin typeface="Times New Roman" panose="02020603050405020304" pitchFamily="18" charset="0"/>
                <a:cs typeface="Times New Roman" panose="02020603050405020304" pitchFamily="18" charset="0"/>
              </a:rPr>
              <a:t>I bought some science fictions of my </a:t>
            </a:r>
            <a:r>
              <a:rPr lang="en-US" sz="3200" dirty="0" err="1">
                <a:solidFill>
                  <a:prstClr val="black"/>
                </a:solidFill>
                <a:latin typeface="Times New Roman" panose="02020603050405020304" pitchFamily="18" charset="0"/>
                <a:cs typeface="Times New Roman" panose="02020603050405020304" pitchFamily="18" charset="0"/>
              </a:rPr>
              <a:t>favourite</a:t>
            </a:r>
            <a:r>
              <a:rPr lang="en-US" sz="3200" dirty="0">
                <a:solidFill>
                  <a:prstClr val="black"/>
                </a:solidFill>
                <a:latin typeface="Times New Roman" panose="02020603050405020304" pitchFamily="18" charset="0"/>
                <a:cs typeface="Times New Roman" panose="02020603050405020304" pitchFamily="18" charset="0"/>
              </a:rPr>
              <a:t> writers Dr. </a:t>
            </a:r>
            <a:r>
              <a:rPr lang="en-US" sz="3200" dirty="0" err="1">
                <a:solidFill>
                  <a:prstClr val="black"/>
                </a:solidFill>
                <a:latin typeface="Times New Roman" panose="02020603050405020304" pitchFamily="18" charset="0"/>
                <a:cs typeface="Times New Roman" panose="02020603050405020304" pitchFamily="18" charset="0"/>
              </a:rPr>
              <a:t>Jafor</a:t>
            </a:r>
            <a:r>
              <a:rPr lang="en-US" sz="3200" dirty="0">
                <a:solidFill>
                  <a:prstClr val="black"/>
                </a:solidFill>
                <a:latin typeface="Times New Roman" panose="02020603050405020304" pitchFamily="18" charset="0"/>
                <a:cs typeface="Times New Roman" panose="02020603050405020304" pitchFamily="18" charset="0"/>
              </a:rPr>
              <a:t> Iqbal and pursued to buy more but my pocket didn't  support me. So I collected some catalogues so that I can but later. </a:t>
            </a:r>
          </a:p>
        </p:txBody>
      </p:sp>
    </p:spTree>
    <p:extLst>
      <p:ext uri="{BB962C8B-B14F-4D97-AF65-F5344CB8AC3E}">
        <p14:creationId xmlns:p14="http://schemas.microsoft.com/office/powerpoint/2010/main" val="29447223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36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10197" y="140678"/>
            <a:ext cx="11971605" cy="6474436"/>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675" y="1174993"/>
            <a:ext cx="5054734" cy="5023734"/>
          </a:xfrm>
          <a:prstGeom prst="rect">
            <a:avLst/>
          </a:prstGeom>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Rectangle 10"/>
          <p:cNvSpPr/>
          <p:nvPr/>
        </p:nvSpPr>
        <p:spPr>
          <a:xfrm>
            <a:off x="3158336" y="449540"/>
            <a:ext cx="5875326" cy="584775"/>
          </a:xfrm>
          <a:prstGeom prst="rect">
            <a:avLst/>
          </a:prstGeom>
          <a:solidFill>
            <a:schemeClr val="accent4">
              <a:lumMod val="20000"/>
              <a:lumOff val="8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lgn="ctr"/>
            <a:r>
              <a:rPr lang="en-US" sz="3200" dirty="0">
                <a:solidFill>
                  <a:prstClr val="black"/>
                </a:solidFill>
                <a:latin typeface="Times New Roman" panose="02020603050405020304" pitchFamily="18" charset="0"/>
                <a:cs typeface="Times New Roman" panose="02020603050405020304" pitchFamily="18" charset="0"/>
              </a:rPr>
              <a:t>What was most interesting to you?</a:t>
            </a:r>
          </a:p>
        </p:txBody>
      </p:sp>
      <p:sp>
        <p:nvSpPr>
          <p:cNvPr id="9" name="Left Arrow 8"/>
          <p:cNvSpPr/>
          <p:nvPr/>
        </p:nvSpPr>
        <p:spPr>
          <a:xfrm>
            <a:off x="5957887" y="1937240"/>
            <a:ext cx="5829300" cy="3634885"/>
          </a:xfrm>
          <a:prstGeom prst="leftArrow">
            <a:avLst>
              <a:gd name="adj1" fmla="val 100000"/>
              <a:gd name="adj2" fmla="val 22446"/>
            </a:avLst>
          </a:prstGeom>
          <a:solidFill>
            <a:schemeClr val="accent4">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lvl="0"/>
            <a:r>
              <a:rPr lang="en-US" sz="3200" dirty="0">
                <a:solidFill>
                  <a:prstClr val="black"/>
                </a:solidFill>
                <a:latin typeface="Times New Roman" panose="02020603050405020304" pitchFamily="18" charset="0"/>
                <a:cs typeface="Times New Roman" panose="02020603050405020304" pitchFamily="18" charset="0"/>
              </a:rPr>
              <a:t>Luckily I got an opportunity to meet with my </a:t>
            </a:r>
            <a:r>
              <a:rPr lang="en-US" sz="3200" dirty="0" err="1">
                <a:solidFill>
                  <a:prstClr val="black"/>
                </a:solidFill>
                <a:latin typeface="Times New Roman" panose="02020603050405020304" pitchFamily="18" charset="0"/>
                <a:cs typeface="Times New Roman" panose="02020603050405020304" pitchFamily="18" charset="0"/>
              </a:rPr>
              <a:t>favourite</a:t>
            </a:r>
            <a:r>
              <a:rPr lang="en-US" sz="3200" dirty="0">
                <a:solidFill>
                  <a:prstClr val="black"/>
                </a:solidFill>
                <a:latin typeface="Times New Roman" panose="02020603050405020304" pitchFamily="18" charset="0"/>
                <a:cs typeface="Times New Roman" panose="02020603050405020304" pitchFamily="18" charset="0"/>
              </a:rPr>
              <a:t> writer Dr. </a:t>
            </a:r>
            <a:r>
              <a:rPr lang="en-US" sz="3200" dirty="0" err="1">
                <a:solidFill>
                  <a:prstClr val="black"/>
                </a:solidFill>
                <a:latin typeface="Times New Roman" panose="02020603050405020304" pitchFamily="18" charset="0"/>
                <a:cs typeface="Times New Roman" panose="02020603050405020304" pitchFamily="18" charset="0"/>
              </a:rPr>
              <a:t>Jafor</a:t>
            </a:r>
            <a:r>
              <a:rPr lang="en-US" sz="3200" dirty="0">
                <a:solidFill>
                  <a:prstClr val="black"/>
                </a:solidFill>
                <a:latin typeface="Times New Roman" panose="02020603050405020304" pitchFamily="18" charset="0"/>
                <a:cs typeface="Times New Roman" panose="02020603050405020304" pitchFamily="18" charset="0"/>
              </a:rPr>
              <a:t> Iqbal and took an autograph from him. I was influenced with his words  very much.</a:t>
            </a:r>
          </a:p>
        </p:txBody>
      </p:sp>
    </p:spTree>
    <p:extLst>
      <p:ext uri="{BB962C8B-B14F-4D97-AF65-F5344CB8AC3E}">
        <p14:creationId xmlns:p14="http://schemas.microsoft.com/office/powerpoint/2010/main" val="371440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out)">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642688" y="1133585"/>
            <a:ext cx="6554257" cy="2246769"/>
          </a:xfrm>
          <a:prstGeom prst="rect">
            <a:avLst/>
          </a:prstGeom>
          <a:solidFill>
            <a:schemeClr val="accent2">
              <a:lumMod val="40000"/>
              <a:lumOff val="6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Mst</a:t>
            </a:r>
            <a:r>
              <a:rPr kumimoji="0" lang="en-US" sz="28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Sewli</a:t>
            </a:r>
            <a:r>
              <a:rPr kumimoji="0" lang="en-US" sz="28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Khatun</a:t>
            </a:r>
            <a:endParaRPr lang="en-US" sz="2800" dirty="0">
              <a:solidFill>
                <a:srgbClr val="7030A0"/>
              </a:solidFill>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7030A0"/>
                </a:solidFill>
                <a:latin typeface="Times New Roman" pitchFamily="18" charset="0"/>
                <a:cs typeface="Times New Roman" pitchFamily="18" charset="0"/>
              </a:rPr>
              <a:t>Assistant Teacher of </a:t>
            </a:r>
            <a:r>
              <a:rPr lang="en-US" sz="2800" dirty="0" err="1">
                <a:solidFill>
                  <a:srgbClr val="7030A0"/>
                </a:solidFill>
                <a:latin typeface="Times New Roman" pitchFamily="18" charset="0"/>
                <a:cs typeface="Times New Roman" pitchFamily="18" charset="0"/>
              </a:rPr>
              <a:t>Bangala</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Kazi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Sydhur</a:t>
            </a:r>
            <a:r>
              <a:rPr lang="en-US" sz="2800" dirty="0">
                <a:solidFill>
                  <a:srgbClr val="7030A0"/>
                </a:solidFill>
                <a:latin typeface="Times New Roman" pitchFamily="18" charset="0"/>
                <a:cs typeface="Times New Roman" pitchFamily="18" charset="0"/>
              </a:rPr>
              <a:t> Rahman </a:t>
            </a:r>
            <a:r>
              <a:rPr lang="en-US" sz="2800" dirty="0" err="1">
                <a:solidFill>
                  <a:srgbClr val="7030A0"/>
                </a:solidFill>
                <a:latin typeface="Times New Roman" pitchFamily="18" charset="0"/>
                <a:cs typeface="Times New Roman" pitchFamily="18" charset="0"/>
              </a:rPr>
              <a:t>Smrity</a:t>
            </a:r>
            <a:r>
              <a:rPr lang="en-US" sz="2800" dirty="0">
                <a:solidFill>
                  <a:srgbClr val="7030A0"/>
                </a:solidFill>
                <a:latin typeface="Times New Roman" pitchFamily="18" charset="0"/>
                <a:cs typeface="Times New Roman" pitchFamily="18" charset="0"/>
              </a:rPr>
              <a:t> High School,  </a:t>
            </a:r>
            <a:r>
              <a:rPr lang="en-US" sz="2800" dirty="0" err="1">
                <a:solidFill>
                  <a:srgbClr val="7030A0"/>
                </a:solidFill>
                <a:latin typeface="Times New Roman" pitchFamily="18" charset="0"/>
                <a:cs typeface="Times New Roman" pitchFamily="18" charset="0"/>
              </a:rPr>
              <a:t>Ullapara</a:t>
            </a:r>
            <a:r>
              <a:rPr lang="en-US" sz="2800" dirty="0">
                <a:solidFill>
                  <a:srgbClr val="7030A0"/>
                </a:solidFill>
                <a:latin typeface="Times New Roman" pitchFamily="18" charset="0"/>
                <a:cs typeface="Times New Roman" pitchFamily="18" charset="0"/>
              </a:rPr>
              <a:t> , </a:t>
            </a:r>
            <a:r>
              <a:rPr lang="en-US" sz="2800" dirty="0" err="1">
                <a:solidFill>
                  <a:srgbClr val="7030A0"/>
                </a:solidFill>
                <a:latin typeface="Times New Roman" pitchFamily="18" charset="0"/>
                <a:cs typeface="Times New Roman" pitchFamily="18" charset="0"/>
              </a:rPr>
              <a:t>Sirajgonj</a:t>
            </a:r>
            <a:r>
              <a:rPr lang="en-US" sz="2800" dirty="0">
                <a:solidFill>
                  <a:srgbClr val="7030A0"/>
                </a:solidFill>
                <a:latin typeface="Times New Roman" pitchFamily="18" charset="0"/>
                <a:cs typeface="Times New Roman" pitchFamily="18" charset="0"/>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3642688" y="4382805"/>
            <a:ext cx="5486400" cy="2123658"/>
          </a:xfrm>
          <a:prstGeom prst="rect">
            <a:avLst/>
          </a:prstGeom>
          <a:solidFill>
            <a:schemeClr val="accent4">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Class : Nine-Ten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Subject : English 1st paper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Time : 50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Date : 00/00/2019</a:t>
            </a:r>
          </a:p>
        </p:txBody>
      </p:sp>
      <p:sp>
        <p:nvSpPr>
          <p:cNvPr id="4" name="TextBox 3"/>
          <p:cNvSpPr txBox="1"/>
          <p:nvPr/>
        </p:nvSpPr>
        <p:spPr>
          <a:xfrm>
            <a:off x="-2514600" y="1600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3642688" y="334592"/>
            <a:ext cx="6400800" cy="707886"/>
          </a:xfrm>
          <a:prstGeom prst="rect">
            <a:avLst/>
          </a:prstGeom>
          <a:solidFill>
            <a:schemeClr val="bg2"/>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I</a:t>
            </a:r>
            <a:r>
              <a:rPr kumimoji="0" lang="en-US" sz="4000" b="1"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d</a:t>
            </a: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e</a:t>
            </a:r>
            <a:r>
              <a:rPr kumimoji="0" lang="en-US" sz="40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n</a:t>
            </a:r>
            <a:r>
              <a:rPr kumimoji="0" lang="en-US" sz="4000" b="1" i="0" u="none" strike="noStrike" kern="1200" cap="none" spc="0" normalizeH="0" baseline="0" noProof="0" dirty="0">
                <a:ln>
                  <a:noFill/>
                </a:ln>
                <a:solidFill>
                  <a:srgbClr val="70AD47">
                    <a:lumMod val="50000"/>
                  </a:srgbClr>
                </a:solidFill>
                <a:effectLst/>
                <a:uLnTx/>
                <a:uFillTx/>
                <a:latin typeface="Times New Roman" pitchFamily="18" charset="0"/>
                <a:ea typeface="+mn-ea"/>
                <a:cs typeface="Times New Roman" pitchFamily="18" charset="0"/>
              </a:rPr>
              <a:t>t</a:t>
            </a: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i</a:t>
            </a:r>
            <a:r>
              <a:rPr kumimoji="0" lang="en-US" sz="40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t</a:t>
            </a:r>
            <a:r>
              <a:rPr kumimoji="0" lang="en-US" sz="4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y</a:t>
            </a:r>
            <a:endParaRPr kumimoji="0" lang="en-US" sz="4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098" y="1497662"/>
            <a:ext cx="2938590" cy="3765384"/>
          </a:xfrm>
          <a:prstGeom prst="rect">
            <a:avLst/>
          </a:prstGeom>
        </p:spPr>
      </p:pic>
      <p:sp>
        <p:nvSpPr>
          <p:cNvPr id="8" name="Frame 7"/>
          <p:cNvSpPr/>
          <p:nvPr/>
        </p:nvSpPr>
        <p:spPr>
          <a:xfrm>
            <a:off x="0" y="0"/>
            <a:ext cx="12192000" cy="6858000"/>
          </a:xfrm>
          <a:prstGeom prst="frame">
            <a:avLst>
              <a:gd name="adj1" fmla="val 1187"/>
            </a:avLst>
          </a:prstGeom>
          <a:solidFill>
            <a:srgbClr val="3AE6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ame 8"/>
          <p:cNvSpPr/>
          <p:nvPr/>
        </p:nvSpPr>
        <p:spPr>
          <a:xfrm>
            <a:off x="110197" y="140677"/>
            <a:ext cx="11971605" cy="6620341"/>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0663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36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10197" y="140678"/>
            <a:ext cx="11971605" cy="6474436"/>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ounded Rectangle 5"/>
          <p:cNvSpPr/>
          <p:nvPr/>
        </p:nvSpPr>
        <p:spPr>
          <a:xfrm>
            <a:off x="942610" y="2137480"/>
            <a:ext cx="10744565" cy="2480832"/>
          </a:xfrm>
          <a:prstGeom prst="roundRect">
            <a:avLst>
              <a:gd name="adj" fmla="val 10"/>
            </a:avLst>
          </a:prstGeom>
          <a:solidFill>
            <a:schemeClr val="accent4">
              <a:lumMod val="20000"/>
              <a:lumOff val="8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lvl="0" algn="just"/>
            <a:r>
              <a:rPr lang="en-US" sz="3200" dirty="0">
                <a:solidFill>
                  <a:prstClr val="black"/>
                </a:solidFill>
                <a:latin typeface="Times New Roman" panose="02020603050405020304" pitchFamily="18" charset="0"/>
                <a:cs typeface="Times New Roman" panose="02020603050405020304" pitchFamily="18" charset="0"/>
              </a:rPr>
              <a:t>A book fair is very important because it upgrades our knowledge, it broadens our outlook. It reminds us that books are our best friends. It creates a sense of interest for books amongst the general mass.</a:t>
            </a:r>
          </a:p>
        </p:txBody>
      </p:sp>
      <p:sp>
        <p:nvSpPr>
          <p:cNvPr id="7" name="Right Arrow 6"/>
          <p:cNvSpPr/>
          <p:nvPr/>
        </p:nvSpPr>
        <p:spPr>
          <a:xfrm>
            <a:off x="1263418" y="768187"/>
            <a:ext cx="9237895" cy="724048"/>
          </a:xfrm>
          <a:prstGeom prst="rightArrow">
            <a:avLst>
              <a:gd name="adj1" fmla="val 100000"/>
              <a:gd name="adj2" fmla="val 0"/>
            </a:avLst>
          </a:prstGeom>
          <a:solidFill>
            <a:schemeClr val="accent4">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black"/>
                </a:solidFill>
                <a:latin typeface="Times New Roman" panose="02020603050405020304" pitchFamily="18" charset="0"/>
                <a:cs typeface="Times New Roman" panose="02020603050405020304" pitchFamily="18" charset="0"/>
              </a:rPr>
              <a:t>What is your thinking about the book fair ?</a:t>
            </a:r>
          </a:p>
        </p:txBody>
      </p:sp>
    </p:spTree>
    <p:extLst>
      <p:ext uri="{BB962C8B-B14F-4D97-AF65-F5344CB8AC3E}">
        <p14:creationId xmlns:p14="http://schemas.microsoft.com/office/powerpoint/2010/main" val="269718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36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10197" y="140678"/>
            <a:ext cx="11971605" cy="6474436"/>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Callout 3"/>
          <p:cNvSpPr/>
          <p:nvPr/>
        </p:nvSpPr>
        <p:spPr>
          <a:xfrm>
            <a:off x="2362199" y="442913"/>
            <a:ext cx="7467600" cy="2286000"/>
          </a:xfrm>
          <a:prstGeom prst="wedgeEllipseCallout">
            <a:avLst>
              <a:gd name="adj1" fmla="val -37274"/>
              <a:gd name="adj2" fmla="val 110206"/>
            </a:avLst>
          </a:prstGeom>
          <a:solidFill>
            <a:schemeClr val="accent2">
              <a:lumMod val="40000"/>
              <a:lumOff val="60000"/>
            </a:schemeClr>
          </a:solidFill>
          <a:ln w="28575">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much did you enjoy the book fair and what is your feelings about it ?</a:t>
            </a:r>
          </a:p>
        </p:txBody>
      </p:sp>
      <p:sp>
        <p:nvSpPr>
          <p:cNvPr id="6" name="Rectangle 5"/>
          <p:cNvSpPr/>
          <p:nvPr/>
        </p:nvSpPr>
        <p:spPr>
          <a:xfrm>
            <a:off x="2519362" y="4412487"/>
            <a:ext cx="8239125" cy="1077218"/>
          </a:xfrm>
          <a:prstGeom prst="rect">
            <a:avLst/>
          </a:prstGeom>
          <a:solidFill>
            <a:schemeClr val="accent4">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defRPr/>
            </a:pPr>
            <a:r>
              <a:rPr lang="en-US" sz="3200" kern="0" dirty="0">
                <a:solidFill>
                  <a:prstClr val="black"/>
                </a:solidFill>
                <a:latin typeface="Andalus" pitchFamily="18" charset="-78"/>
                <a:cs typeface="Andalus" pitchFamily="18" charset="-78"/>
              </a:rPr>
              <a:t>I enjoyed the book fair very much and I will </a:t>
            </a:r>
          </a:p>
          <a:p>
            <a:pPr lvl="0" algn="ctr">
              <a:defRPr/>
            </a:pPr>
            <a:r>
              <a:rPr lang="en-US" sz="3200" kern="0" dirty="0">
                <a:solidFill>
                  <a:prstClr val="black"/>
                </a:solidFill>
                <a:latin typeface="Andalus" pitchFamily="18" charset="-78"/>
                <a:cs typeface="Andalus" pitchFamily="18" charset="-78"/>
              </a:rPr>
              <a:t>never miss the book fair as long as I live.</a:t>
            </a:r>
            <a:endParaRPr lang="en-US" dirty="0"/>
          </a:p>
        </p:txBody>
      </p:sp>
    </p:spTree>
    <p:extLst>
      <p:ext uri="{BB962C8B-B14F-4D97-AF65-F5344CB8AC3E}">
        <p14:creationId xmlns:p14="http://schemas.microsoft.com/office/powerpoint/2010/main" val="280537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36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44183" y="62673"/>
            <a:ext cx="11971605" cy="6552439"/>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119721" y="906676"/>
            <a:ext cx="11820527" cy="5693866"/>
          </a:xfrm>
          <a:prstGeom prst="rect">
            <a:avLst/>
          </a:prstGeom>
          <a:solidFill>
            <a:schemeClr val="accent4">
              <a:lumMod val="20000"/>
              <a:lumOff val="80000"/>
            </a:schemeClr>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r>
              <a:rPr lang="en-US" sz="2800" dirty="0">
                <a:solidFill>
                  <a:prstClr val="black"/>
                </a:solidFill>
                <a:latin typeface="Times New Roman" panose="02020603050405020304" pitchFamily="18" charset="0"/>
                <a:cs typeface="Times New Roman" panose="02020603050405020304" pitchFamily="18" charset="0"/>
              </a:rPr>
              <a:t>A book fair is an exhibition where different types books are displayed and sold. Now a days it has become very popular. Every year it is held on the occasion of 21</a:t>
            </a:r>
            <a:r>
              <a:rPr lang="en-US" sz="2800" baseline="30000" dirty="0">
                <a:solidFill>
                  <a:prstClr val="black"/>
                </a:solidFill>
                <a:latin typeface="Times New Roman" panose="02020603050405020304" pitchFamily="18" charset="0"/>
                <a:cs typeface="Times New Roman" panose="02020603050405020304" pitchFamily="18" charset="0"/>
              </a:rPr>
              <a:t>st</a:t>
            </a:r>
            <a:r>
              <a:rPr lang="en-US" sz="2800" dirty="0">
                <a:solidFill>
                  <a:prstClr val="black"/>
                </a:solidFill>
                <a:latin typeface="Times New Roman" panose="02020603050405020304" pitchFamily="18" charset="0"/>
                <a:cs typeface="Times New Roman" panose="02020603050405020304" pitchFamily="18" charset="0"/>
              </a:rPr>
              <a:t> February to remind us the struggle and sacrifice in the language movement. It is also held on the month of December to signify our victory of over our Liberation War in 1971. The fair is centrally organized Bangla Academy authority in the premises of the institution. Moreover, It is held all the district  towns over the country.</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Ekushey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Boi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Mela</a:t>
            </a:r>
            <a:r>
              <a:rPr lang="en-US" sz="2800" dirty="0">
                <a:solidFill>
                  <a:prstClr val="black"/>
                </a:solidFill>
                <a:latin typeface="Times New Roman" panose="02020603050405020304" pitchFamily="18" charset="0"/>
                <a:cs typeface="Times New Roman" panose="02020603050405020304" pitchFamily="18" charset="0"/>
              </a:rPr>
              <a:t> is started on 1</a:t>
            </a:r>
            <a:r>
              <a:rPr lang="en-US" sz="2800" baseline="30000" dirty="0">
                <a:solidFill>
                  <a:prstClr val="black"/>
                </a:solidFill>
                <a:latin typeface="Times New Roman" panose="02020603050405020304" pitchFamily="18" charset="0"/>
                <a:cs typeface="Times New Roman" panose="02020603050405020304" pitchFamily="18" charset="0"/>
              </a:rPr>
              <a:t>st</a:t>
            </a:r>
            <a:r>
              <a:rPr lang="en-US" sz="2800" dirty="0">
                <a:solidFill>
                  <a:prstClr val="black"/>
                </a:solidFill>
                <a:latin typeface="Times New Roman" panose="02020603050405020304" pitchFamily="18" charset="0"/>
                <a:cs typeface="Times New Roman" panose="02020603050405020304" pitchFamily="18" charset="0"/>
              </a:rPr>
              <a:t> February and closed on 28</a:t>
            </a:r>
            <a:r>
              <a:rPr lang="en-US" sz="2800" baseline="30000" dirty="0">
                <a:solidFill>
                  <a:prstClr val="black"/>
                </a:solidFill>
                <a:latin typeface="Times New Roman" panose="02020603050405020304" pitchFamily="18" charset="0"/>
                <a:cs typeface="Times New Roman" panose="02020603050405020304" pitchFamily="18" charset="0"/>
              </a:rPr>
              <a:t>th</a:t>
            </a:r>
            <a:r>
              <a:rPr lang="en-US" sz="2800" dirty="0">
                <a:solidFill>
                  <a:prstClr val="black"/>
                </a:solidFill>
                <a:latin typeface="Times New Roman" panose="02020603050405020304" pitchFamily="18" charset="0"/>
                <a:cs typeface="Times New Roman" panose="02020603050405020304" pitchFamily="18" charset="0"/>
              </a:rPr>
              <a:t> February. But Dhaka </a:t>
            </a:r>
            <a:r>
              <a:rPr lang="en-US" sz="2800" dirty="0" err="1">
                <a:solidFill>
                  <a:prstClr val="black"/>
                </a:solidFill>
                <a:latin typeface="Times New Roman" panose="02020603050405020304" pitchFamily="18" charset="0"/>
                <a:cs typeface="Times New Roman" panose="02020603050405020304" pitchFamily="18" charset="0"/>
              </a:rPr>
              <a:t>Boi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Mela</a:t>
            </a:r>
            <a:r>
              <a:rPr lang="en-US" sz="2800" dirty="0">
                <a:solidFill>
                  <a:prstClr val="black"/>
                </a:solidFill>
                <a:latin typeface="Times New Roman" panose="02020603050405020304" pitchFamily="18" charset="0"/>
                <a:cs typeface="Times New Roman" panose="02020603050405020304" pitchFamily="18" charset="0"/>
              </a:rPr>
              <a:t> is started on 1st December and closed on 31</a:t>
            </a:r>
            <a:r>
              <a:rPr lang="en-US" sz="2800" baseline="30000" dirty="0">
                <a:solidFill>
                  <a:prstClr val="black"/>
                </a:solidFill>
                <a:latin typeface="Times New Roman" panose="02020603050405020304" pitchFamily="18" charset="0"/>
                <a:cs typeface="Times New Roman" panose="02020603050405020304" pitchFamily="18" charset="0"/>
              </a:rPr>
              <a:t>st</a:t>
            </a:r>
            <a:r>
              <a:rPr lang="en-US" sz="2800" dirty="0">
                <a:solidFill>
                  <a:prstClr val="black"/>
                </a:solidFill>
                <a:latin typeface="Times New Roman" panose="02020603050405020304" pitchFamily="18" charset="0"/>
                <a:cs typeface="Times New Roman" panose="02020603050405020304" pitchFamily="18" charset="0"/>
              </a:rPr>
              <a:t> December. It is started with a gorgeous  inaugural ceremony. Sometimes the President or the Prime Minister or the Education Minister inaugurates the ceremony. I visited the  </a:t>
            </a:r>
            <a:r>
              <a:rPr lang="en-US" sz="2800" dirty="0" err="1">
                <a:solidFill>
                  <a:prstClr val="black"/>
                </a:solidFill>
                <a:latin typeface="Times New Roman" panose="02020603050405020304" pitchFamily="18" charset="0"/>
                <a:cs typeface="Times New Roman" panose="02020603050405020304" pitchFamily="18" charset="0"/>
              </a:rPr>
              <a:t>Ekushey</a:t>
            </a:r>
            <a:r>
              <a:rPr lang="en-US" sz="2800" dirty="0">
                <a:solidFill>
                  <a:prstClr val="black"/>
                </a:solidFill>
                <a:latin typeface="Times New Roman" panose="02020603050405020304" pitchFamily="18" charset="0"/>
                <a:cs typeface="Times New Roman" panose="02020603050405020304" pitchFamily="18" charset="0"/>
              </a:rPr>
              <a:t>  book fair last year with some of my </a:t>
            </a:r>
            <a:r>
              <a:rPr lang="en-US" sz="2800" dirty="0" err="1">
                <a:solidFill>
                  <a:prstClr val="black"/>
                </a:solidFill>
                <a:latin typeface="Times New Roman" panose="02020603050405020304" pitchFamily="18" charset="0"/>
                <a:cs typeface="Times New Roman" panose="02020603050405020304" pitchFamily="18" charset="0"/>
              </a:rPr>
              <a:t>friends.When</a:t>
            </a:r>
            <a:r>
              <a:rPr lang="en-US" sz="2800" dirty="0">
                <a:solidFill>
                  <a:prstClr val="black"/>
                </a:solidFill>
                <a:latin typeface="Times New Roman" panose="02020603050405020304" pitchFamily="18" charset="0"/>
                <a:cs typeface="Times New Roman" panose="02020603050405020304" pitchFamily="18" charset="0"/>
              </a:rPr>
              <a:t> I entered the main gate I saw different environment. There was a huge gathering. There are thousands of stalls of different publishers. </a:t>
            </a:r>
          </a:p>
        </p:txBody>
      </p:sp>
      <p:sp>
        <p:nvSpPr>
          <p:cNvPr id="14" name="TextBox 13"/>
          <p:cNvSpPr txBox="1"/>
          <p:nvPr/>
        </p:nvSpPr>
        <p:spPr>
          <a:xfrm>
            <a:off x="4462383" y="261210"/>
            <a:ext cx="4038679" cy="523220"/>
          </a:xfrm>
          <a:prstGeom prst="rect">
            <a:avLst/>
          </a:prstGeom>
          <a:solidFill>
            <a:schemeClr val="accent4">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The complete Paragraph</a:t>
            </a:r>
            <a:endParaRPr lang="en-US" sz="2000" dirty="0">
              <a:solidFill>
                <a:srgbClr val="002060"/>
              </a:solidFill>
            </a:endParaRPr>
          </a:p>
        </p:txBody>
      </p:sp>
    </p:spTree>
    <p:extLst>
      <p:ext uri="{BB962C8B-B14F-4D97-AF65-F5344CB8AC3E}">
        <p14:creationId xmlns:p14="http://schemas.microsoft.com/office/powerpoint/2010/main" val="200413036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36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10197" y="140678"/>
            <a:ext cx="11971605" cy="6474436"/>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224497" y="315519"/>
            <a:ext cx="11705566" cy="6124754"/>
          </a:xfrm>
          <a:prstGeom prst="rect">
            <a:avLst/>
          </a:prstGeom>
          <a:solidFill>
            <a:schemeClr val="accent4">
              <a:lumMod val="20000"/>
              <a:lumOff val="8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defRPr/>
            </a:pPr>
            <a:r>
              <a:rPr lang="en-US" sz="2800" dirty="0">
                <a:solidFill>
                  <a:prstClr val="black"/>
                </a:solidFill>
                <a:latin typeface="Times New Roman" panose="02020603050405020304" pitchFamily="18" charset="0"/>
                <a:cs typeface="Times New Roman" panose="02020603050405020304" pitchFamily="18" charset="0"/>
              </a:rPr>
              <a:t> I visited more than hundreds of stalls set up in different rows. All the stalls were laden with different books as text books, </a:t>
            </a:r>
            <a:r>
              <a:rPr lang="en-US" sz="2800" kern="0" dirty="0">
                <a:solidFill>
                  <a:prstClr val="black"/>
                </a:solidFill>
                <a:latin typeface="Times New Roman" panose="02020603050405020304" pitchFamily="18" charset="0"/>
                <a:cs typeface="Times New Roman" panose="02020603050405020304" pitchFamily="18" charset="0"/>
              </a:rPr>
              <a:t>story books. poetry books, science fictions, ghost books, children books, dramas, stories, novels reference books etc. </a:t>
            </a:r>
            <a:r>
              <a:rPr lang="en-US" sz="2800" dirty="0">
                <a:solidFill>
                  <a:prstClr val="black"/>
                </a:solidFill>
                <a:latin typeface="Times New Roman" panose="02020603050405020304" pitchFamily="18" charset="0"/>
                <a:cs typeface="Times New Roman" panose="02020603050405020304" pitchFamily="18" charset="0"/>
              </a:rPr>
              <a:t>Men, women, children and specially the book lovers gathered to the fair. They were busy with seeing, buying and visiting with their </a:t>
            </a:r>
            <a:r>
              <a:rPr lang="en-US" sz="2800" dirty="0" err="1">
                <a:solidFill>
                  <a:prstClr val="black"/>
                </a:solidFill>
                <a:latin typeface="Times New Roman" panose="02020603050405020304" pitchFamily="18" charset="0"/>
                <a:cs typeface="Times New Roman" panose="02020603050405020304" pitchFamily="18" charset="0"/>
              </a:rPr>
              <a:t>favourite</a:t>
            </a:r>
            <a:r>
              <a:rPr lang="en-US" sz="2800" dirty="0">
                <a:solidFill>
                  <a:prstClr val="black"/>
                </a:solidFill>
                <a:latin typeface="Times New Roman" panose="02020603050405020304" pitchFamily="18" charset="0"/>
                <a:cs typeface="Times New Roman" panose="02020603050405020304" pitchFamily="18" charset="0"/>
              </a:rPr>
              <a:t> poets and writers. I bought some science fictions of my </a:t>
            </a:r>
            <a:r>
              <a:rPr lang="en-US" sz="2800" dirty="0" err="1">
                <a:solidFill>
                  <a:prstClr val="black"/>
                </a:solidFill>
                <a:latin typeface="Times New Roman" panose="02020603050405020304" pitchFamily="18" charset="0"/>
                <a:cs typeface="Times New Roman" panose="02020603050405020304" pitchFamily="18" charset="0"/>
              </a:rPr>
              <a:t>favourite</a:t>
            </a:r>
            <a:r>
              <a:rPr lang="en-US" sz="2800" dirty="0">
                <a:solidFill>
                  <a:prstClr val="black"/>
                </a:solidFill>
                <a:latin typeface="Times New Roman" panose="02020603050405020304" pitchFamily="18" charset="0"/>
                <a:cs typeface="Times New Roman" panose="02020603050405020304" pitchFamily="18" charset="0"/>
              </a:rPr>
              <a:t> writers Dr. </a:t>
            </a:r>
            <a:r>
              <a:rPr lang="en-US" sz="2800" dirty="0" err="1">
                <a:solidFill>
                  <a:prstClr val="black"/>
                </a:solidFill>
                <a:latin typeface="Times New Roman" panose="02020603050405020304" pitchFamily="18" charset="0"/>
                <a:cs typeface="Times New Roman" panose="02020603050405020304" pitchFamily="18" charset="0"/>
              </a:rPr>
              <a:t>Jafor</a:t>
            </a:r>
            <a:r>
              <a:rPr lang="en-US" sz="2800" dirty="0">
                <a:solidFill>
                  <a:prstClr val="black"/>
                </a:solidFill>
                <a:latin typeface="Times New Roman" panose="02020603050405020304" pitchFamily="18" charset="0"/>
                <a:cs typeface="Times New Roman" panose="02020603050405020304" pitchFamily="18" charset="0"/>
              </a:rPr>
              <a:t> Iqbal and pursued to buy more but my pocket didn't  support me. So I collected some catalogues so that I can but later. Luckily I got an opportunity to meet with my </a:t>
            </a:r>
            <a:r>
              <a:rPr lang="en-US" sz="2800" dirty="0" err="1">
                <a:solidFill>
                  <a:prstClr val="black"/>
                </a:solidFill>
                <a:latin typeface="Times New Roman" panose="02020603050405020304" pitchFamily="18" charset="0"/>
                <a:cs typeface="Times New Roman" panose="02020603050405020304" pitchFamily="18" charset="0"/>
              </a:rPr>
              <a:t>favourite</a:t>
            </a:r>
            <a:r>
              <a:rPr lang="en-US" sz="2800" dirty="0">
                <a:solidFill>
                  <a:prstClr val="black"/>
                </a:solidFill>
                <a:latin typeface="Times New Roman" panose="02020603050405020304" pitchFamily="18" charset="0"/>
                <a:cs typeface="Times New Roman" panose="02020603050405020304" pitchFamily="18" charset="0"/>
              </a:rPr>
              <a:t> writer Dr. </a:t>
            </a:r>
            <a:r>
              <a:rPr lang="en-US" sz="2800" dirty="0" err="1">
                <a:solidFill>
                  <a:prstClr val="black"/>
                </a:solidFill>
                <a:latin typeface="Times New Roman" panose="02020603050405020304" pitchFamily="18" charset="0"/>
                <a:cs typeface="Times New Roman" panose="02020603050405020304" pitchFamily="18" charset="0"/>
              </a:rPr>
              <a:t>Jafor</a:t>
            </a:r>
            <a:r>
              <a:rPr lang="en-US" sz="2800" dirty="0">
                <a:solidFill>
                  <a:prstClr val="black"/>
                </a:solidFill>
                <a:latin typeface="Times New Roman" panose="02020603050405020304" pitchFamily="18" charset="0"/>
                <a:cs typeface="Times New Roman" panose="02020603050405020304" pitchFamily="18" charset="0"/>
              </a:rPr>
              <a:t> Iqbal and took an autograph from him. I was influenced with his words  very much. A book fair is very important because it upgrades our knowledge, it broadens our outlook. It reminds us that books are our best friends. It creates a sense of interest for books amongst the general mass. </a:t>
            </a:r>
            <a:r>
              <a:rPr lang="en-US" sz="2800" kern="0" dirty="0">
                <a:solidFill>
                  <a:prstClr val="black"/>
                </a:solidFill>
                <a:latin typeface="Andalus" pitchFamily="18" charset="-78"/>
                <a:cs typeface="Andalus" pitchFamily="18" charset="-78"/>
              </a:rPr>
              <a:t>I enjoyed the book fair very much </a:t>
            </a:r>
            <a:r>
              <a:rPr lang="en-US" sz="2800" kern="0" dirty="0" err="1">
                <a:solidFill>
                  <a:prstClr val="black"/>
                </a:solidFill>
                <a:latin typeface="Andalus" pitchFamily="18" charset="-78"/>
                <a:cs typeface="Andalus" pitchFamily="18" charset="-78"/>
              </a:rPr>
              <a:t>andI</a:t>
            </a:r>
            <a:r>
              <a:rPr lang="en-US" sz="2800" kern="0" dirty="0">
                <a:solidFill>
                  <a:prstClr val="black"/>
                </a:solidFill>
                <a:latin typeface="Andalus" pitchFamily="18" charset="-78"/>
                <a:cs typeface="Andalus" pitchFamily="18" charset="-78"/>
              </a:rPr>
              <a:t> will never miss the book fair as long as I live.</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18455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36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10197" y="140678"/>
            <a:ext cx="11971605" cy="6474436"/>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4019534" y="601118"/>
            <a:ext cx="3581430" cy="769441"/>
          </a:xfrm>
          <a:prstGeom prst="rect">
            <a:avLst/>
          </a:prstGeom>
          <a:ln w="5715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lgn="ctr"/>
            <a:r>
              <a:rPr lang="en-US" sz="4400" b="1" dirty="0">
                <a:solidFill>
                  <a:srgbClr val="00B0F0"/>
                </a:solidFill>
                <a:latin typeface="Algerian" panose="04020705040A02060702" pitchFamily="82" charset="0"/>
                <a:cs typeface="Andalus" pitchFamily="18" charset="-78"/>
              </a:rPr>
              <a:t>E</a:t>
            </a:r>
            <a:r>
              <a:rPr lang="en-US" sz="4400" b="1" dirty="0">
                <a:solidFill>
                  <a:srgbClr val="FF0000"/>
                </a:solidFill>
                <a:latin typeface="Algerian" panose="04020705040A02060702" pitchFamily="82" charset="0"/>
                <a:cs typeface="Andalus" pitchFamily="18" charset="-78"/>
              </a:rPr>
              <a:t>v</a:t>
            </a:r>
            <a:r>
              <a:rPr lang="en-US" sz="4400" b="1" dirty="0">
                <a:solidFill>
                  <a:schemeClr val="accent1">
                    <a:lumMod val="50000"/>
                  </a:schemeClr>
                </a:solidFill>
                <a:latin typeface="Algerian" panose="04020705040A02060702" pitchFamily="82" charset="0"/>
                <a:cs typeface="Andalus" pitchFamily="18" charset="-78"/>
              </a:rPr>
              <a:t>a</a:t>
            </a:r>
            <a:r>
              <a:rPr lang="en-US" sz="4400" b="1" dirty="0">
                <a:solidFill>
                  <a:srgbClr val="C00000"/>
                </a:solidFill>
                <a:latin typeface="Algerian" panose="04020705040A02060702" pitchFamily="82" charset="0"/>
                <a:cs typeface="Andalus" pitchFamily="18" charset="-78"/>
              </a:rPr>
              <a:t>l</a:t>
            </a:r>
            <a:r>
              <a:rPr lang="en-US" sz="4400" b="1" dirty="0">
                <a:solidFill>
                  <a:srgbClr val="002060"/>
                </a:solidFill>
                <a:latin typeface="Algerian" panose="04020705040A02060702" pitchFamily="82" charset="0"/>
                <a:cs typeface="Andalus" pitchFamily="18" charset="-78"/>
              </a:rPr>
              <a:t>u</a:t>
            </a:r>
            <a:r>
              <a:rPr lang="en-US" sz="4400" b="1" dirty="0">
                <a:solidFill>
                  <a:srgbClr val="C00000"/>
                </a:solidFill>
                <a:latin typeface="Algerian" panose="04020705040A02060702" pitchFamily="82" charset="0"/>
                <a:cs typeface="Andalus" pitchFamily="18" charset="-78"/>
              </a:rPr>
              <a:t>a</a:t>
            </a:r>
            <a:r>
              <a:rPr lang="en-US" sz="4400" b="1" dirty="0">
                <a:solidFill>
                  <a:srgbClr val="00B0F0"/>
                </a:solidFill>
                <a:latin typeface="Algerian" panose="04020705040A02060702" pitchFamily="82" charset="0"/>
                <a:cs typeface="Andalus" pitchFamily="18" charset="-78"/>
              </a:rPr>
              <a:t>t</a:t>
            </a:r>
            <a:r>
              <a:rPr lang="en-US" sz="4400" b="1" dirty="0">
                <a:solidFill>
                  <a:srgbClr val="00B050"/>
                </a:solidFill>
                <a:latin typeface="Algerian" panose="04020705040A02060702" pitchFamily="82" charset="0"/>
                <a:cs typeface="Andalus" pitchFamily="18" charset="-78"/>
              </a:rPr>
              <a:t>i</a:t>
            </a:r>
            <a:r>
              <a:rPr lang="en-US" sz="4400" b="1" dirty="0">
                <a:solidFill>
                  <a:srgbClr val="FFC000"/>
                </a:solidFill>
                <a:latin typeface="Algerian" panose="04020705040A02060702" pitchFamily="82" charset="0"/>
                <a:cs typeface="Andalus" pitchFamily="18" charset="-78"/>
              </a:rPr>
              <a:t>o</a:t>
            </a:r>
            <a:r>
              <a:rPr lang="en-US" sz="4400" b="1" dirty="0">
                <a:solidFill>
                  <a:srgbClr val="FF0000"/>
                </a:solidFill>
                <a:latin typeface="Algerian" panose="04020705040A02060702" pitchFamily="82" charset="0"/>
                <a:cs typeface="Andalus" pitchFamily="18" charset="-78"/>
              </a:rPr>
              <a:t>n</a:t>
            </a:r>
          </a:p>
        </p:txBody>
      </p:sp>
      <p:sp>
        <p:nvSpPr>
          <p:cNvPr id="5" name="Rectangle 4"/>
          <p:cNvSpPr/>
          <p:nvPr/>
        </p:nvSpPr>
        <p:spPr>
          <a:xfrm>
            <a:off x="2185988" y="2245073"/>
            <a:ext cx="8486775" cy="3046988"/>
          </a:xfrm>
          <a:prstGeom prst="rect">
            <a:avLst/>
          </a:prstGeom>
          <a:solidFill>
            <a:schemeClr val="accent4">
              <a:lumMod val="20000"/>
              <a:lumOff val="8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2900" lvl="0" indent="-342900" algn="just">
              <a:buFont typeface="+mj-lt"/>
              <a:buAutoNum type="alphaLcParenR"/>
            </a:pPr>
            <a:r>
              <a:rPr lang="en-US" sz="3200" dirty="0">
                <a:solidFill>
                  <a:prstClr val="black"/>
                </a:solidFill>
                <a:latin typeface="Times New Roman" panose="02020603050405020304" pitchFamily="18" charset="0"/>
                <a:cs typeface="Times New Roman" panose="02020603050405020304" pitchFamily="18" charset="0"/>
              </a:rPr>
              <a:t>What is a book fair?</a:t>
            </a:r>
          </a:p>
          <a:p>
            <a:pPr marL="342900" lvl="0" indent="-342900" algn="just">
              <a:buFont typeface="+mj-lt"/>
              <a:buAutoNum type="alphaLcParenR"/>
            </a:pPr>
            <a:r>
              <a:rPr lang="en-US" sz="3200" dirty="0">
                <a:solidFill>
                  <a:prstClr val="black"/>
                </a:solidFill>
                <a:latin typeface="Times New Roman" panose="02020603050405020304" pitchFamily="18" charset="0"/>
                <a:cs typeface="Times New Roman" panose="02020603050405020304" pitchFamily="18" charset="0"/>
              </a:rPr>
              <a:t>When is it arranged?</a:t>
            </a:r>
          </a:p>
          <a:p>
            <a:pPr marL="342900" lvl="0" indent="-342900" algn="just">
              <a:buFont typeface="+mj-lt"/>
              <a:buAutoNum type="alphaLcParenR"/>
            </a:pPr>
            <a:r>
              <a:rPr lang="en-US" sz="3200" dirty="0">
                <a:solidFill>
                  <a:prstClr val="black"/>
                </a:solidFill>
                <a:latin typeface="Times New Roman" panose="02020603050405020304" pitchFamily="18" charset="0"/>
                <a:cs typeface="Times New Roman" panose="02020603050405020304" pitchFamily="18" charset="0"/>
              </a:rPr>
              <a:t>How is it started and who inaugurates?</a:t>
            </a:r>
          </a:p>
          <a:p>
            <a:pPr marL="342900" lvl="0" indent="-342900" algn="just">
              <a:buFont typeface="+mj-lt"/>
              <a:buAutoNum type="alphaLcParenR"/>
            </a:pPr>
            <a:r>
              <a:rPr lang="en-US" sz="3200" dirty="0">
                <a:solidFill>
                  <a:prstClr val="black"/>
                </a:solidFill>
                <a:latin typeface="Times New Roman" panose="02020603050405020304" pitchFamily="18" charset="0"/>
                <a:cs typeface="Times New Roman" panose="02020603050405020304" pitchFamily="18" charset="0"/>
              </a:rPr>
              <a:t>Who attends the book fair?</a:t>
            </a:r>
          </a:p>
          <a:p>
            <a:pPr marL="342900" lvl="0" indent="-342900" algn="just">
              <a:buFont typeface="+mj-lt"/>
              <a:buAutoNum type="alphaLcParenR"/>
            </a:pPr>
            <a:r>
              <a:rPr lang="en-US" sz="3200" dirty="0">
                <a:solidFill>
                  <a:prstClr val="black"/>
                </a:solidFill>
                <a:latin typeface="Times New Roman" panose="02020603050405020304" pitchFamily="18" charset="0"/>
                <a:cs typeface="Times New Roman" panose="02020603050405020304" pitchFamily="18" charset="0"/>
              </a:rPr>
              <a:t>Why do the people come to the book fair?</a:t>
            </a:r>
          </a:p>
          <a:p>
            <a:pPr marL="342900" lvl="0" indent="-342900" algn="just">
              <a:buFont typeface="+mj-lt"/>
              <a:buAutoNum type="alphaLcParenR"/>
            </a:pPr>
            <a:r>
              <a:rPr lang="en-US" sz="3200" dirty="0">
                <a:solidFill>
                  <a:prstClr val="black"/>
                </a:solidFill>
                <a:latin typeface="Times New Roman" panose="02020603050405020304" pitchFamily="18" charset="0"/>
                <a:cs typeface="Times New Roman" panose="02020603050405020304" pitchFamily="18" charset="0"/>
              </a:rPr>
              <a:t>What is the importance of a book fair?</a:t>
            </a:r>
          </a:p>
        </p:txBody>
      </p:sp>
    </p:spTree>
    <p:extLst>
      <p:ext uri="{BB962C8B-B14F-4D97-AF65-F5344CB8AC3E}">
        <p14:creationId xmlns:p14="http://schemas.microsoft.com/office/powerpoint/2010/main" val="754876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26476" y="759790"/>
            <a:ext cx="8101013" cy="5204775"/>
            <a:chOff x="3255164" y="804737"/>
            <a:chExt cx="8101013" cy="5204775"/>
          </a:xfrm>
        </p:grpSpPr>
        <p:sp>
          <p:nvSpPr>
            <p:cNvPr id="2" name="Trapezoid 1"/>
            <p:cNvSpPr/>
            <p:nvPr/>
          </p:nvSpPr>
          <p:spPr>
            <a:xfrm>
              <a:off x="3255164" y="804737"/>
              <a:ext cx="8101013" cy="2357516"/>
            </a:xfrm>
            <a:prstGeom prst="trapezoid">
              <a:avLst>
                <a:gd name="adj" fmla="val 56777"/>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5400" dirty="0">
                  <a:solidFill>
                    <a:prstClr val="black"/>
                  </a:solidFill>
                  <a:latin typeface="Times New Roman" panose="02020603050405020304" pitchFamily="18" charset="0"/>
                  <a:cs typeface="Times New Roman" panose="02020603050405020304" pitchFamily="18" charset="0"/>
                </a:rPr>
                <a:t>Home work</a:t>
              </a:r>
            </a:p>
          </p:txBody>
        </p:sp>
        <p:sp>
          <p:nvSpPr>
            <p:cNvPr id="3" name="Rectangle 2"/>
            <p:cNvSpPr/>
            <p:nvPr/>
          </p:nvSpPr>
          <p:spPr>
            <a:xfrm>
              <a:off x="3938580" y="3162253"/>
              <a:ext cx="6734179" cy="2847259"/>
            </a:xfrm>
            <a:prstGeom prst="rect">
              <a:avLst/>
            </a:prstGeom>
            <a:solidFill>
              <a:srgbClr val="92D050"/>
            </a:solidFill>
            <a:ln w="38100">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latin typeface="Calibri"/>
              </a:endParaRPr>
            </a:p>
          </p:txBody>
        </p:sp>
        <p:sp>
          <p:nvSpPr>
            <p:cNvPr id="11" name="TextBox 10"/>
            <p:cNvSpPr txBox="1"/>
            <p:nvPr/>
          </p:nvSpPr>
          <p:spPr>
            <a:xfrm>
              <a:off x="4657191" y="3966489"/>
              <a:ext cx="5562600" cy="1261884"/>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dirty="0">
                  <a:solidFill>
                    <a:prstClr val="black"/>
                  </a:solidFill>
                  <a:latin typeface="Times New Roman" panose="02020603050405020304" pitchFamily="18" charset="0"/>
                  <a:cs typeface="Times New Roman" panose="02020603050405020304" pitchFamily="18" charset="0"/>
                </a:rPr>
                <a:t>Write a paragraph on </a:t>
              </a:r>
            </a:p>
            <a:p>
              <a:pPr algn="ctr"/>
              <a:r>
                <a:rPr lang="en-US" sz="4000" dirty="0">
                  <a:solidFill>
                    <a:prstClr val="black"/>
                  </a:solidFill>
                  <a:latin typeface="Times New Roman" panose="02020603050405020304" pitchFamily="18" charset="0"/>
                  <a:cs typeface="Times New Roman" panose="02020603050405020304" pitchFamily="18" charset="0"/>
                </a:rPr>
                <a:t>“A book fair you visited”</a:t>
              </a:r>
            </a:p>
          </p:txBody>
        </p:sp>
      </p:grpSp>
      <p:sp>
        <p:nvSpPr>
          <p:cNvPr id="13" name="Frame 12"/>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110197" y="140678"/>
            <a:ext cx="11971605" cy="6474436"/>
          </a:xfrm>
          <a:prstGeom prst="frame">
            <a:avLst>
              <a:gd name="adj1" fmla="val 982"/>
            </a:avLst>
          </a:prstGeom>
          <a:solidFill>
            <a:srgbClr val="FF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960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Frame 12"/>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110197" y="140678"/>
            <a:ext cx="11971605" cy="6474436"/>
          </a:xfrm>
          <a:prstGeom prst="frame">
            <a:avLst>
              <a:gd name="adj1" fmla="val 982"/>
            </a:avLst>
          </a:prstGeom>
          <a:solidFill>
            <a:srgbClr val="FF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868316" y="244529"/>
            <a:ext cx="6455365" cy="1223297"/>
          </a:xfrm>
          <a:prstGeom prst="rect">
            <a:avLst/>
          </a:prstGeom>
          <a:solidFill>
            <a:srgbClr val="FFC000">
              <a:lumMod val="75000"/>
            </a:srgbClr>
          </a:solidFill>
          <a:ln>
            <a:noFill/>
          </a:ln>
          <a:effectLst/>
          <a:scene3d>
            <a:camera prst="orthographicFront">
              <a:rot lat="0" lon="0" rev="0"/>
            </a:camera>
            <a:lightRig rig="glow" dir="t">
              <a:rot lat="0" lon="0" rev="14100000"/>
            </a:lightRig>
          </a:scene3d>
          <a:sp3d prstMaterial="softEdge">
            <a:bevelT w="127000" prst="artDeco"/>
          </a:sp3d>
        </p:spPr>
        <p:txBody>
          <a:bodyPr wrap="none" lIns="91440" tIns="45720" rIns="91440" bIns="45720" numCol="1">
            <a:prstTxWarp prst="textWave1">
              <a:avLst>
                <a:gd name="adj1" fmla="val 19975"/>
                <a:gd name="adj2" fmla="val 0"/>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n w="12700">
                  <a:solidFill>
                    <a:srgbClr val="5B9BD5"/>
                  </a:solidFill>
                  <a:prstDash val="solid"/>
                </a:ln>
                <a:solidFill>
                  <a:srgbClr val="00FF00"/>
                </a:solidFill>
                <a:effectLst>
                  <a:outerShdw blurRad="60007" dist="200025" dir="15000000" sy="30000" kx="-1800000" algn="bl" rotWithShape="0">
                    <a:prstClr val="black">
                      <a:alpha val="32000"/>
                    </a:prstClr>
                  </a:outerShdw>
                </a:effectLst>
                <a:latin typeface="Algerian" panose="04020705040A02060702" pitchFamily="82" charset="0"/>
              </a:rPr>
              <a:t>Good bye</a:t>
            </a:r>
            <a:endParaRPr kumimoji="0" lang="en-US" sz="7200" b="1" i="0" u="none" strike="noStrike" kern="1200" cap="none" spc="0" normalizeH="0" baseline="0" noProof="0" dirty="0">
              <a:ln w="12700">
                <a:solidFill>
                  <a:srgbClr val="5B9BD5"/>
                </a:solidFill>
                <a:prstDash val="solid"/>
              </a:ln>
              <a:solidFill>
                <a:srgbClr val="00FF00"/>
              </a:solidFill>
              <a:effectLst>
                <a:outerShdw blurRad="60007" dist="200025" dir="15000000" sy="30000" kx="-1800000" algn="bl" rotWithShape="0">
                  <a:prstClr val="black">
                    <a:alpha val="32000"/>
                  </a:prstClr>
                </a:outerShdw>
              </a:effectLst>
              <a:uLnTx/>
              <a:uFillTx/>
              <a:latin typeface="Algerian" panose="04020705040A02060702" pitchFamily="82" charset="0"/>
              <a:ea typeface="+mn-ea"/>
              <a:cs typeface="+mn-cs"/>
            </a:endParaRPr>
          </a:p>
        </p:txBody>
      </p:sp>
      <p:sp>
        <p:nvSpPr>
          <p:cNvPr id="6" name="Wave 5"/>
          <p:cNvSpPr/>
          <p:nvPr/>
        </p:nvSpPr>
        <p:spPr>
          <a:xfrm>
            <a:off x="2701627" y="5108403"/>
            <a:ext cx="6596743" cy="1413221"/>
          </a:xfrm>
          <a:prstGeom prst="wave">
            <a:avLst>
              <a:gd name="adj1" fmla="val 12500"/>
              <a:gd name="adj2" fmla="val 990"/>
            </a:avLst>
          </a:prstGeom>
          <a:solidFill>
            <a:srgbClr val="FFC000">
              <a:lumMod val="60000"/>
              <a:lumOff val="40000"/>
            </a:srgbClr>
          </a:solidFill>
          <a:ln w="381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May God bless you</a:t>
            </a:r>
          </a:p>
        </p:txBody>
      </p:sp>
      <p:sp>
        <p:nvSpPr>
          <p:cNvPr id="3" name="Rounded Rectangle 2"/>
          <p:cNvSpPr/>
          <p:nvPr/>
        </p:nvSpPr>
        <p:spPr>
          <a:xfrm>
            <a:off x="1071563" y="1843088"/>
            <a:ext cx="10601325" cy="29003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2060"/>
                </a:solidFill>
                <a:latin typeface="Algerian" panose="04020705040A02060702" pitchFamily="82" charset="0"/>
              </a:rPr>
              <a:t>Thank you for your  Participation</a:t>
            </a:r>
          </a:p>
        </p:txBody>
      </p:sp>
    </p:spTree>
    <p:extLst>
      <p:ext uri="{BB962C8B-B14F-4D97-AF65-F5344CB8AC3E}">
        <p14:creationId xmlns:p14="http://schemas.microsoft.com/office/powerpoint/2010/main" val="418805195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57000">
              <a:schemeClr val="accent4">
                <a:lumMod val="45000"/>
                <a:lumOff val="55000"/>
              </a:schemeClr>
            </a:gs>
            <a:gs pos="9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80" y="1176944"/>
            <a:ext cx="4317658" cy="4409043"/>
          </a:xfrm>
          <a:prstGeom prst="rect">
            <a:avLst/>
          </a:prstGeom>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903" y="1115211"/>
            <a:ext cx="4439833" cy="4557713"/>
          </a:xfrm>
          <a:prstGeom prst="rect">
            <a:avLst/>
          </a:prstGeom>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Frame 6"/>
          <p:cNvSpPr/>
          <p:nvPr/>
        </p:nvSpPr>
        <p:spPr>
          <a:xfrm>
            <a:off x="110197" y="140678"/>
            <a:ext cx="11971605" cy="6481796"/>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ight Arrow 7"/>
          <p:cNvSpPr/>
          <p:nvPr/>
        </p:nvSpPr>
        <p:spPr>
          <a:xfrm>
            <a:off x="8206911" y="5796732"/>
            <a:ext cx="2381868" cy="635639"/>
          </a:xfrm>
          <a:prstGeom prst="rightArrow">
            <a:avLst>
              <a:gd name="adj1" fmla="val 100000"/>
              <a:gd name="adj2" fmla="val 0"/>
            </a:avLst>
          </a:prstGeom>
          <a:solidFill>
            <a:schemeClr val="accent2">
              <a:lumMod val="40000"/>
              <a:lumOff val="60000"/>
            </a:schemeClr>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prstClr val="black"/>
                </a:solidFill>
                <a:latin typeface="Times New Roman" panose="02020603050405020304" pitchFamily="18" charset="0"/>
                <a:cs typeface="Times New Roman" panose="02020603050405020304" pitchFamily="18" charset="0"/>
              </a:rPr>
              <a:t>Village fair</a:t>
            </a:r>
          </a:p>
        </p:txBody>
      </p:sp>
      <p:sp>
        <p:nvSpPr>
          <p:cNvPr id="9" name="Left Arrow 8"/>
          <p:cNvSpPr/>
          <p:nvPr/>
        </p:nvSpPr>
        <p:spPr>
          <a:xfrm>
            <a:off x="1217876" y="5800736"/>
            <a:ext cx="3272865" cy="606989"/>
          </a:xfrm>
          <a:prstGeom prst="leftArrow">
            <a:avLst>
              <a:gd name="adj1" fmla="val 100000"/>
              <a:gd name="adj2" fmla="val 0"/>
            </a:avLst>
          </a:prstGeom>
          <a:solidFill>
            <a:schemeClr val="accent4">
              <a:lumMod val="60000"/>
              <a:lumOff val="40000"/>
            </a:schemeClr>
          </a:solid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Baishakhi Mela</a:t>
            </a:r>
          </a:p>
        </p:txBody>
      </p:sp>
      <p:sp>
        <p:nvSpPr>
          <p:cNvPr id="13" name="Rectangle 12"/>
          <p:cNvSpPr/>
          <p:nvPr/>
        </p:nvSpPr>
        <p:spPr>
          <a:xfrm>
            <a:off x="2854310" y="300711"/>
            <a:ext cx="7489840" cy="608835"/>
          </a:xfrm>
          <a:prstGeom prst="rect">
            <a:avLst/>
          </a:prstGeom>
          <a:solidFill>
            <a:schemeClr val="accent4">
              <a:lumMod val="60000"/>
              <a:lumOff val="4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Let’s see the picture and talk about them.</a:t>
            </a:r>
          </a:p>
        </p:txBody>
      </p:sp>
    </p:spTree>
    <p:extLst>
      <p:ext uri="{BB962C8B-B14F-4D97-AF65-F5344CB8AC3E}">
        <p14:creationId xmlns:p14="http://schemas.microsoft.com/office/powerpoint/2010/main" val="2296955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out)">
                                      <p:cBhvr>
                                        <p:cTn id="13" dur="2000"/>
                                        <p:tgtEl>
                                          <p:spTgt spid="5"/>
                                        </p:tgtEl>
                                      </p:cBhvr>
                                    </p:animEffect>
                                  </p:childTnLst>
                                </p:cTn>
                              </p:par>
                              <p:par>
                                <p:cTn id="14" presetID="6" presetClass="entr" presetSubtype="3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203" y="529933"/>
            <a:ext cx="6165272" cy="5165294"/>
          </a:xfrm>
          <a:prstGeom prst="rect">
            <a:avLst/>
          </a:prstGeom>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Oval Callout 4"/>
          <p:cNvSpPr/>
          <p:nvPr/>
        </p:nvSpPr>
        <p:spPr>
          <a:xfrm>
            <a:off x="757237" y="547541"/>
            <a:ext cx="3614305" cy="2109934"/>
          </a:xfrm>
          <a:prstGeom prst="wedgeEllipseCallout">
            <a:avLst>
              <a:gd name="adj1" fmla="val 77105"/>
              <a:gd name="adj2" fmla="val 26022"/>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But What type of fair is this ?</a:t>
            </a:r>
          </a:p>
        </p:txBody>
      </p:sp>
      <p:sp>
        <p:nvSpPr>
          <p:cNvPr id="7" name="TextBox 6"/>
          <p:cNvSpPr txBox="1"/>
          <p:nvPr/>
        </p:nvSpPr>
        <p:spPr>
          <a:xfrm>
            <a:off x="6982691" y="5695227"/>
            <a:ext cx="4170217" cy="707886"/>
          </a:xfrm>
          <a:prstGeom prst="rect">
            <a:avLst/>
          </a:prstGeom>
          <a:solidFill>
            <a:schemeClr val="bg1"/>
          </a:solidFill>
          <a:ln>
            <a:solidFill>
              <a:schemeClr val="tx1"/>
            </a:solidFill>
          </a:ln>
        </p:spPr>
        <p:txBody>
          <a:bodyPr wrap="square" rtlCol="0">
            <a:spAutoFit/>
          </a:bodyPr>
          <a:lstStyle/>
          <a:p>
            <a:pPr algn="ctr"/>
            <a:r>
              <a:rPr lang="en-US" sz="4000" dirty="0">
                <a:solidFill>
                  <a:prstClr val="black"/>
                </a:solidFill>
                <a:latin typeface="Times New Roman" panose="02020603050405020304" pitchFamily="18" charset="0"/>
                <a:cs typeface="Times New Roman" panose="02020603050405020304" pitchFamily="18" charset="0"/>
              </a:rPr>
              <a:t>This is book fair</a:t>
            </a:r>
          </a:p>
        </p:txBody>
      </p:sp>
      <p:sp>
        <p:nvSpPr>
          <p:cNvPr id="6" name="Frame 5"/>
          <p:cNvSpPr/>
          <p:nvPr/>
        </p:nvSpPr>
        <p:spPr>
          <a:xfrm>
            <a:off x="110197" y="140677"/>
            <a:ext cx="11971605" cy="6440231"/>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213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Callout 4"/>
          <p:cNvSpPr/>
          <p:nvPr/>
        </p:nvSpPr>
        <p:spPr>
          <a:xfrm>
            <a:off x="529071" y="390379"/>
            <a:ext cx="4056784" cy="1660094"/>
          </a:xfrm>
          <a:prstGeom prst="wedgeEllipseCallout">
            <a:avLst>
              <a:gd name="adj1" fmla="val 48226"/>
              <a:gd name="adj2" fmla="val 14834"/>
            </a:avLst>
          </a:prstGeom>
          <a:solidFill>
            <a:schemeClr val="accent4">
              <a:lumMod val="60000"/>
              <a:lumOff val="40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Observe the video</a:t>
            </a:r>
          </a:p>
        </p:txBody>
      </p:sp>
      <p:sp>
        <p:nvSpPr>
          <p:cNvPr id="7" name="TextBox 6"/>
          <p:cNvSpPr txBox="1"/>
          <p:nvPr/>
        </p:nvSpPr>
        <p:spPr>
          <a:xfrm>
            <a:off x="6239741" y="4588809"/>
            <a:ext cx="4170217" cy="707886"/>
          </a:xfrm>
          <a:prstGeom prst="rect">
            <a:avLst/>
          </a:prstGeom>
          <a:solidFill>
            <a:schemeClr val="accent5">
              <a:lumMod val="20000"/>
              <a:lumOff val="80000"/>
            </a:schemeClr>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dirty="0">
                <a:solidFill>
                  <a:prstClr val="black"/>
                </a:solidFill>
                <a:latin typeface="Times New Roman" panose="02020603050405020304" pitchFamily="18" charset="0"/>
                <a:cs typeface="Times New Roman" panose="02020603050405020304" pitchFamily="18" charset="0"/>
              </a:rPr>
              <a:t>This is book fair</a:t>
            </a:r>
          </a:p>
        </p:txBody>
      </p:sp>
      <p:sp>
        <p:nvSpPr>
          <p:cNvPr id="6" name="Frame 5"/>
          <p:cNvSpPr/>
          <p:nvPr/>
        </p:nvSpPr>
        <p:spPr>
          <a:xfrm>
            <a:off x="110197" y="140677"/>
            <a:ext cx="11971605" cy="6440231"/>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5229944" y="3443725"/>
            <a:ext cx="5380039" cy="707886"/>
          </a:xfrm>
          <a:prstGeom prst="rect">
            <a:avLst/>
          </a:prstGeom>
          <a:solidFill>
            <a:schemeClr val="accent4">
              <a:lumMod val="40000"/>
              <a:lumOff val="60000"/>
            </a:schemeClr>
          </a:solidFill>
          <a:ln w="2857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dirty="0">
                <a:solidFill>
                  <a:prstClr val="black"/>
                </a:solidFill>
                <a:latin typeface="Times New Roman" panose="02020603050405020304" pitchFamily="18" charset="0"/>
                <a:cs typeface="Times New Roman" panose="02020603050405020304" pitchFamily="18" charset="0"/>
              </a:rPr>
              <a:t>What is the video about ?</a:t>
            </a:r>
          </a:p>
        </p:txBody>
      </p:sp>
      <p:sp>
        <p:nvSpPr>
          <p:cNvPr id="9" name="Rectangle 8">
            <a:hlinkClick r:id="rId2" action="ppaction://hlinkfile"/>
          </p:cNvPr>
          <p:cNvSpPr/>
          <p:nvPr/>
        </p:nvSpPr>
        <p:spPr>
          <a:xfrm>
            <a:off x="3748088" y="2512798"/>
            <a:ext cx="6096000" cy="646331"/>
          </a:xfrm>
          <a:prstGeom prst="rect">
            <a:avLst/>
          </a:prstGeom>
          <a:ln>
            <a:solidFill>
              <a:srgbClr val="002060"/>
            </a:solidFill>
          </a:ln>
        </p:spPr>
        <p:txBody>
          <a:bodyPr>
            <a:spAutoFit/>
          </a:bodyPr>
          <a:lstStyle/>
          <a:p>
            <a:r>
              <a:rPr lang="en-US" dirty="0">
                <a:hlinkClick r:id="rId3"/>
              </a:rPr>
              <a:t>https://www.youtube.com/watch?v=NodYuzCvR5A&amp;feature=youtu.be</a:t>
            </a:r>
            <a:endParaRPr lang="en-US" dirty="0"/>
          </a:p>
        </p:txBody>
      </p:sp>
    </p:spTree>
    <p:extLst>
      <p:ext uri="{BB962C8B-B14F-4D97-AF65-F5344CB8AC3E}">
        <p14:creationId xmlns:p14="http://schemas.microsoft.com/office/powerpoint/2010/main" val="2727023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954994" y="326621"/>
            <a:ext cx="8282011" cy="707886"/>
          </a:xfrm>
          <a:prstGeom prst="rect">
            <a:avLst/>
          </a:prstGeom>
          <a:solidFill>
            <a:schemeClr val="accent4">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none">
            <a:spAutoFit/>
          </a:bodyPr>
          <a:lstStyle/>
          <a:p>
            <a:r>
              <a:rPr lang="en-US" sz="4000" dirty="0">
                <a:solidFill>
                  <a:prstClr val="black"/>
                </a:solidFill>
                <a:latin typeface="Times New Roman" panose="02020603050405020304" pitchFamily="18" charset="0"/>
                <a:cs typeface="Times New Roman" panose="02020603050405020304" pitchFamily="18" charset="0"/>
              </a:rPr>
              <a:t>So, dear think about our today’s lesson.</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557988" y="1207427"/>
            <a:ext cx="4621024" cy="914400"/>
          </a:xfrm>
          <a:prstGeom prst="rect">
            <a:avLst/>
          </a:prstGeom>
          <a:solidFill>
            <a:schemeClr val="accent5">
              <a:lumMod val="20000"/>
              <a:lumOff val="80000"/>
            </a:schemeClr>
          </a:solid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Is it writing about?</a:t>
            </a:r>
          </a:p>
        </p:txBody>
      </p:sp>
      <p:sp>
        <p:nvSpPr>
          <p:cNvPr id="7" name="TextBox 6"/>
          <p:cNvSpPr txBox="1"/>
          <p:nvPr/>
        </p:nvSpPr>
        <p:spPr>
          <a:xfrm>
            <a:off x="6667963" y="1117919"/>
            <a:ext cx="1308296" cy="769441"/>
          </a:xfrm>
          <a:prstGeom prst="rect">
            <a:avLst/>
          </a:prstGeom>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dirty="0">
                <a:latin typeface="Times New Roman" panose="02020603050405020304" pitchFamily="18" charset="0"/>
                <a:cs typeface="Times New Roman" panose="02020603050405020304" pitchFamily="18" charset="0"/>
              </a:rPr>
              <a:t>Yes.</a:t>
            </a:r>
          </a:p>
        </p:txBody>
      </p:sp>
      <p:sp>
        <p:nvSpPr>
          <p:cNvPr id="9" name="Right Arrow 8"/>
          <p:cNvSpPr/>
          <p:nvPr/>
        </p:nvSpPr>
        <p:spPr>
          <a:xfrm>
            <a:off x="263236" y="3275708"/>
            <a:ext cx="5638800" cy="760652"/>
          </a:xfrm>
          <a:prstGeom prst="rightArrow">
            <a:avLst>
              <a:gd name="adj1" fmla="val 100000"/>
              <a:gd name="adj2" fmla="val 50000"/>
            </a:avLst>
          </a:prstGeom>
          <a:solidFill>
            <a:schemeClr val="bg1"/>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dirty="0">
                <a:solidFill>
                  <a:prstClr val="black"/>
                </a:solidFill>
                <a:latin typeface="Times New Roman" panose="02020603050405020304" pitchFamily="18" charset="0"/>
                <a:cs typeface="Times New Roman" panose="02020603050405020304" pitchFamily="18" charset="0"/>
              </a:rPr>
              <a:t>Our today’s lesson is….</a:t>
            </a:r>
            <a:endParaRPr lang="en-US"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968" y="2143124"/>
            <a:ext cx="5437376" cy="2933933"/>
          </a:xfrm>
          <a:prstGeom prst="rect">
            <a:avLst/>
          </a:prstGeom>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Rectangle 9"/>
          <p:cNvSpPr/>
          <p:nvPr/>
        </p:nvSpPr>
        <p:spPr>
          <a:xfrm>
            <a:off x="6435968" y="5260185"/>
            <a:ext cx="5437376" cy="1200329"/>
          </a:xfrm>
          <a:prstGeom prst="rect">
            <a:avLst/>
          </a:prstGeom>
          <a:solidFill>
            <a:schemeClr val="accent4">
              <a:lumMod val="40000"/>
              <a:lumOff val="6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r>
              <a:rPr lang="en-US" sz="3600" dirty="0">
                <a:solidFill>
                  <a:prstClr val="black"/>
                </a:solidFill>
                <a:latin typeface="Times New Roman" panose="02020603050405020304" pitchFamily="18" charset="0"/>
                <a:cs typeface="Times New Roman" panose="02020603050405020304" pitchFamily="18" charset="0"/>
              </a:rPr>
              <a:t>“ </a:t>
            </a:r>
            <a:r>
              <a:rPr lang="en-US" sz="4000" dirty="0">
                <a:solidFill>
                  <a:prstClr val="black"/>
                </a:solidFill>
                <a:latin typeface="Times New Roman" panose="02020603050405020304" pitchFamily="18" charset="0"/>
                <a:cs typeface="Times New Roman" panose="02020603050405020304" pitchFamily="18" charset="0"/>
              </a:rPr>
              <a:t>A Book Fair”</a:t>
            </a:r>
          </a:p>
          <a:p>
            <a:pPr lvl="0" algn="ctr"/>
            <a:r>
              <a:rPr lang="en-US" sz="3200" dirty="0">
                <a:solidFill>
                  <a:prstClr val="black"/>
                </a:solidFill>
                <a:latin typeface="Times New Roman" panose="02020603050405020304" pitchFamily="18" charset="0"/>
                <a:cs typeface="Times New Roman" panose="02020603050405020304" pitchFamily="18" charset="0"/>
              </a:rPr>
              <a:t>Paragraph writing</a:t>
            </a:r>
          </a:p>
        </p:txBody>
      </p:sp>
      <p:sp>
        <p:nvSpPr>
          <p:cNvPr id="11" name="Frame 10"/>
          <p:cNvSpPr/>
          <p:nvPr/>
        </p:nvSpPr>
        <p:spPr>
          <a:xfrm>
            <a:off x="110197" y="110837"/>
            <a:ext cx="11971605" cy="6497782"/>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525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91449" y="704905"/>
            <a:ext cx="3736921" cy="646331"/>
          </a:xfrm>
          <a:prstGeom prst="rect">
            <a:avLst/>
          </a:prstGeom>
          <a:solidFill>
            <a:schemeClr val="accent4">
              <a:lumMod val="20000"/>
              <a:lumOff val="8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lgn="ctr"/>
            <a:r>
              <a:rPr lang="en-US" sz="3600" dirty="0">
                <a:ln w="12700">
                  <a:solidFill>
                    <a:schemeClr val="accent1"/>
                  </a:solidFill>
                  <a:prstDash val="solid"/>
                </a:ln>
                <a:solidFill>
                  <a:srgbClr val="002060"/>
                </a:solidFill>
                <a:latin typeface="Times New Roman" panose="02020603050405020304" pitchFamily="18" charset="0"/>
                <a:cs typeface="Times New Roman" panose="02020603050405020304" pitchFamily="18" charset="0"/>
              </a:rPr>
              <a:t>Learning outcomes</a:t>
            </a:r>
          </a:p>
        </p:txBody>
      </p:sp>
      <p:sp>
        <p:nvSpPr>
          <p:cNvPr id="4" name="Rectangle 3"/>
          <p:cNvSpPr/>
          <p:nvPr/>
        </p:nvSpPr>
        <p:spPr>
          <a:xfrm>
            <a:off x="468923" y="1734694"/>
            <a:ext cx="11254153" cy="2862322"/>
          </a:xfrm>
          <a:prstGeom prst="rect">
            <a:avLst/>
          </a:prstGeom>
          <a:solidFill>
            <a:schemeClr val="accent4">
              <a:lumMod val="60000"/>
              <a:lumOff val="40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n-US" sz="3600" dirty="0">
                <a:latin typeface="Times New Roman" panose="02020603050405020304" pitchFamily="18" charset="0"/>
                <a:cs typeface="Times New Roman" panose="02020603050405020304" pitchFamily="18" charset="0"/>
              </a:rPr>
              <a:t>After we have studied this topic, we will be able to-</a:t>
            </a:r>
          </a:p>
          <a:p>
            <a:pPr marL="571500" lvl="0" indent="-571500" algn="just">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tell about book fair,</a:t>
            </a:r>
          </a:p>
          <a:p>
            <a:pPr marL="571500" lvl="0" indent="-571500" algn="just">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ask and answer questions,</a:t>
            </a:r>
          </a:p>
          <a:p>
            <a:pPr marL="571500" lvl="0" indent="-571500" algn="just">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practise speaking and writing familiar affair,</a:t>
            </a:r>
          </a:p>
          <a:p>
            <a:pPr marL="571500" lvl="0" indent="-571500" algn="just">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  write short paragraph.</a:t>
            </a:r>
          </a:p>
        </p:txBody>
      </p:sp>
      <p:sp>
        <p:nvSpPr>
          <p:cNvPr id="5" name="Frame 4"/>
          <p:cNvSpPr/>
          <p:nvPr/>
        </p:nvSpPr>
        <p:spPr>
          <a:xfrm>
            <a:off x="110197" y="140677"/>
            <a:ext cx="11971605" cy="6474435"/>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783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anim calcmode="lin" valueType="num">
                                      <p:cBhvr>
                                        <p:cTn id="16" dur="500" fill="hold"/>
                                        <p:tgtEl>
                                          <p:spTgt spid="4"/>
                                        </p:tgtEl>
                                        <p:attrNameLst>
                                          <p:attrName>ppt_x</p:attrName>
                                        </p:attrNameLst>
                                      </p:cBhvr>
                                      <p:tavLst>
                                        <p:tav tm="0">
                                          <p:val>
                                            <p:fltVal val="0.5"/>
                                          </p:val>
                                        </p:tav>
                                        <p:tav tm="100000">
                                          <p:val>
                                            <p:strVal val="#ppt_x"/>
                                          </p:val>
                                        </p:tav>
                                      </p:tavLst>
                                    </p:anim>
                                    <p:anim calcmode="lin" valueType="num">
                                      <p:cBhvr>
                                        <p:cTn id="17"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ame 1"/>
          <p:cNvSpPr/>
          <p:nvPr/>
        </p:nvSpPr>
        <p:spPr>
          <a:xfrm>
            <a:off x="0" y="-1"/>
            <a:ext cx="12192000" cy="7090117"/>
          </a:xfrm>
          <a:prstGeom prst="frame">
            <a:avLst>
              <a:gd name="adj1" fmla="val 1191"/>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ame 2"/>
          <p:cNvSpPr/>
          <p:nvPr/>
        </p:nvSpPr>
        <p:spPr>
          <a:xfrm>
            <a:off x="114300" y="140677"/>
            <a:ext cx="11967502" cy="6831623"/>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B59F44F-3189-4BE5-8D18-01C7C444A9F9}"/>
              </a:ext>
            </a:extLst>
          </p:cNvPr>
          <p:cNvSpPr txBox="1"/>
          <p:nvPr/>
        </p:nvSpPr>
        <p:spPr>
          <a:xfrm>
            <a:off x="290286" y="450166"/>
            <a:ext cx="11669485" cy="1077218"/>
          </a:xfrm>
          <a:prstGeom prst="rect">
            <a:avLst/>
          </a:prstGeom>
          <a:solidFill>
            <a:schemeClr val="accent4">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Before writing paragraph on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Book </a:t>
            </a:r>
            <a:r>
              <a:rPr lang="en-US" sz="3200" b="1" noProof="0" dirty="0">
                <a:solidFill>
                  <a:srgbClr val="C00000"/>
                </a:solidFill>
                <a:latin typeface="Times New Roman" panose="02020603050405020304" pitchFamily="18" charset="0"/>
                <a:cs typeface="Times New Roman" panose="02020603050405020304" pitchFamily="18" charset="0"/>
              </a:rPr>
              <a:t>F</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air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have to think over some</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questions. For example---</a:t>
            </a:r>
          </a:p>
        </p:txBody>
      </p:sp>
      <p:sp>
        <p:nvSpPr>
          <p:cNvPr id="6" name="Rectangle 5"/>
          <p:cNvSpPr/>
          <p:nvPr/>
        </p:nvSpPr>
        <p:spPr>
          <a:xfrm>
            <a:off x="535571" y="1627765"/>
            <a:ext cx="4322179" cy="584775"/>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a)What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a book fair</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8" name="Rectangle 7"/>
          <p:cNvSpPr/>
          <p:nvPr/>
        </p:nvSpPr>
        <p:spPr>
          <a:xfrm rot="10800000" flipV="1">
            <a:off x="584693" y="2987552"/>
            <a:ext cx="6601099" cy="58477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 What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purpose does it serve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9" name="Rectangle 8"/>
          <p:cNvSpPr/>
          <p:nvPr/>
        </p:nvSpPr>
        <p:spPr>
          <a:xfrm>
            <a:off x="533540" y="4279175"/>
            <a:ext cx="4324210" cy="584775"/>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a:solidFill>
                  <a:prstClr val="black"/>
                </a:solidFill>
                <a:latin typeface="Times New Roman" panose="02020603050405020304" pitchFamily="18" charset="0"/>
                <a:cs typeface="Times New Roman" panose="02020603050405020304" pitchFamily="18" charset="0"/>
              </a:rPr>
              <a:t>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How</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it organized</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0" name="Rectangle 9"/>
          <p:cNvSpPr/>
          <p:nvPr/>
        </p:nvSpPr>
        <p:spPr>
          <a:xfrm>
            <a:off x="533540" y="4927508"/>
            <a:ext cx="3706464" cy="584775"/>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 How popular</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it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1" name="Rectangle 10"/>
          <p:cNvSpPr/>
          <p:nvPr/>
        </p:nvSpPr>
        <p:spPr>
          <a:xfrm>
            <a:off x="533540" y="5575841"/>
            <a:ext cx="9994018" cy="584775"/>
          </a:xfrm>
          <a:prstGeom prst="rect">
            <a:avLst/>
          </a:prstGeom>
          <a:solidFill>
            <a:schemeClr val="accent2">
              <a:lumMod val="20000"/>
              <a:lumOff val="80000"/>
              <a:alpha val="99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noProof="0" dirty="0">
                <a:solidFill>
                  <a:prstClr val="black"/>
                </a:solidFill>
                <a:latin typeface="Times New Roman" panose="02020603050405020304" pitchFamily="18" charset="0"/>
                <a:cs typeface="Times New Roman" panose="02020603050405020304" pitchFamily="18" charset="0"/>
              </a:rPr>
              <a:t>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What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kinds of books are usually available in a book fair</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2" name="Rectangle 11"/>
          <p:cNvSpPr/>
          <p:nvPr/>
        </p:nvSpPr>
        <p:spPr>
          <a:xfrm>
            <a:off x="533540" y="6235863"/>
            <a:ext cx="8852680" cy="584775"/>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 What is</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your personal impression of a book </a:t>
            </a:r>
            <a:r>
              <a:rPr lang="en-US" sz="3200" dirty="0">
                <a:solidFill>
                  <a:prstClr val="black"/>
                </a:solidFill>
                <a:latin typeface="Times New Roman" panose="02020603050405020304" pitchFamily="18" charset="0"/>
                <a:cs typeface="Times New Roman" panose="02020603050405020304" pitchFamily="18" charset="0"/>
              </a:rPr>
              <a:t>f</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air</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3" name="TextBox 12"/>
          <p:cNvSpPr txBox="1"/>
          <p:nvPr/>
        </p:nvSpPr>
        <p:spPr>
          <a:xfrm>
            <a:off x="533540" y="2335352"/>
            <a:ext cx="6703406" cy="584775"/>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 When</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and where is it held</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5" name="Rectangle 4"/>
          <p:cNvSpPr/>
          <p:nvPr/>
        </p:nvSpPr>
        <p:spPr>
          <a:xfrm>
            <a:off x="543297" y="3613018"/>
            <a:ext cx="7486386" cy="584775"/>
          </a:xfrm>
          <a:prstGeom prst="rect">
            <a:avLst/>
          </a:prstGeom>
          <a:solidFill>
            <a:schemeClr val="accent4">
              <a:lumMod val="40000"/>
              <a:lumOff val="60000"/>
            </a:schemeClr>
          </a:solidFill>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r>
              <a:rPr lang="en-US" sz="3200" dirty="0">
                <a:solidFill>
                  <a:prstClr val="black"/>
                </a:solidFill>
                <a:latin typeface="Times New Roman" panose="02020603050405020304" pitchFamily="18" charset="0"/>
                <a:cs typeface="Times New Roman" panose="02020603050405020304" pitchFamily="18" charset="0"/>
              </a:rPr>
              <a:t>d)When and Which book fair did you visit?</a:t>
            </a:r>
          </a:p>
        </p:txBody>
      </p:sp>
    </p:spTree>
    <p:extLst>
      <p:ext uri="{BB962C8B-B14F-4D97-AF65-F5344CB8AC3E}">
        <p14:creationId xmlns:p14="http://schemas.microsoft.com/office/powerpoint/2010/main" val="17722614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12" grpId="0" animBg="1"/>
      <p:bldP spid="1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724357"/>
          </a:xfrm>
          <a:prstGeom prst="frame">
            <a:avLst>
              <a:gd name="adj1" fmla="val 120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372684" y="352576"/>
            <a:ext cx="4322179" cy="584775"/>
          </a:xfrm>
          <a:prstGeom prst="rect">
            <a:avLst/>
          </a:prstGeom>
          <a:solidFill>
            <a:schemeClr val="accent4">
              <a:lumMod val="60000"/>
              <a:lumOff val="40000"/>
            </a:schemeClr>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a book fair</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5" name="Rectangle 4"/>
          <p:cNvSpPr/>
          <p:nvPr/>
        </p:nvSpPr>
        <p:spPr>
          <a:xfrm>
            <a:off x="1042988" y="5144204"/>
            <a:ext cx="10572750" cy="1077218"/>
          </a:xfrm>
          <a:prstGeom prst="rect">
            <a:avLst/>
          </a:prstGeom>
          <a:solidFill>
            <a:schemeClr val="accent4">
              <a:lumMod val="60000"/>
              <a:lumOff val="4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a:solidFill>
                  <a:prstClr val="black"/>
                </a:solidFill>
                <a:latin typeface="Times New Roman" panose="02020603050405020304" pitchFamily="18" charset="0"/>
                <a:cs typeface="Times New Roman" panose="02020603050405020304" pitchFamily="18" charset="0"/>
              </a:rPr>
              <a:t>A book fair is an exhibition where different types  books are displayed and sold. Now a days it has become very popular.</a:t>
            </a:r>
            <a:endParaRPr lang="en-US" sz="3200" dirty="0">
              <a:latin typeface="Times New Roman" panose="02020603050405020304" pitchFamily="18" charset="0"/>
              <a:cs typeface="Times New Roman" panose="02020603050405020304" pitchFamily="18" charset="0"/>
            </a:endParaRPr>
          </a:p>
        </p:txBody>
      </p:sp>
      <p:sp>
        <p:nvSpPr>
          <p:cNvPr id="7" name="Frame 6"/>
          <p:cNvSpPr/>
          <p:nvPr/>
        </p:nvSpPr>
        <p:spPr>
          <a:xfrm>
            <a:off x="110197" y="140678"/>
            <a:ext cx="11971605" cy="6460148"/>
          </a:xfrm>
          <a:prstGeom prst="frame">
            <a:avLst>
              <a:gd name="adj1" fmla="val 982"/>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289" y="1149249"/>
            <a:ext cx="6315075" cy="3749085"/>
          </a:xfrm>
          <a:prstGeom prst="rect">
            <a:avLst/>
          </a:prstGeom>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12046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1234</Words>
  <Application>Microsoft Office PowerPoint</Application>
  <PresentationFormat>Widescreen</PresentationFormat>
  <Paragraphs>84</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Chandra Majumder</dc:creator>
  <cp:lastModifiedBy>8801743071062</cp:lastModifiedBy>
  <cp:revision>163</cp:revision>
  <dcterms:created xsi:type="dcterms:W3CDTF">2019-03-29T09:37:40Z</dcterms:created>
  <dcterms:modified xsi:type="dcterms:W3CDTF">2022-11-03T09:29:37Z</dcterms:modified>
</cp:coreProperties>
</file>