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3" r:id="rId4"/>
    <p:sldId id="264" r:id="rId5"/>
    <p:sldId id="298" r:id="rId6"/>
    <p:sldId id="268" r:id="rId7"/>
    <p:sldId id="270" r:id="rId8"/>
    <p:sldId id="294" r:id="rId9"/>
    <p:sldId id="275" r:id="rId10"/>
    <p:sldId id="296" r:id="rId11"/>
    <p:sldId id="291" r:id="rId12"/>
    <p:sldId id="287" r:id="rId13"/>
    <p:sldId id="288" r:id="rId14"/>
    <p:sldId id="297" r:id="rId15"/>
    <p:sldId id="293" r:id="rId16"/>
    <p:sldId id="295" r:id="rId17"/>
    <p:sldId id="300" r:id="rId18"/>
    <p:sldId id="290" r:id="rId19"/>
    <p:sldId id="283" r:id="rId20"/>
    <p:sldId id="273" r:id="rId21"/>
    <p:sldId id="301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EC8"/>
    <a:srgbClr val="0AA61D"/>
    <a:srgbClr val="2716A2"/>
    <a:srgbClr val="F43CB7"/>
    <a:srgbClr val="0CC622"/>
    <a:srgbClr val="F43AB6"/>
    <a:srgbClr val="F7F7F7"/>
    <a:srgbClr val="002060"/>
    <a:srgbClr val="150D5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1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4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1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E82E8-2550-4998-998B-EBB626369CD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0644D-2B09-4D62-B314-EF5FF053D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2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45"/>
            </a:avLst>
          </a:prstGeom>
          <a:pattFill prst="pct5">
            <a:fgClr>
              <a:srgbClr val="F43CB7"/>
            </a:fgClr>
            <a:bgClr>
              <a:schemeClr val="bg1"/>
            </a:bgClr>
          </a:pattFill>
          <a:ln>
            <a:noFill/>
          </a:ln>
          <a:effectLst>
            <a:outerShdw blurRad="304800" dist="50800" dir="5400000" algn="ctr" rotWithShape="0">
              <a:srgbClr val="150D53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6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D6A759-0C9B-41B7-AE59-FD365667FC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94" y="-32509"/>
            <a:ext cx="12273700" cy="6903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338E19-8B94-49D5-ADC2-1DD9CDE5AD0E}"/>
              </a:ext>
            </a:extLst>
          </p:cNvPr>
          <p:cNvSpPr txBox="1"/>
          <p:nvPr/>
        </p:nvSpPr>
        <p:spPr>
          <a:xfrm>
            <a:off x="-13447" y="245096"/>
            <a:ext cx="12009748" cy="6612903"/>
          </a:xfrm>
          <a:prstGeom prst="rect">
            <a:avLst/>
          </a:prstGeom>
          <a:blipFill dpi="0" rotWithShape="1">
            <a:blip r:embed="rId3">
              <a:alphaModFix amt="2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7BF4FC7-ABFF-4709-BE6F-D1EB14477F46}"/>
              </a:ext>
            </a:extLst>
          </p:cNvPr>
          <p:cNvSpPr/>
          <p:nvPr/>
        </p:nvSpPr>
        <p:spPr>
          <a:xfrm>
            <a:off x="3589507" y="4319081"/>
            <a:ext cx="914400" cy="914400"/>
          </a:xfrm>
          <a:prstGeom prst="ellipse">
            <a:avLst/>
          </a:prstGeom>
          <a:solidFill>
            <a:schemeClr val="bg1">
              <a:alpha val="53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2AE4879-0266-40D1-89FA-FBD0D4614F2C}"/>
              </a:ext>
            </a:extLst>
          </p:cNvPr>
          <p:cNvSpPr/>
          <p:nvPr/>
        </p:nvSpPr>
        <p:spPr>
          <a:xfrm>
            <a:off x="3501957" y="462935"/>
            <a:ext cx="5567463" cy="5451481"/>
          </a:xfrm>
          <a:prstGeom prst="ellipse">
            <a:avLst/>
          </a:prstGeom>
          <a:noFill/>
          <a:ln w="12700" cap="flat" cmpd="sng" algn="ctr">
            <a:solidFill>
              <a:srgbClr val="009E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56EA77-3255-4735-8249-1B62F3858F03}"/>
              </a:ext>
            </a:extLst>
          </p:cNvPr>
          <p:cNvSpPr/>
          <p:nvPr/>
        </p:nvSpPr>
        <p:spPr>
          <a:xfrm>
            <a:off x="3702994" y="674075"/>
            <a:ext cx="5165387" cy="5029200"/>
          </a:xfrm>
          <a:prstGeom prst="ellipse">
            <a:avLst/>
          </a:prstGeom>
          <a:solidFill>
            <a:srgbClr val="009E90">
              <a:alpha val="5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D24F9CE-2D8F-4A54-8EC5-98B28CEDFB22}"/>
              </a:ext>
            </a:extLst>
          </p:cNvPr>
          <p:cNvSpPr/>
          <p:nvPr/>
        </p:nvSpPr>
        <p:spPr>
          <a:xfrm>
            <a:off x="3069745" y="3948829"/>
            <a:ext cx="356679" cy="370252"/>
          </a:xfrm>
          <a:prstGeom prst="ellipse">
            <a:avLst/>
          </a:prstGeom>
          <a:solidFill>
            <a:srgbClr val="009E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22AB46E-A902-4638-B201-6D689D687870}"/>
              </a:ext>
            </a:extLst>
          </p:cNvPr>
          <p:cNvSpPr/>
          <p:nvPr/>
        </p:nvSpPr>
        <p:spPr>
          <a:xfrm>
            <a:off x="2856107" y="3672192"/>
            <a:ext cx="213638" cy="228600"/>
          </a:xfrm>
          <a:prstGeom prst="ellipse">
            <a:avLst/>
          </a:prstGeom>
          <a:solidFill>
            <a:srgbClr val="009E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3FC1AF0-0FBE-4299-A0E1-023FBFD46F8F}"/>
              </a:ext>
            </a:extLst>
          </p:cNvPr>
          <p:cNvSpPr/>
          <p:nvPr/>
        </p:nvSpPr>
        <p:spPr>
          <a:xfrm>
            <a:off x="3200180" y="3720531"/>
            <a:ext cx="141204" cy="170234"/>
          </a:xfrm>
          <a:prstGeom prst="ellipse">
            <a:avLst/>
          </a:prstGeom>
          <a:solidFill>
            <a:srgbClr val="009E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524E6E-85BA-49EE-8CFB-498DB3A839E3}"/>
              </a:ext>
            </a:extLst>
          </p:cNvPr>
          <p:cNvSpPr txBox="1"/>
          <p:nvPr/>
        </p:nvSpPr>
        <p:spPr>
          <a:xfrm>
            <a:off x="3896152" y="2034513"/>
            <a:ext cx="4399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স্বাগত</a:t>
            </a:r>
          </a:p>
          <a:p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524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23651" y="1195272"/>
            <a:ext cx="3124192" cy="3554932"/>
          </a:xfrm>
          <a:prstGeom prst="ellipse">
            <a:avLst/>
          </a:prstGeom>
          <a:solidFill>
            <a:srgbClr val="CDEB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5554" y="167660"/>
            <a:ext cx="64662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b="1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9863" y="2020636"/>
            <a:ext cx="3060151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 উপস্থিতির প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 থেকে আমরা কী জানতে পারলাম</a:t>
            </a: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920" y="4907954"/>
            <a:ext cx="522244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ফুলানো ব্যাগে চাপ দিয়ে এবং নেড়ে বায়ু যে আছে তা অনুভব করতে পারি। 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0014" y="4882634"/>
            <a:ext cx="374861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28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বুদবুদের মধ্যেও আমরা বায়ু খুঁজে পাই।</a:t>
            </a:r>
            <a:endParaRPr lang="en-US" sz="28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485" y="1038579"/>
            <a:ext cx="11261035" cy="5302029"/>
          </a:xfrm>
          <a:prstGeom prst="roundRect">
            <a:avLst>
              <a:gd name="adj" fmla="val 1058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268324" y="4004962"/>
            <a:ext cx="420914" cy="650923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425445" y="4119417"/>
            <a:ext cx="420914" cy="650923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5927" r="4306" b="7694"/>
          <a:stretch/>
        </p:blipFill>
        <p:spPr>
          <a:xfrm>
            <a:off x="7785331" y="1232503"/>
            <a:ext cx="3811102" cy="2872094"/>
          </a:xfrm>
          <a:prstGeom prst="roundRect">
            <a:avLst>
              <a:gd name="adj" fmla="val 50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7516" r="10130" b="7164"/>
          <a:stretch/>
        </p:blipFill>
        <p:spPr>
          <a:xfrm>
            <a:off x="653921" y="1232504"/>
            <a:ext cx="3751902" cy="2872093"/>
          </a:xfrm>
          <a:prstGeom prst="roundRect">
            <a:avLst>
              <a:gd name="adj" fmla="val 859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65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A8D7425-2A17-4116-A2F7-846C9E02174B}"/>
              </a:ext>
            </a:extLst>
          </p:cNvPr>
          <p:cNvSpPr/>
          <p:nvPr/>
        </p:nvSpPr>
        <p:spPr>
          <a:xfrm>
            <a:off x="3840888" y="575971"/>
            <a:ext cx="6999873" cy="4575630"/>
          </a:xfrm>
          <a:prstGeom prst="rect">
            <a:avLst/>
          </a:prstGeom>
          <a:solidFill>
            <a:srgbClr val="133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833B37D-BBE1-47F0-8BC8-B0A044D3E49E}"/>
              </a:ext>
            </a:extLst>
          </p:cNvPr>
          <p:cNvSpPr/>
          <p:nvPr/>
        </p:nvSpPr>
        <p:spPr>
          <a:xfrm>
            <a:off x="3997861" y="6023151"/>
            <a:ext cx="6715428" cy="708377"/>
          </a:xfrm>
          <a:prstGeom prst="ellipse">
            <a:avLst/>
          </a:prstGeom>
          <a:solidFill>
            <a:srgbClr val="926236"/>
          </a:solid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050CFBB9-D642-4B8C-B0D8-64A65CE4CA5A}"/>
              </a:ext>
            </a:extLst>
          </p:cNvPr>
          <p:cNvSpPr/>
          <p:nvPr/>
        </p:nvSpPr>
        <p:spPr>
          <a:xfrm flipH="1" flipV="1">
            <a:off x="10713289" y="228601"/>
            <a:ext cx="356274" cy="5234920"/>
          </a:xfrm>
          <a:custGeom>
            <a:avLst/>
            <a:gdLst>
              <a:gd name="connsiteX0" fmla="*/ 0 w 312501"/>
              <a:gd name="connsiteY0" fmla="*/ 0 h 5331103"/>
              <a:gd name="connsiteX1" fmla="*/ 312501 w 312501"/>
              <a:gd name="connsiteY1" fmla="*/ 0 h 5331103"/>
              <a:gd name="connsiteX2" fmla="*/ 312501 w 312501"/>
              <a:gd name="connsiteY2" fmla="*/ 5331103 h 5331103"/>
              <a:gd name="connsiteX3" fmla="*/ 0 w 312501"/>
              <a:gd name="connsiteY3" fmla="*/ 5331103 h 5331103"/>
              <a:gd name="connsiteX4" fmla="*/ 0 w 312501"/>
              <a:gd name="connsiteY4" fmla="*/ 0 h 5331103"/>
              <a:gd name="connsiteX0" fmla="*/ 0 w 366966"/>
              <a:gd name="connsiteY0" fmla="*/ 0 h 5331103"/>
              <a:gd name="connsiteX1" fmla="*/ 312501 w 366966"/>
              <a:gd name="connsiteY1" fmla="*/ 0 h 5331103"/>
              <a:gd name="connsiteX2" fmla="*/ 312501 w 366966"/>
              <a:gd name="connsiteY2" fmla="*/ 5331103 h 5331103"/>
              <a:gd name="connsiteX3" fmla="*/ 0 w 366966"/>
              <a:gd name="connsiteY3" fmla="*/ 5331103 h 5331103"/>
              <a:gd name="connsiteX4" fmla="*/ 0 w 366966"/>
              <a:gd name="connsiteY4" fmla="*/ 0 h 5331103"/>
              <a:gd name="connsiteX0" fmla="*/ 0 w 366966"/>
              <a:gd name="connsiteY0" fmla="*/ 0 h 5331103"/>
              <a:gd name="connsiteX1" fmla="*/ 312501 w 366966"/>
              <a:gd name="connsiteY1" fmla="*/ 0 h 5331103"/>
              <a:gd name="connsiteX2" fmla="*/ 312501 w 366966"/>
              <a:gd name="connsiteY2" fmla="*/ 5331103 h 5331103"/>
              <a:gd name="connsiteX3" fmla="*/ 0 w 366966"/>
              <a:gd name="connsiteY3" fmla="*/ 5331103 h 5331103"/>
              <a:gd name="connsiteX4" fmla="*/ 0 w 366966"/>
              <a:gd name="connsiteY4" fmla="*/ 0 h 533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66" h="5331103">
                <a:moveTo>
                  <a:pt x="0" y="0"/>
                </a:moveTo>
                <a:lnTo>
                  <a:pt x="312501" y="0"/>
                </a:lnTo>
                <a:cubicBezTo>
                  <a:pt x="312501" y="1777034"/>
                  <a:pt x="435049" y="3393814"/>
                  <a:pt x="312501" y="5331103"/>
                </a:cubicBezTo>
                <a:lnTo>
                  <a:pt x="0" y="5331103"/>
                </a:lnTo>
                <a:cubicBezTo>
                  <a:pt x="0" y="3554069"/>
                  <a:pt x="160255" y="1965571"/>
                  <a:pt x="0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C84343D-4AF5-4223-AB9F-B14962E85FE0}"/>
              </a:ext>
            </a:extLst>
          </p:cNvPr>
          <p:cNvSpPr/>
          <p:nvPr/>
        </p:nvSpPr>
        <p:spPr>
          <a:xfrm flipH="1" flipV="1">
            <a:off x="3537491" y="228600"/>
            <a:ext cx="303396" cy="5234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368329DA-A6E4-4DFD-A99A-CC140AEEF502}"/>
              </a:ext>
            </a:extLst>
          </p:cNvPr>
          <p:cNvSpPr/>
          <p:nvPr/>
        </p:nvSpPr>
        <p:spPr>
          <a:xfrm flipH="1" flipV="1">
            <a:off x="3397083" y="326036"/>
            <a:ext cx="7873830" cy="342496"/>
          </a:xfrm>
          <a:custGeom>
            <a:avLst/>
            <a:gdLst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0118" h="348789">
                <a:moveTo>
                  <a:pt x="0" y="0"/>
                </a:moveTo>
                <a:cubicBezTo>
                  <a:pt x="2232032" y="113122"/>
                  <a:pt x="5406745" y="0"/>
                  <a:pt x="8110118" y="0"/>
                </a:cubicBezTo>
                <a:lnTo>
                  <a:pt x="8110118" y="348789"/>
                </a:lnTo>
                <a:cubicBezTo>
                  <a:pt x="5425598" y="226241"/>
                  <a:pt x="2703373" y="348789"/>
                  <a:pt x="0" y="348789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99ECE845-C35E-4BA1-BFE0-C50C0EED3AFA}"/>
              </a:ext>
            </a:extLst>
          </p:cNvPr>
          <p:cNvSpPr/>
          <p:nvPr/>
        </p:nvSpPr>
        <p:spPr>
          <a:xfrm>
            <a:off x="5358620" y="5269367"/>
            <a:ext cx="740665" cy="1240408"/>
          </a:xfrm>
          <a:custGeom>
            <a:avLst/>
            <a:gdLst>
              <a:gd name="connsiteX0" fmla="*/ 0 w 366966"/>
              <a:gd name="connsiteY0" fmla="*/ 0 h 914400"/>
              <a:gd name="connsiteX1" fmla="*/ 366966 w 366966"/>
              <a:gd name="connsiteY1" fmla="*/ 0 h 914400"/>
              <a:gd name="connsiteX2" fmla="*/ 366966 w 366966"/>
              <a:gd name="connsiteY2" fmla="*/ 914400 h 914400"/>
              <a:gd name="connsiteX3" fmla="*/ 0 w 366966"/>
              <a:gd name="connsiteY3" fmla="*/ 914400 h 914400"/>
              <a:gd name="connsiteX4" fmla="*/ 0 w 366966"/>
              <a:gd name="connsiteY4" fmla="*/ 0 h 914400"/>
              <a:gd name="connsiteX0" fmla="*/ 395926 w 762892"/>
              <a:gd name="connsiteY0" fmla="*/ 0 h 1159497"/>
              <a:gd name="connsiteX1" fmla="*/ 762892 w 762892"/>
              <a:gd name="connsiteY1" fmla="*/ 0 h 1159497"/>
              <a:gd name="connsiteX2" fmla="*/ 762892 w 762892"/>
              <a:gd name="connsiteY2" fmla="*/ 914400 h 1159497"/>
              <a:gd name="connsiteX3" fmla="*/ 0 w 762892"/>
              <a:gd name="connsiteY3" fmla="*/ 1159497 h 1159497"/>
              <a:gd name="connsiteX4" fmla="*/ 395926 w 762892"/>
              <a:gd name="connsiteY4" fmla="*/ 0 h 1159497"/>
              <a:gd name="connsiteX0" fmla="*/ 395926 w 762892"/>
              <a:gd name="connsiteY0" fmla="*/ 0 h 1197204"/>
              <a:gd name="connsiteX1" fmla="*/ 762892 w 762892"/>
              <a:gd name="connsiteY1" fmla="*/ 0 h 1197204"/>
              <a:gd name="connsiteX2" fmla="*/ 385820 w 762892"/>
              <a:gd name="connsiteY2" fmla="*/ 1197204 h 1197204"/>
              <a:gd name="connsiteX3" fmla="*/ 0 w 762892"/>
              <a:gd name="connsiteY3" fmla="*/ 1159497 h 1197204"/>
              <a:gd name="connsiteX4" fmla="*/ 395926 w 762892"/>
              <a:gd name="connsiteY4" fmla="*/ 0 h 119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892" h="1197204">
                <a:moveTo>
                  <a:pt x="395926" y="0"/>
                </a:moveTo>
                <a:lnTo>
                  <a:pt x="762892" y="0"/>
                </a:lnTo>
                <a:lnTo>
                  <a:pt x="385820" y="1197204"/>
                </a:lnTo>
                <a:lnTo>
                  <a:pt x="0" y="1159497"/>
                </a:lnTo>
                <a:lnTo>
                  <a:pt x="395926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="" xmlns:a16="http://schemas.microsoft.com/office/drawing/2014/main" id="{DE0ABDC3-1648-48DA-8B35-E82489B5C1AB}"/>
              </a:ext>
            </a:extLst>
          </p:cNvPr>
          <p:cNvSpPr/>
          <p:nvPr/>
        </p:nvSpPr>
        <p:spPr>
          <a:xfrm>
            <a:off x="8288836" y="5269367"/>
            <a:ext cx="667447" cy="1175604"/>
          </a:xfrm>
          <a:custGeom>
            <a:avLst/>
            <a:gdLst>
              <a:gd name="connsiteX0" fmla="*/ 0 w 366966"/>
              <a:gd name="connsiteY0" fmla="*/ 0 h 914400"/>
              <a:gd name="connsiteX1" fmla="*/ 366966 w 366966"/>
              <a:gd name="connsiteY1" fmla="*/ 0 h 914400"/>
              <a:gd name="connsiteX2" fmla="*/ 366966 w 366966"/>
              <a:gd name="connsiteY2" fmla="*/ 914400 h 914400"/>
              <a:gd name="connsiteX3" fmla="*/ 0 w 366966"/>
              <a:gd name="connsiteY3" fmla="*/ 914400 h 914400"/>
              <a:gd name="connsiteX4" fmla="*/ 0 w 366966"/>
              <a:gd name="connsiteY4" fmla="*/ 0 h 914400"/>
              <a:gd name="connsiteX0" fmla="*/ 395926 w 762892"/>
              <a:gd name="connsiteY0" fmla="*/ 0 h 1159497"/>
              <a:gd name="connsiteX1" fmla="*/ 762892 w 762892"/>
              <a:gd name="connsiteY1" fmla="*/ 0 h 1159497"/>
              <a:gd name="connsiteX2" fmla="*/ 762892 w 762892"/>
              <a:gd name="connsiteY2" fmla="*/ 914400 h 1159497"/>
              <a:gd name="connsiteX3" fmla="*/ 0 w 762892"/>
              <a:gd name="connsiteY3" fmla="*/ 1159497 h 1159497"/>
              <a:gd name="connsiteX4" fmla="*/ 395926 w 762892"/>
              <a:gd name="connsiteY4" fmla="*/ 0 h 1159497"/>
              <a:gd name="connsiteX0" fmla="*/ 395926 w 762892"/>
              <a:gd name="connsiteY0" fmla="*/ 0 h 1197204"/>
              <a:gd name="connsiteX1" fmla="*/ 762892 w 762892"/>
              <a:gd name="connsiteY1" fmla="*/ 0 h 1197204"/>
              <a:gd name="connsiteX2" fmla="*/ 385820 w 762892"/>
              <a:gd name="connsiteY2" fmla="*/ 1197204 h 1197204"/>
              <a:gd name="connsiteX3" fmla="*/ 0 w 762892"/>
              <a:gd name="connsiteY3" fmla="*/ 1159497 h 1197204"/>
              <a:gd name="connsiteX4" fmla="*/ 395926 w 762892"/>
              <a:gd name="connsiteY4" fmla="*/ 0 h 1197204"/>
              <a:gd name="connsiteX0" fmla="*/ 395926 w 1083403"/>
              <a:gd name="connsiteY0" fmla="*/ 0 h 1159497"/>
              <a:gd name="connsiteX1" fmla="*/ 762892 w 1083403"/>
              <a:gd name="connsiteY1" fmla="*/ 0 h 1159497"/>
              <a:gd name="connsiteX2" fmla="*/ 1083403 w 1083403"/>
              <a:gd name="connsiteY2" fmla="*/ 1074655 h 1159497"/>
              <a:gd name="connsiteX3" fmla="*/ 0 w 1083403"/>
              <a:gd name="connsiteY3" fmla="*/ 1159497 h 1159497"/>
              <a:gd name="connsiteX4" fmla="*/ 395926 w 1083403"/>
              <a:gd name="connsiteY4" fmla="*/ 0 h 1159497"/>
              <a:gd name="connsiteX0" fmla="*/ 0 w 687477"/>
              <a:gd name="connsiteY0" fmla="*/ 0 h 1102936"/>
              <a:gd name="connsiteX1" fmla="*/ 366966 w 687477"/>
              <a:gd name="connsiteY1" fmla="*/ 0 h 1102936"/>
              <a:gd name="connsiteX2" fmla="*/ 687477 w 687477"/>
              <a:gd name="connsiteY2" fmla="*/ 1074655 h 1102936"/>
              <a:gd name="connsiteX3" fmla="*/ 301657 w 687477"/>
              <a:gd name="connsiteY3" fmla="*/ 1102936 h 1102936"/>
              <a:gd name="connsiteX4" fmla="*/ 0 w 687477"/>
              <a:gd name="connsiteY4" fmla="*/ 0 h 11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477" h="1102936">
                <a:moveTo>
                  <a:pt x="0" y="0"/>
                </a:moveTo>
                <a:lnTo>
                  <a:pt x="366966" y="0"/>
                </a:lnTo>
                <a:lnTo>
                  <a:pt x="687477" y="1074655"/>
                </a:lnTo>
                <a:lnTo>
                  <a:pt x="301657" y="11029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FB3415B-8D07-4EF5-AFC2-77358C21ECE4}"/>
              </a:ext>
            </a:extLst>
          </p:cNvPr>
          <p:cNvSpPr/>
          <p:nvPr/>
        </p:nvSpPr>
        <p:spPr>
          <a:xfrm>
            <a:off x="7016166" y="5334169"/>
            <a:ext cx="356274" cy="11108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5">
            <a:extLst>
              <a:ext uri="{FF2B5EF4-FFF2-40B4-BE49-F238E27FC236}">
                <a16:creationId xmlns="" xmlns:a16="http://schemas.microsoft.com/office/drawing/2014/main" id="{5FC87E63-0B89-4E1B-B50F-F356444225EC}"/>
              </a:ext>
            </a:extLst>
          </p:cNvPr>
          <p:cNvSpPr/>
          <p:nvPr/>
        </p:nvSpPr>
        <p:spPr>
          <a:xfrm flipH="1" flipV="1">
            <a:off x="3378049" y="4922005"/>
            <a:ext cx="7910438" cy="423749"/>
          </a:xfrm>
          <a:custGeom>
            <a:avLst/>
            <a:gdLst>
              <a:gd name="connsiteX0" fmla="*/ 0 w 8110118"/>
              <a:gd name="connsiteY0" fmla="*/ 0 h 348789"/>
              <a:gd name="connsiteX1" fmla="*/ 8110118 w 8110118"/>
              <a:gd name="connsiteY1" fmla="*/ 0 h 348789"/>
              <a:gd name="connsiteX2" fmla="*/ 8110118 w 8110118"/>
              <a:gd name="connsiteY2" fmla="*/ 348789 h 348789"/>
              <a:gd name="connsiteX3" fmla="*/ 0 w 8110118"/>
              <a:gd name="connsiteY3" fmla="*/ 348789 h 348789"/>
              <a:gd name="connsiteX4" fmla="*/ 0 w 8110118"/>
              <a:gd name="connsiteY4" fmla="*/ 0 h 348789"/>
              <a:gd name="connsiteX0" fmla="*/ 37707 w 8147825"/>
              <a:gd name="connsiteY0" fmla="*/ 0 h 348789"/>
              <a:gd name="connsiteX1" fmla="*/ 8147825 w 8147825"/>
              <a:gd name="connsiteY1" fmla="*/ 0 h 348789"/>
              <a:gd name="connsiteX2" fmla="*/ 8147825 w 8147825"/>
              <a:gd name="connsiteY2" fmla="*/ 348789 h 348789"/>
              <a:gd name="connsiteX3" fmla="*/ 0 w 8147825"/>
              <a:gd name="connsiteY3" fmla="*/ 273375 h 348789"/>
              <a:gd name="connsiteX4" fmla="*/ 37707 w 8147825"/>
              <a:gd name="connsiteY4" fmla="*/ 0 h 348789"/>
              <a:gd name="connsiteX0" fmla="*/ 37707 w 8147825"/>
              <a:gd name="connsiteY0" fmla="*/ 0 h 377070"/>
              <a:gd name="connsiteX1" fmla="*/ 8147825 w 8147825"/>
              <a:gd name="connsiteY1" fmla="*/ 0 h 377070"/>
              <a:gd name="connsiteX2" fmla="*/ 8034703 w 8147825"/>
              <a:gd name="connsiteY2" fmla="*/ 377070 h 377070"/>
              <a:gd name="connsiteX3" fmla="*/ 0 w 8147825"/>
              <a:gd name="connsiteY3" fmla="*/ 273375 h 377070"/>
              <a:gd name="connsiteX4" fmla="*/ 37707 w 8147825"/>
              <a:gd name="connsiteY4" fmla="*/ 0 h 377070"/>
              <a:gd name="connsiteX0" fmla="*/ 37707 w 8147825"/>
              <a:gd name="connsiteY0" fmla="*/ 0 h 377070"/>
              <a:gd name="connsiteX1" fmla="*/ 8147825 w 8147825"/>
              <a:gd name="connsiteY1" fmla="*/ 0 h 377070"/>
              <a:gd name="connsiteX2" fmla="*/ 8034703 w 8147825"/>
              <a:gd name="connsiteY2" fmla="*/ 377070 h 377070"/>
              <a:gd name="connsiteX3" fmla="*/ 0 w 8147825"/>
              <a:gd name="connsiteY3" fmla="*/ 273375 h 377070"/>
              <a:gd name="connsiteX4" fmla="*/ 37707 w 8147825"/>
              <a:gd name="connsiteY4" fmla="*/ 0 h 377070"/>
              <a:gd name="connsiteX0" fmla="*/ 37707 w 8147825"/>
              <a:gd name="connsiteY0" fmla="*/ 54465 h 431535"/>
              <a:gd name="connsiteX1" fmla="*/ 8147825 w 8147825"/>
              <a:gd name="connsiteY1" fmla="*/ 54465 h 431535"/>
              <a:gd name="connsiteX2" fmla="*/ 8034703 w 8147825"/>
              <a:gd name="connsiteY2" fmla="*/ 431535 h 431535"/>
              <a:gd name="connsiteX3" fmla="*/ 0 w 8147825"/>
              <a:gd name="connsiteY3" fmla="*/ 327840 h 431535"/>
              <a:gd name="connsiteX4" fmla="*/ 37707 w 8147825"/>
              <a:gd name="connsiteY4" fmla="*/ 54465 h 43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7825" h="431535">
                <a:moveTo>
                  <a:pt x="37707" y="54465"/>
                </a:moveTo>
                <a:cubicBezTo>
                  <a:pt x="2693946" y="-68083"/>
                  <a:pt x="5444452" y="54465"/>
                  <a:pt x="8147825" y="54465"/>
                </a:cubicBezTo>
                <a:lnTo>
                  <a:pt x="8034703" y="431535"/>
                </a:lnTo>
                <a:cubicBezTo>
                  <a:pt x="5450738" y="293275"/>
                  <a:pt x="2678234" y="362405"/>
                  <a:pt x="0" y="327840"/>
                </a:cubicBezTo>
                <a:lnTo>
                  <a:pt x="37707" y="5446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solidFill>
              <a:srgbClr val="9262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24A1726-3056-4FAF-80E2-EA372ADD2FDA}"/>
              </a:ext>
            </a:extLst>
          </p:cNvPr>
          <p:cNvSpPr/>
          <p:nvPr/>
        </p:nvSpPr>
        <p:spPr>
          <a:xfrm>
            <a:off x="4925323" y="668532"/>
            <a:ext cx="5089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BD" sz="6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E1AF8B7-A9CF-475C-9B34-FC28250E8BB4}"/>
              </a:ext>
            </a:extLst>
          </p:cNvPr>
          <p:cNvSpPr txBox="1"/>
          <p:nvPr/>
        </p:nvSpPr>
        <p:spPr>
          <a:xfrm>
            <a:off x="4218844" y="1684195"/>
            <a:ext cx="650260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396875" indent="-396875"/>
            <a:r>
              <a:rPr lang="bn-BD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96875" indent="-396875"/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বায়ুভর্তি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ডুবিয়ে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endParaRPr lang="en-US" sz="3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7329EB2-17DA-4843-8F40-CE89CCAAC9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0" b="100000" l="0" r="94928">
                        <a14:foregroundMark x1="11836" y1="25434" x2="3140" y2="25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5078" y="446658"/>
            <a:ext cx="3234459" cy="62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872343" y="14514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" y="104007"/>
            <a:ext cx="8917023" cy="6112754"/>
          </a:xfrm>
          <a:prstGeom prst="roundRect">
            <a:avLst>
              <a:gd name="adj" fmla="val 24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2419" r="1977" b="54441"/>
          <a:stretch/>
        </p:blipFill>
        <p:spPr>
          <a:xfrm>
            <a:off x="104586" y="94933"/>
            <a:ext cx="8896291" cy="6121828"/>
          </a:xfrm>
          <a:prstGeom prst="roundRect">
            <a:avLst>
              <a:gd name="adj" fmla="val 1332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Rectangle 5">
            <a:extLst>
              <a:ext uri="{FF2B5EF4-FFF2-40B4-BE49-F238E27FC236}">
                <a16:creationId xmlns="" xmlns:a16="http://schemas.microsoft.com/office/drawing/2014/main" id="{5A6CABD5-131B-4143-8100-D83CDB949D93}"/>
              </a:ext>
            </a:extLst>
          </p:cNvPr>
          <p:cNvSpPr/>
          <p:nvPr/>
        </p:nvSpPr>
        <p:spPr>
          <a:xfrm flipH="1">
            <a:off x="6766610" y="63819"/>
            <a:ext cx="5331656" cy="6700052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600302" y="21771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43AB6">
                  <a:tint val="66000"/>
                  <a:satMod val="160000"/>
                </a:srgbClr>
              </a:gs>
              <a:gs pos="50000">
                <a:srgbClr val="F43AB6">
                  <a:tint val="44500"/>
                  <a:satMod val="160000"/>
                </a:srgbClr>
              </a:gs>
              <a:gs pos="100000">
                <a:srgbClr val="F43AB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rallelogram 8">
            <a:extLst>
              <a:ext uri="{FF2B5EF4-FFF2-40B4-BE49-F238E27FC236}">
                <a16:creationId xmlns="" xmlns:a16="http://schemas.microsoft.com/office/drawing/2014/main" id="{53791369-D038-496D-B5BA-AF7A4B7F5641}"/>
              </a:ext>
            </a:extLst>
          </p:cNvPr>
          <p:cNvSpPr/>
          <p:nvPr/>
        </p:nvSpPr>
        <p:spPr>
          <a:xfrm>
            <a:off x="7186852" y="82074"/>
            <a:ext cx="2383972" cy="4689020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rallelogram 8">
            <a:extLst>
              <a:ext uri="{FF2B5EF4-FFF2-40B4-BE49-F238E27FC236}">
                <a16:creationId xmlns="" xmlns:a16="http://schemas.microsoft.com/office/drawing/2014/main" id="{E9519167-0459-423C-827C-3C2F77D7171D}"/>
              </a:ext>
            </a:extLst>
          </p:cNvPr>
          <p:cNvSpPr/>
          <p:nvPr/>
        </p:nvSpPr>
        <p:spPr>
          <a:xfrm>
            <a:off x="7301849" y="90713"/>
            <a:ext cx="1893691" cy="3643890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917024" y="153808"/>
            <a:ext cx="3274976" cy="1822910"/>
            <a:chOff x="8917024" y="153808"/>
            <a:chExt cx="3274976" cy="1822910"/>
          </a:xfrm>
        </p:grpSpPr>
        <p:sp>
          <p:nvSpPr>
            <p:cNvPr id="46" name="Rectangle: Rounded Corners 18">
              <a:extLst>
                <a:ext uri="{FF2B5EF4-FFF2-40B4-BE49-F238E27FC236}">
                  <a16:creationId xmlns:a16="http://schemas.microsoft.com/office/drawing/2014/main" xmlns="" id="{41DC9365-26D4-4428-A687-5DBB812F92D1}"/>
                </a:ext>
              </a:extLst>
            </p:cNvPr>
            <p:cNvSpPr/>
            <p:nvPr/>
          </p:nvSpPr>
          <p:spPr>
            <a:xfrm>
              <a:off x="8917024" y="153808"/>
              <a:ext cx="3165501" cy="1822910"/>
            </a:xfrm>
            <a:prstGeom prst="roundRect">
              <a:avLst>
                <a:gd name="adj" fmla="val 40355"/>
              </a:avLst>
            </a:prstGeom>
            <a:gradFill flip="none" rotWithShape="1">
              <a:gsLst>
                <a:gs pos="0">
                  <a:srgbClr val="F43CB7">
                    <a:shade val="30000"/>
                    <a:satMod val="115000"/>
                  </a:srgbClr>
                </a:gs>
                <a:gs pos="50000">
                  <a:srgbClr val="F43CB7">
                    <a:shade val="67500"/>
                    <a:satMod val="115000"/>
                  </a:srgbClr>
                </a:gs>
                <a:gs pos="100000">
                  <a:srgbClr val="F43CB7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019901" y="342998"/>
              <a:ext cx="3172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আমরা আর কীভাবে বায়ুর  উপস্থিতি অনুভব করতে পারি?</a:t>
              </a:r>
              <a:endParaRPr lang="en-US" sz="3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8248694" y="2947429"/>
            <a:ext cx="3544377" cy="175432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হাতপাখার বাতাসে কাগজের টুকরা উড়ার সময়।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673313" y="2930457"/>
            <a:ext cx="27764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সাইকেল চালানোর সময়।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05" y="732873"/>
            <a:ext cx="6607784" cy="4941786"/>
          </a:xfrm>
          <a:prstGeom prst="roundRect">
            <a:avLst>
              <a:gd name="adj" fmla="val 234"/>
            </a:avLst>
          </a:prstGeom>
          <a:solidFill>
            <a:srgbClr val="FFFFFF"/>
          </a:solidFill>
          <a:ln w="3175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Rectangle 5">
            <a:extLst>
              <a:ext uri="{FF2B5EF4-FFF2-40B4-BE49-F238E27FC236}">
                <a16:creationId xmlns="" xmlns:a16="http://schemas.microsoft.com/office/drawing/2014/main" id="{5A6CABD5-131B-4143-8100-D83CDB949D93}"/>
              </a:ext>
            </a:extLst>
          </p:cNvPr>
          <p:cNvSpPr/>
          <p:nvPr/>
        </p:nvSpPr>
        <p:spPr>
          <a:xfrm>
            <a:off x="119046" y="61116"/>
            <a:ext cx="5449888" cy="6689201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600302" y="21771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8">
            <a:extLst>
              <a:ext uri="{FF2B5EF4-FFF2-40B4-BE49-F238E27FC236}">
                <a16:creationId xmlns="" xmlns:a16="http://schemas.microsoft.com/office/drawing/2014/main" id="{53791369-D038-496D-B5BA-AF7A4B7F5641}"/>
              </a:ext>
            </a:extLst>
          </p:cNvPr>
          <p:cNvSpPr/>
          <p:nvPr/>
        </p:nvSpPr>
        <p:spPr>
          <a:xfrm flipH="1">
            <a:off x="2484258" y="96679"/>
            <a:ext cx="2731311" cy="4689020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8">
            <a:extLst>
              <a:ext uri="{FF2B5EF4-FFF2-40B4-BE49-F238E27FC236}">
                <a16:creationId xmlns="" xmlns:a16="http://schemas.microsoft.com/office/drawing/2014/main" id="{E9519167-0459-423C-827C-3C2F77D7171D}"/>
              </a:ext>
            </a:extLst>
          </p:cNvPr>
          <p:cNvSpPr/>
          <p:nvPr/>
        </p:nvSpPr>
        <p:spPr>
          <a:xfrm flipH="1">
            <a:off x="2913949" y="96679"/>
            <a:ext cx="2195931" cy="3653771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BF14A13B-2CC2-421C-A3E9-6D8203FFCF83}"/>
              </a:ext>
            </a:extLst>
          </p:cNvPr>
          <p:cNvCxnSpPr>
            <a:cxnSpLocks/>
          </p:cNvCxnSpPr>
          <p:nvPr/>
        </p:nvCxnSpPr>
        <p:spPr>
          <a:xfrm>
            <a:off x="3024850" y="3175414"/>
            <a:ext cx="3439886" cy="2363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9046" y="96679"/>
            <a:ext cx="3340555" cy="173664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আর কীভাবে বায়ুর  উপস্থিতি অনুভব করতে পারি?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732D5AF-CDA0-47A7-BA50-D52FAEDEFD1D}"/>
              </a:ext>
            </a:extLst>
          </p:cNvPr>
          <p:cNvSpPr/>
          <p:nvPr/>
        </p:nvSpPr>
        <p:spPr>
          <a:xfrm>
            <a:off x="179869" y="2916210"/>
            <a:ext cx="2768009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যখন চুল ওড়ে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0D53D6A-A0FF-48F9-BD93-F9DD993E1A75}"/>
              </a:ext>
            </a:extLst>
          </p:cNvPr>
          <p:cNvSpPr txBox="1"/>
          <p:nvPr/>
        </p:nvSpPr>
        <p:spPr>
          <a:xfrm>
            <a:off x="160916" y="2965220"/>
            <a:ext cx="275026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যখন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22" y="732872"/>
            <a:ext cx="6656067" cy="495047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BF14A13B-2CC2-421C-A3E9-6D8203FFCF83}"/>
              </a:ext>
            </a:extLst>
          </p:cNvPr>
          <p:cNvCxnSpPr>
            <a:cxnSpLocks/>
          </p:cNvCxnSpPr>
          <p:nvPr/>
        </p:nvCxnSpPr>
        <p:spPr>
          <a:xfrm>
            <a:off x="3060920" y="3169432"/>
            <a:ext cx="3439886" cy="2363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787464" y="473294"/>
            <a:ext cx="7774503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কীভাবে বায়ুর  উপস্থিতি অনুভব করতে পারি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b="1" dirty="0" smtClean="0">
                <a:ln w="31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31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8D1FCAB-52FC-45A9-B850-163A99ACBDAE}"/>
              </a:ext>
            </a:extLst>
          </p:cNvPr>
          <p:cNvSpPr txBox="1"/>
          <p:nvPr/>
        </p:nvSpPr>
        <p:spPr>
          <a:xfrm>
            <a:off x="787464" y="5459799"/>
            <a:ext cx="57708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যখন কাপড় ওড়ে।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2914" y="5459800"/>
            <a:ext cx="58561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 যখন গাছের পাতা নড়ে।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65" y="1371601"/>
            <a:ext cx="4940983" cy="38530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5189" r="3267" b="5978"/>
          <a:stretch/>
        </p:blipFill>
        <p:spPr>
          <a:xfrm>
            <a:off x="925898" y="1371600"/>
            <a:ext cx="4940983" cy="3852997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sp>
        <p:nvSpPr>
          <p:cNvPr id="28" name="Rounded Rectangle 27"/>
          <p:cNvSpPr/>
          <p:nvPr/>
        </p:nvSpPr>
        <p:spPr>
          <a:xfrm>
            <a:off x="503475" y="430306"/>
            <a:ext cx="11261035" cy="5849470"/>
          </a:xfrm>
          <a:prstGeom prst="roundRect">
            <a:avLst>
              <a:gd name="adj" fmla="val 772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"/>
          <a:stretch/>
        </p:blipFill>
        <p:spPr>
          <a:xfrm>
            <a:off x="1146629" y="910806"/>
            <a:ext cx="9608457" cy="4650525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116880" y="97806"/>
            <a:ext cx="56679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</a:t>
            </a:r>
            <a:r>
              <a:rPr lang="bn-BD" sz="3600" b="1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কর:</a:t>
            </a:r>
            <a:endParaRPr lang="en-US" sz="3600" b="1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5" b="893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05" y="3732604"/>
            <a:ext cx="2072946" cy="1683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01" y="975780"/>
            <a:ext cx="3525881" cy="395043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89225" y="2346632"/>
            <a:ext cx="1925614" cy="1111602"/>
            <a:chOff x="1989225" y="2346632"/>
            <a:chExt cx="1925614" cy="1111602"/>
          </a:xfrm>
        </p:grpSpPr>
        <p:sp>
          <p:nvSpPr>
            <p:cNvPr id="23" name="Oval 22"/>
            <p:cNvSpPr/>
            <p:nvPr/>
          </p:nvSpPr>
          <p:spPr>
            <a:xfrm>
              <a:off x="1989225" y="2346632"/>
              <a:ext cx="1925614" cy="111160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95105" y="2474893"/>
              <a:ext cx="1707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কার্বণ ডাই-অক্সইড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21191" y="3033486"/>
            <a:ext cx="1583174" cy="877439"/>
            <a:chOff x="5521191" y="3033486"/>
            <a:chExt cx="1583174" cy="877439"/>
          </a:xfrm>
        </p:grpSpPr>
        <p:sp>
          <p:nvSpPr>
            <p:cNvPr id="26" name="Oval 25"/>
            <p:cNvSpPr/>
            <p:nvPr/>
          </p:nvSpPr>
          <p:spPr>
            <a:xfrm>
              <a:off x="5521191" y="3033486"/>
              <a:ext cx="1583174" cy="87743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22059" y="3217126"/>
              <a:ext cx="1166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অক্সিজেন</a:t>
              </a:r>
              <a:endPara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Curved Down Arrow 29"/>
          <p:cNvSpPr/>
          <p:nvPr/>
        </p:nvSpPr>
        <p:spPr>
          <a:xfrm rot="3086156" flipV="1">
            <a:off x="4132978" y="3112162"/>
            <a:ext cx="2453872" cy="1029317"/>
          </a:xfrm>
          <a:prstGeom prst="curved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 rot="13722429">
            <a:off x="3172475" y="2975877"/>
            <a:ext cx="3672283" cy="1308798"/>
          </a:xfrm>
          <a:prstGeom prst="curved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97064" y="5744971"/>
            <a:ext cx="85119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খাদ্য তৈরিতে বায়ু ব্যবহার করে।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0046" y="5754751"/>
            <a:ext cx="109038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মানুষসহ সকল প্রাণী ও উদ্ভিদ শ্বাসকার্যে বায়ু ব্যবহার করে। </a:t>
            </a:r>
            <a:endParaRPr lang="en-US" sz="36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33" grpId="0"/>
      <p:bldP spid="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17174"/>
            <a:ext cx="5284695" cy="4370655"/>
          </a:xfrm>
          <a:prstGeom prst="roundRect">
            <a:avLst>
              <a:gd name="adj" fmla="val 17518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-1823594" y="37099"/>
            <a:ext cx="639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বায়ুর ব্যবহার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199" y="783771"/>
            <a:ext cx="11143343" cy="43799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5"/>
          <a:stretch/>
        </p:blipFill>
        <p:spPr>
          <a:xfrm>
            <a:off x="6199094" y="783772"/>
            <a:ext cx="5401448" cy="4341480"/>
          </a:xfrm>
          <a:prstGeom prst="roundRect">
            <a:avLst>
              <a:gd name="adj" fmla="val 14497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0" name="Group 19"/>
          <p:cNvGrpSpPr/>
          <p:nvPr/>
        </p:nvGrpSpPr>
        <p:grpSpPr>
          <a:xfrm>
            <a:off x="2285399" y="5364353"/>
            <a:ext cx="7827389" cy="1291942"/>
            <a:chOff x="2165022" y="4872447"/>
            <a:chExt cx="7827389" cy="1725105"/>
          </a:xfrm>
        </p:grpSpPr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xmlns="" id="{A9F936E2-F85A-4972-9677-C35C38137AE3}"/>
                </a:ext>
              </a:extLst>
            </p:cNvPr>
            <p:cNvSpPr/>
            <p:nvPr/>
          </p:nvSpPr>
          <p:spPr>
            <a:xfrm>
              <a:off x="2165022" y="4872447"/>
              <a:ext cx="7827389" cy="172510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xmlns="" id="{8A7E7E42-2074-4906-8937-0BAC0DFD5E42}"/>
                </a:ext>
              </a:extLst>
            </p:cNvPr>
            <p:cNvSpPr/>
            <p:nvPr/>
          </p:nvSpPr>
          <p:spPr>
            <a:xfrm>
              <a:off x="2326848" y="5163230"/>
              <a:ext cx="7503736" cy="1161038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02578" y="5727151"/>
            <a:ext cx="97930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গাড়ির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চাকায় বায়ু ব্যবহার করা হয়।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1135198"/>
            <a:ext cx="3880503" cy="3237406"/>
          </a:xfrm>
          <a:prstGeom prst="roundRect">
            <a:avLst>
              <a:gd name="adj" fmla="val 30407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-1410017" y="248128"/>
            <a:ext cx="54249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বায়ুর ব্যবহার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812" y="5239651"/>
            <a:ext cx="37886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নৌকার পাল বাতাস ব্যবহার করে পানিতে চলাচল করে।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7834" y="5239650"/>
            <a:ext cx="36285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 লাগলে বায়ুর সাহায্যে আমরা শরীর ঠান্ডা করি।</a:t>
            </a:r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0711" y="5271837"/>
            <a:ext cx="41111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উইন্ডমিলের চাকা ঘুরিয়ে বিদ্যুৎ তৈরিতে সাহায্য করে।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90286" y="4782155"/>
            <a:ext cx="11553371" cy="801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27" y="1135198"/>
            <a:ext cx="3881841" cy="3237405"/>
          </a:xfrm>
          <a:prstGeom prst="roundRect">
            <a:avLst>
              <a:gd name="adj" fmla="val 29186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4917" b="6850"/>
          <a:stretch/>
        </p:blipFill>
        <p:spPr>
          <a:xfrm>
            <a:off x="4180890" y="1135197"/>
            <a:ext cx="3789821" cy="3237406"/>
          </a:xfrm>
          <a:prstGeom prst="roundRect">
            <a:avLst>
              <a:gd name="adj" fmla="val 31122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23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1BFBB27-6372-4B17-817A-9D7CA8944BE3}"/>
              </a:ext>
            </a:extLst>
          </p:cNvPr>
          <p:cNvSpPr txBox="1"/>
          <p:nvPr/>
        </p:nvSpPr>
        <p:spPr>
          <a:xfrm>
            <a:off x="224630" y="3014061"/>
            <a:ext cx="92887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 পাশে বায়ু আছে এম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তিনটি উদাহরণ দাও।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0701" y="4172988"/>
            <a:ext cx="703937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জীবের বেঁচে থাকার জন্য বায়ু প্রয়োজন কেন তা তিনটি বাক্যে লেখ।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0701" y="3588213"/>
            <a:ext cx="590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কীভাবে বায়ু ব্যবহার করি?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76" y="49883"/>
            <a:ext cx="3489686" cy="2671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Flowchart: Alternate Process 20"/>
          <p:cNvSpPr/>
          <p:nvPr/>
        </p:nvSpPr>
        <p:spPr>
          <a:xfrm>
            <a:off x="843194" y="2721674"/>
            <a:ext cx="9288758" cy="3338286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58513" y="924113"/>
            <a:ext cx="4442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D0C6E4-72D2-46C0-8821-C191316B4952}"/>
              </a:ext>
            </a:extLst>
          </p:cNvPr>
          <p:cNvSpPr/>
          <p:nvPr/>
        </p:nvSpPr>
        <p:spPr>
          <a:xfrm>
            <a:off x="119168" y="53854"/>
            <a:ext cx="5382017" cy="6747874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1280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582373 w 5278188"/>
              <a:gd name="connsiteY1" fmla="*/ 3842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582373" y="3842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8">
            <a:extLst>
              <a:ext uri="{FF2B5EF4-FFF2-40B4-BE49-F238E27FC236}">
                <a16:creationId xmlns:a16="http://schemas.microsoft.com/office/drawing/2014/main" xmlns="" id="{D3C1CB18-C1AF-47A9-9CED-B258064FAFCA}"/>
              </a:ext>
            </a:extLst>
          </p:cNvPr>
          <p:cNvSpPr/>
          <p:nvPr/>
        </p:nvSpPr>
        <p:spPr>
          <a:xfrm flipH="1">
            <a:off x="2701275" y="53853"/>
            <a:ext cx="2327700" cy="4729161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8">
            <a:extLst>
              <a:ext uri="{FF2B5EF4-FFF2-40B4-BE49-F238E27FC236}">
                <a16:creationId xmlns:a16="http://schemas.microsoft.com/office/drawing/2014/main" xmlns="" id="{D1B52441-795F-4624-BF67-F0612512AA15}"/>
              </a:ext>
            </a:extLst>
          </p:cNvPr>
          <p:cNvSpPr/>
          <p:nvPr/>
        </p:nvSpPr>
        <p:spPr>
          <a:xfrm flipH="1">
            <a:off x="3051496" y="49667"/>
            <a:ext cx="1922762" cy="3777364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69345" y="2746857"/>
            <a:ext cx="5057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4000" b="1" kern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 ও ৩৭</a:t>
            </a:r>
            <a:r>
              <a:rPr lang="bn-BD" sz="4000" b="1" kern="0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পৃষ্ঠায়</a:t>
            </a:r>
            <a:r>
              <a:rPr lang="bn-BD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b="1" kern="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5" y="185602"/>
            <a:ext cx="5401994" cy="6503586"/>
          </a:xfrm>
          <a:prstGeom prst="rect">
            <a:avLst/>
          </a:prstGeom>
          <a:ln w="3175">
            <a:solidFill>
              <a:schemeClr val="accent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74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E6954F-B87F-424B-87AA-5C1386E92740}"/>
              </a:ext>
            </a:extLst>
          </p:cNvPr>
          <p:cNvSpPr txBox="1"/>
          <p:nvPr/>
        </p:nvSpPr>
        <p:spPr>
          <a:xfrm>
            <a:off x="5838242" y="1848379"/>
            <a:ext cx="448662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800" dirty="0" err="1" smtClean="0">
                <a:ln w="0">
                  <a:solidFill>
                    <a:srgbClr val="F43CB7"/>
                  </a:solidFill>
                </a:ln>
                <a:solidFill>
                  <a:srgbClr val="F43CB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n w="0">
                  <a:solidFill>
                    <a:srgbClr val="F43CB7"/>
                  </a:solidFill>
                </a:ln>
                <a:solidFill>
                  <a:srgbClr val="F43CB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43CB7"/>
                  </a:solidFill>
                </a:ln>
                <a:solidFill>
                  <a:srgbClr val="F43CB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>
                <a:solidFill>
                  <a:srgbClr val="F43CB7"/>
                </a:solidFill>
              </a:ln>
              <a:solidFill>
                <a:srgbClr val="F43CB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8A2628-5CC0-495E-9B9A-FCC3F19600E3}"/>
              </a:ext>
            </a:extLst>
          </p:cNvPr>
          <p:cNvSpPr txBox="1"/>
          <p:nvPr/>
        </p:nvSpPr>
        <p:spPr>
          <a:xfrm>
            <a:off x="5946386" y="2519877"/>
            <a:ext cx="6451801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000" b="1" dirty="0" smtClean="0">
                <a:ln w="9525"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রত্না খাতুন</a:t>
            </a:r>
          </a:p>
          <a:p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ধাদাশ সরকারি প্রাথমিক বিদ্যালয়</a:t>
            </a:r>
          </a:p>
          <a:p>
            <a:r>
              <a:rPr lang="bn-BD" sz="40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পুঠিয়া, রাজশাহী।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28DF8F-80BC-4ACD-8C3D-C9BA736070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87" y="507882"/>
            <a:ext cx="5124363" cy="56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5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04029" y="114724"/>
            <a:ext cx="598394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6000" b="1" dirty="0">
                <a:ln w="3175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b="1" dirty="0"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88258" y="1678307"/>
            <a:ext cx="5593976" cy="3915966"/>
          </a:xfrm>
          <a:prstGeom prst="flowChartAlternateProcess">
            <a:avLst/>
          </a:prstGeom>
          <a:solidFill>
            <a:srgbClr val="F6FEC8"/>
          </a:solidFill>
          <a:ln w="28575">
            <a:solidFill>
              <a:srgbClr val="F43AB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0">
                  <a:noFill/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 দল: 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পাঠ্যপুস্তুকের পৃষ্ঠা ৩৬ এর কাজ ১ করে দেখাও</a:t>
            </a:r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ln w="0">
                <a:noFill/>
              </a:ln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0">
                  <a:noFill/>
                </a:ln>
                <a:solidFill>
                  <a:srgbClr val="2716A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জুই দল: 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পৃষ্ঠা ৩৬ এর কাজ ২ করে দেখাও।</a:t>
            </a:r>
          </a:p>
          <a:p>
            <a:r>
              <a:rPr lang="bn-BD" sz="3200" b="1" dirty="0" smtClean="0">
                <a:ln w="0">
                  <a:noFill/>
                </a:ln>
                <a:solidFill>
                  <a:srgbClr val="0AA61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দল: </a:t>
            </a:r>
            <a:r>
              <a:rPr lang="bn-BD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কীভাবে বায়ুর উপস্থিতি অনুভব করে এ রকম পাঁচটি অবস্থার তালিকা তৈরি কর।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1935" y="6040188"/>
            <a:ext cx="91481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লিখা শেষে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</a:t>
            </a:r>
            <a:r>
              <a:rPr lang="en-US" sz="3600" b="1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 </a:t>
            </a:r>
            <a:r>
              <a:rPr lang="en-US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কর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3" t="1681" r="1489" b="1274"/>
          <a:stretch/>
        </p:blipFill>
        <p:spPr>
          <a:xfrm>
            <a:off x="5915603" y="2124556"/>
            <a:ext cx="6048898" cy="3247935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91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895" y="1983674"/>
            <a:ext cx="5163533" cy="107721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কোনটি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 মানুষসহ সকল প্রাণী বাঁচতে পারেনা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908" y="3484823"/>
            <a:ext cx="279775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3741" y="3553335"/>
            <a:ext cx="3173505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251" y="4489341"/>
            <a:ext cx="2957411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কার্বণ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ডাই-অক্সইড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3741" y="4518591"/>
            <a:ext cx="3330183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bn-BD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3924" y="1442969"/>
            <a:ext cx="3796757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C0066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9113" y="1308967"/>
            <a:ext cx="444606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4158" y="5575661"/>
            <a:ext cx="9291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উত্তরের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উপরের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 </a:t>
            </a:r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করি।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540" y="3332259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2945" y="553523"/>
            <a:ext cx="5045780" cy="5847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বল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211" y="285666"/>
            <a:ext cx="3203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11" y="1449792"/>
            <a:ext cx="3203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719" y="86288"/>
            <a:ext cx="5513294" cy="3665797"/>
          </a:xfrm>
          <a:prstGeom prst="roundRect">
            <a:avLst>
              <a:gd name="adj" fmla="val 408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8B30F38-1A13-437F-ADFE-2B0B2E84A345}"/>
              </a:ext>
            </a:extLst>
          </p:cNvPr>
          <p:cNvSpPr txBox="1"/>
          <p:nvPr/>
        </p:nvSpPr>
        <p:spPr>
          <a:xfrm>
            <a:off x="104611" y="2465455"/>
            <a:ext cx="66323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611" y="3036286"/>
            <a:ext cx="916041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বায়ু কোথায় থাকে?</a:t>
            </a:r>
          </a:p>
          <a:p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বায়ু প্রবাহ কীভাবে বিদ্যুৎ তৈরিতে সাহায্য করে?</a:t>
            </a:r>
          </a:p>
          <a:p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উদ্ভিদ কীভাবে বায়ু ব্যবহার করে।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8224" y="181800"/>
            <a:ext cx="658121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6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n w="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F56991-B06A-4297-9AF6-5F73C76B86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3056" l="6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176" y="1035130"/>
            <a:ext cx="6584576" cy="5267661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B611C4E6-4C81-457F-B280-EB9048CF46E8}"/>
              </a:ext>
            </a:extLst>
          </p:cNvPr>
          <p:cNvSpPr/>
          <p:nvPr/>
        </p:nvSpPr>
        <p:spPr>
          <a:xfrm>
            <a:off x="6002990" y="2259105"/>
            <a:ext cx="5475194" cy="33026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43CB7">
                  <a:tint val="66000"/>
                  <a:satMod val="160000"/>
                </a:srgbClr>
              </a:gs>
              <a:gs pos="50000">
                <a:srgbClr val="F43CB7">
                  <a:tint val="44500"/>
                  <a:satMod val="160000"/>
                </a:srgbClr>
              </a:gs>
              <a:gs pos="100000">
                <a:srgbClr val="F43CB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47E315FC-4FAD-4705-91EF-568EEF820EE5}"/>
              </a:ext>
            </a:extLst>
          </p:cNvPr>
          <p:cNvSpPr/>
          <p:nvPr/>
        </p:nvSpPr>
        <p:spPr>
          <a:xfrm>
            <a:off x="6169958" y="2463051"/>
            <a:ext cx="5141258" cy="28947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6B8516-D9E3-419E-B333-321F69C658AE}"/>
              </a:ext>
            </a:extLst>
          </p:cNvPr>
          <p:cNvSpPr txBox="1"/>
          <p:nvPr/>
        </p:nvSpPr>
        <p:spPr>
          <a:xfrm rot="10800000" flipV="1">
            <a:off x="6415368" y="3033268"/>
            <a:ext cx="466164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যে যে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বায়ু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 তার একটি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তৈরি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C48025B-B0E0-42A4-906E-CAD081B8B943}"/>
              </a:ext>
            </a:extLst>
          </p:cNvPr>
          <p:cNvSpPr/>
          <p:nvPr/>
        </p:nvSpPr>
        <p:spPr>
          <a:xfrm>
            <a:off x="1071929" y="851647"/>
            <a:ext cx="5172635" cy="5163670"/>
          </a:xfrm>
          <a:prstGeom prst="ellipse">
            <a:avLst/>
          </a:prstGeom>
          <a:solidFill>
            <a:srgbClr val="F43C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116" y="1905400"/>
            <a:ext cx="4312663" cy="2890525"/>
          </a:xfrm>
          <a:prstGeom prst="rect">
            <a:avLst/>
          </a:prstGeom>
        </p:spPr>
      </p:pic>
      <p:pic>
        <p:nvPicPr>
          <p:cNvPr id="6" name="Picture 2" descr="Lotus GIF - Find on GIFER">
            <a:extLst>
              <a:ext uri="{FF2B5EF4-FFF2-40B4-BE49-F238E27FC236}">
                <a16:creationId xmlns:a16="http://schemas.microsoft.com/office/drawing/2014/main" xmlns="" id="{CDC43AFF-E006-4434-946E-C510AFBE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59"/>
          <a:stretch/>
        </p:blipFill>
        <p:spPr bwMode="auto">
          <a:xfrm>
            <a:off x="1220492" y="1046524"/>
            <a:ext cx="4875508" cy="4764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B0CBB0AD-DD43-44E7-A1AD-B92176A64E46}"/>
              </a:ext>
            </a:extLst>
          </p:cNvPr>
          <p:cNvSpPr/>
          <p:nvPr/>
        </p:nvSpPr>
        <p:spPr>
          <a:xfrm>
            <a:off x="869576" y="636494"/>
            <a:ext cx="5593977" cy="5585012"/>
          </a:xfrm>
          <a:prstGeom prst="ellipse">
            <a:avLst/>
          </a:prstGeom>
          <a:noFill/>
          <a:ln w="28575" cap="flat" cmpd="sng" algn="ctr">
            <a:solidFill>
              <a:srgbClr val="F43CB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43CB7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7BF4FC7-ABFF-4709-BE6F-D1EB14477F46}"/>
              </a:ext>
            </a:extLst>
          </p:cNvPr>
          <p:cNvSpPr/>
          <p:nvPr/>
        </p:nvSpPr>
        <p:spPr>
          <a:xfrm>
            <a:off x="1220492" y="4745638"/>
            <a:ext cx="914400" cy="914400"/>
          </a:xfrm>
          <a:prstGeom prst="ellipse">
            <a:avLst/>
          </a:prstGeom>
          <a:solidFill>
            <a:srgbClr val="00B050">
              <a:alpha val="5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D24F9CE-2D8F-4A54-8EC5-98B28CEDFB22}"/>
              </a:ext>
            </a:extLst>
          </p:cNvPr>
          <p:cNvSpPr/>
          <p:nvPr/>
        </p:nvSpPr>
        <p:spPr>
          <a:xfrm>
            <a:off x="817692" y="4305300"/>
            <a:ext cx="356679" cy="370252"/>
          </a:xfrm>
          <a:prstGeom prst="ellipse">
            <a:avLst/>
          </a:prstGeom>
          <a:solidFill>
            <a:srgbClr val="F43A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22AB46E-A902-4638-B201-6D689D687870}"/>
              </a:ext>
            </a:extLst>
          </p:cNvPr>
          <p:cNvSpPr/>
          <p:nvPr/>
        </p:nvSpPr>
        <p:spPr>
          <a:xfrm>
            <a:off x="604054" y="4028663"/>
            <a:ext cx="213638" cy="228600"/>
          </a:xfrm>
          <a:prstGeom prst="ellipse">
            <a:avLst/>
          </a:prstGeom>
          <a:solidFill>
            <a:srgbClr val="F43AB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94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8A2628-5CC0-495E-9B9A-FCC3F19600E3}"/>
              </a:ext>
            </a:extLst>
          </p:cNvPr>
          <p:cNvSpPr txBox="1"/>
          <p:nvPr/>
        </p:nvSpPr>
        <p:spPr>
          <a:xfrm>
            <a:off x="5541642" y="1402374"/>
            <a:ext cx="556562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4800" dirty="0" err="1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8A2628-5CC0-495E-9B9A-FCC3F19600E3}"/>
              </a:ext>
            </a:extLst>
          </p:cNvPr>
          <p:cNvSpPr txBox="1"/>
          <p:nvPr/>
        </p:nvSpPr>
        <p:spPr>
          <a:xfrm>
            <a:off x="5541642" y="2125795"/>
            <a:ext cx="7165829" cy="2369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3600" b="1" dirty="0" smtClean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600" b="1" dirty="0" smtClean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bn-BD" sz="36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চারপাশের বায়ু</a:t>
            </a:r>
            <a:endParaRPr lang="en-US" sz="36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416723"/>
            <a:ext cx="4578705" cy="6110752"/>
          </a:xfrm>
          <a:prstGeom prst="rect">
            <a:avLst/>
          </a:prstGeom>
          <a:ln w="63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66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717690" y="442189"/>
            <a:ext cx="7401671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ছবিগুলো দেখ।</a:t>
            </a:r>
            <a:endParaRPr lang="en-US" sz="4000" b="1" dirty="0">
              <a:ln w="3175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1" y="1245347"/>
            <a:ext cx="3743621" cy="32188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96" y="1252052"/>
            <a:ext cx="3762619" cy="321214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41" y="1245347"/>
            <a:ext cx="3743621" cy="32188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8" name="Rounded Rectangle 17"/>
          <p:cNvSpPr/>
          <p:nvPr/>
        </p:nvSpPr>
        <p:spPr>
          <a:xfrm>
            <a:off x="268941" y="403412"/>
            <a:ext cx="11698941" cy="5082988"/>
          </a:xfrm>
          <a:prstGeom prst="roundRect">
            <a:avLst>
              <a:gd name="adj" fmla="val 576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D53D6A-A0FF-48F9-BD93-F9DD993E1A75}"/>
              </a:ext>
            </a:extLst>
          </p:cNvPr>
          <p:cNvSpPr txBox="1"/>
          <p:nvPr/>
        </p:nvSpPr>
        <p:spPr>
          <a:xfrm>
            <a:off x="1298167" y="5761079"/>
            <a:ext cx="9882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ঘুড়ি ঘু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পাতা নড়ছে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3533" y="5738222"/>
            <a:ext cx="75124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 ঘটার কারণ কী?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0594" y="4621243"/>
            <a:ext cx="106756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আমরা কী কী দেখতে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0B17BC-DA5C-42AC-BB15-5F3A675A3CFC}"/>
              </a:ext>
            </a:extLst>
          </p:cNvPr>
          <p:cNvSpPr txBox="1"/>
          <p:nvPr/>
        </p:nvSpPr>
        <p:spPr>
          <a:xfrm>
            <a:off x="-323815" y="5700153"/>
            <a:ext cx="133688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বলতে পারবে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পাঠের বিষয় কী?</a:t>
            </a:r>
          </a:p>
        </p:txBody>
      </p:sp>
    </p:spTree>
    <p:extLst>
      <p:ext uri="{BB962C8B-B14F-4D97-AF65-F5344CB8AC3E}">
        <p14:creationId xmlns:p14="http://schemas.microsoft.com/office/powerpoint/2010/main" val="41923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Tv Clipart 28726 - Flat Screen Television Transparent - Full Size  PNG Image - PNGkit">
            <a:extLst>
              <a:ext uri="{FF2B5EF4-FFF2-40B4-BE49-F238E27FC236}">
                <a16:creationId xmlns:a16="http://schemas.microsoft.com/office/drawing/2014/main" xmlns="" id="{A624C4DA-7900-4231-B016-10D07157A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46"/>
          <a:stretch/>
        </p:blipFill>
        <p:spPr bwMode="auto">
          <a:xfrm>
            <a:off x="5039163" y="787704"/>
            <a:ext cx="6232565" cy="42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pressed air | technology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05" y="919964"/>
            <a:ext cx="5884079" cy="33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74801B-5BE3-4217-98C1-D5FAC2E68F6E}"/>
              </a:ext>
            </a:extLst>
          </p:cNvPr>
          <p:cNvSpPr/>
          <p:nvPr/>
        </p:nvSpPr>
        <p:spPr>
          <a:xfrm>
            <a:off x="5199336" y="928468"/>
            <a:ext cx="5884079" cy="3466163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5952D6-60A6-4CF2-AB0E-7A83C628D643}"/>
              </a:ext>
            </a:extLst>
          </p:cNvPr>
          <p:cNvSpPr txBox="1"/>
          <p:nvPr/>
        </p:nvSpPr>
        <p:spPr>
          <a:xfrm>
            <a:off x="6007642" y="1824958"/>
            <a:ext cx="47737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চারপাশের </a:t>
            </a:r>
            <a:r>
              <a:rPr lang="bn-BD" sz="6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kumimoji="0" lang="en-US" sz="5400" b="0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2" name="Picture 11" descr="Laptop PNG">
            <a:extLst>
              <a:ext uri="{FF2B5EF4-FFF2-40B4-BE49-F238E27FC236}">
                <a16:creationId xmlns:a16="http://schemas.microsoft.com/office/drawing/2014/main" xmlns="" id="{FD134220-35DA-4D10-8210-ABA43CCE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33" y="3353183"/>
            <a:ext cx="4816257" cy="36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xmlns="" id="{C6CF17C6-1C7F-493E-8761-993372B104F1}"/>
              </a:ext>
            </a:extLst>
          </p:cNvPr>
          <p:cNvSpPr/>
          <p:nvPr/>
        </p:nvSpPr>
        <p:spPr>
          <a:xfrm>
            <a:off x="1949064" y="3478558"/>
            <a:ext cx="3648594" cy="2368328"/>
          </a:xfrm>
          <a:prstGeom prst="roundRect">
            <a:avLst>
              <a:gd name="adj" fmla="val 671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9A8667-31C9-445D-B8EC-5962515B62E5}"/>
              </a:ext>
            </a:extLst>
          </p:cNvPr>
          <p:cNvSpPr txBox="1"/>
          <p:nvPr/>
        </p:nvSpPr>
        <p:spPr>
          <a:xfrm>
            <a:off x="1999593" y="3877892"/>
            <a:ext cx="3598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422145B-DA6D-44E4-B678-6758729AB312}"/>
              </a:ext>
            </a:extLst>
          </p:cNvPr>
          <p:cNvSpPr/>
          <p:nvPr/>
        </p:nvSpPr>
        <p:spPr>
          <a:xfrm>
            <a:off x="2474257" y="2422688"/>
            <a:ext cx="3939050" cy="3541664"/>
          </a:xfrm>
          <a:custGeom>
            <a:avLst/>
            <a:gdLst>
              <a:gd name="connsiteX0" fmla="*/ 0 w 2573516"/>
              <a:gd name="connsiteY0" fmla="*/ 0 h 2729061"/>
              <a:gd name="connsiteX1" fmla="*/ 2573516 w 2573516"/>
              <a:gd name="connsiteY1" fmla="*/ 0 h 2729061"/>
              <a:gd name="connsiteX2" fmla="*/ 2573516 w 2573516"/>
              <a:gd name="connsiteY2" fmla="*/ 2729061 h 2729061"/>
              <a:gd name="connsiteX3" fmla="*/ 0 w 2573516"/>
              <a:gd name="connsiteY3" fmla="*/ 2729061 h 2729061"/>
              <a:gd name="connsiteX4" fmla="*/ 0 w 2573516"/>
              <a:gd name="connsiteY4" fmla="*/ 0 h 2729061"/>
              <a:gd name="connsiteX0" fmla="*/ 593889 w 3167405"/>
              <a:gd name="connsiteY0" fmla="*/ 0 h 2729061"/>
              <a:gd name="connsiteX1" fmla="*/ 3167405 w 3167405"/>
              <a:gd name="connsiteY1" fmla="*/ 0 h 2729061"/>
              <a:gd name="connsiteX2" fmla="*/ 3167405 w 3167405"/>
              <a:gd name="connsiteY2" fmla="*/ 2729061 h 2729061"/>
              <a:gd name="connsiteX3" fmla="*/ 0 w 3167405"/>
              <a:gd name="connsiteY3" fmla="*/ 2719634 h 2729061"/>
              <a:gd name="connsiteX4" fmla="*/ 593889 w 3167405"/>
              <a:gd name="connsiteY4" fmla="*/ 0 h 2729061"/>
              <a:gd name="connsiteX0" fmla="*/ 593889 w 3167405"/>
              <a:gd name="connsiteY0" fmla="*/ 0 h 2719634"/>
              <a:gd name="connsiteX1" fmla="*/ 3167405 w 3167405"/>
              <a:gd name="connsiteY1" fmla="*/ 0 h 2719634"/>
              <a:gd name="connsiteX2" fmla="*/ 2762052 w 3167405"/>
              <a:gd name="connsiteY2" fmla="*/ 2691354 h 2719634"/>
              <a:gd name="connsiteX3" fmla="*/ 0 w 3167405"/>
              <a:gd name="connsiteY3" fmla="*/ 2719634 h 2719634"/>
              <a:gd name="connsiteX4" fmla="*/ 593889 w 3167405"/>
              <a:gd name="connsiteY4" fmla="*/ 0 h 2719634"/>
              <a:gd name="connsiteX0" fmla="*/ 593889 w 3167405"/>
              <a:gd name="connsiteY0" fmla="*/ 0 h 2719634"/>
              <a:gd name="connsiteX1" fmla="*/ 3167405 w 3167405"/>
              <a:gd name="connsiteY1" fmla="*/ 0 h 2719634"/>
              <a:gd name="connsiteX2" fmla="*/ 2601796 w 3167405"/>
              <a:gd name="connsiteY2" fmla="*/ 2653646 h 2719634"/>
              <a:gd name="connsiteX3" fmla="*/ 0 w 3167405"/>
              <a:gd name="connsiteY3" fmla="*/ 2719634 h 2719634"/>
              <a:gd name="connsiteX4" fmla="*/ 593889 w 3167405"/>
              <a:gd name="connsiteY4" fmla="*/ 0 h 2719634"/>
              <a:gd name="connsiteX0" fmla="*/ 593889 w 3167405"/>
              <a:gd name="connsiteY0" fmla="*/ 0 h 2729060"/>
              <a:gd name="connsiteX1" fmla="*/ 3167405 w 3167405"/>
              <a:gd name="connsiteY1" fmla="*/ 0 h 2729060"/>
              <a:gd name="connsiteX2" fmla="*/ 2762052 w 3167405"/>
              <a:gd name="connsiteY2" fmla="*/ 2729060 h 2729060"/>
              <a:gd name="connsiteX3" fmla="*/ 0 w 3167405"/>
              <a:gd name="connsiteY3" fmla="*/ 2719634 h 2729060"/>
              <a:gd name="connsiteX4" fmla="*/ 593889 w 3167405"/>
              <a:gd name="connsiteY4" fmla="*/ 0 h 2729060"/>
              <a:gd name="connsiteX0" fmla="*/ 834790 w 3408306"/>
              <a:gd name="connsiteY0" fmla="*/ 0 h 2729060"/>
              <a:gd name="connsiteX1" fmla="*/ 3408306 w 3408306"/>
              <a:gd name="connsiteY1" fmla="*/ 0 h 2729060"/>
              <a:gd name="connsiteX2" fmla="*/ 3002953 w 3408306"/>
              <a:gd name="connsiteY2" fmla="*/ 2729060 h 2729060"/>
              <a:gd name="connsiteX3" fmla="*/ 0 w 3408306"/>
              <a:gd name="connsiteY3" fmla="*/ 2726893 h 2729060"/>
              <a:gd name="connsiteX4" fmla="*/ 834790 w 3408306"/>
              <a:gd name="connsiteY4" fmla="*/ 0 h 2729060"/>
              <a:gd name="connsiteX0" fmla="*/ 834790 w 3408306"/>
              <a:gd name="connsiteY0" fmla="*/ 0 h 2726893"/>
              <a:gd name="connsiteX1" fmla="*/ 3408306 w 3408306"/>
              <a:gd name="connsiteY1" fmla="*/ 0 h 2726893"/>
              <a:gd name="connsiteX2" fmla="*/ 2690674 w 3408306"/>
              <a:gd name="connsiteY2" fmla="*/ 2700028 h 2726893"/>
              <a:gd name="connsiteX3" fmla="*/ 0 w 3408306"/>
              <a:gd name="connsiteY3" fmla="*/ 2726893 h 2726893"/>
              <a:gd name="connsiteX4" fmla="*/ 834790 w 3408306"/>
              <a:gd name="connsiteY4" fmla="*/ 0 h 272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306" h="2726893">
                <a:moveTo>
                  <a:pt x="834790" y="0"/>
                </a:moveTo>
                <a:lnTo>
                  <a:pt x="3408306" y="0"/>
                </a:lnTo>
                <a:lnTo>
                  <a:pt x="2690674" y="2700028"/>
                </a:lnTo>
                <a:lnTo>
                  <a:pt x="0" y="2726893"/>
                </a:lnTo>
                <a:lnTo>
                  <a:pt x="834790" y="0"/>
                </a:lnTo>
                <a:close/>
              </a:path>
            </a:pathLst>
          </a:custGeom>
          <a:solidFill>
            <a:srgbClr val="F884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EF03E865-A0A0-4EF8-BDC4-4283DE511499}"/>
              </a:ext>
            </a:extLst>
          </p:cNvPr>
          <p:cNvSpPr/>
          <p:nvPr/>
        </p:nvSpPr>
        <p:spPr>
          <a:xfrm>
            <a:off x="2691418" y="1706251"/>
            <a:ext cx="2432115" cy="1470581"/>
          </a:xfrm>
          <a:custGeom>
            <a:avLst/>
            <a:gdLst>
              <a:gd name="connsiteX0" fmla="*/ 0 w 2337847"/>
              <a:gd name="connsiteY0" fmla="*/ 0 h 1074656"/>
              <a:gd name="connsiteX1" fmla="*/ 2337847 w 2337847"/>
              <a:gd name="connsiteY1" fmla="*/ 0 h 1074656"/>
              <a:gd name="connsiteX2" fmla="*/ 2337847 w 2337847"/>
              <a:gd name="connsiteY2" fmla="*/ 1074656 h 1074656"/>
              <a:gd name="connsiteX3" fmla="*/ 0 w 2337847"/>
              <a:gd name="connsiteY3" fmla="*/ 1074656 h 1074656"/>
              <a:gd name="connsiteX4" fmla="*/ 0 w 2337847"/>
              <a:gd name="connsiteY4" fmla="*/ 0 h 1074656"/>
              <a:gd name="connsiteX0" fmla="*/ 0 w 2337847"/>
              <a:gd name="connsiteY0" fmla="*/ 0 h 1470581"/>
              <a:gd name="connsiteX1" fmla="*/ 2337847 w 2337847"/>
              <a:gd name="connsiteY1" fmla="*/ 0 h 1470581"/>
              <a:gd name="connsiteX2" fmla="*/ 2337847 w 2337847"/>
              <a:gd name="connsiteY2" fmla="*/ 1074656 h 1470581"/>
              <a:gd name="connsiteX3" fmla="*/ 75414 w 2337847"/>
              <a:gd name="connsiteY3" fmla="*/ 1470581 h 1470581"/>
              <a:gd name="connsiteX4" fmla="*/ 0 w 2337847"/>
              <a:gd name="connsiteY4" fmla="*/ 0 h 1470581"/>
              <a:gd name="connsiteX0" fmla="*/ 0 w 2432115"/>
              <a:gd name="connsiteY0" fmla="*/ 0 h 1470581"/>
              <a:gd name="connsiteX1" fmla="*/ 2432115 w 2432115"/>
              <a:gd name="connsiteY1" fmla="*/ 405353 h 1470581"/>
              <a:gd name="connsiteX2" fmla="*/ 2337847 w 2432115"/>
              <a:gd name="connsiteY2" fmla="*/ 1074656 h 1470581"/>
              <a:gd name="connsiteX3" fmla="*/ 75414 w 2432115"/>
              <a:gd name="connsiteY3" fmla="*/ 1470581 h 1470581"/>
              <a:gd name="connsiteX4" fmla="*/ 0 w 2432115"/>
              <a:gd name="connsiteY4" fmla="*/ 0 h 1470581"/>
              <a:gd name="connsiteX0" fmla="*/ 0 w 2432115"/>
              <a:gd name="connsiteY0" fmla="*/ 0 h 1470581"/>
              <a:gd name="connsiteX1" fmla="*/ 2432115 w 2432115"/>
              <a:gd name="connsiteY1" fmla="*/ 405353 h 1470581"/>
              <a:gd name="connsiteX2" fmla="*/ 2356700 w 2432115"/>
              <a:gd name="connsiteY2" fmla="*/ 1112363 h 1470581"/>
              <a:gd name="connsiteX3" fmla="*/ 75414 w 2432115"/>
              <a:gd name="connsiteY3" fmla="*/ 1470581 h 1470581"/>
              <a:gd name="connsiteX4" fmla="*/ 0 w 2432115"/>
              <a:gd name="connsiteY4" fmla="*/ 0 h 147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2115" h="1470581">
                <a:moveTo>
                  <a:pt x="0" y="0"/>
                </a:moveTo>
                <a:lnTo>
                  <a:pt x="2432115" y="405353"/>
                </a:lnTo>
                <a:lnTo>
                  <a:pt x="2356700" y="1112363"/>
                </a:lnTo>
                <a:lnTo>
                  <a:pt x="75414" y="1470581"/>
                </a:lnTo>
                <a:lnTo>
                  <a:pt x="0" y="0"/>
                </a:lnTo>
                <a:close/>
              </a:path>
            </a:pathLst>
          </a:custGeom>
          <a:solidFill>
            <a:srgbClr val="AE0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A6BA7D6-B644-418E-98AB-8AE7924F9503}"/>
              </a:ext>
            </a:extLst>
          </p:cNvPr>
          <p:cNvSpPr/>
          <p:nvPr/>
        </p:nvSpPr>
        <p:spPr>
          <a:xfrm>
            <a:off x="2955440" y="2121032"/>
            <a:ext cx="2573516" cy="725864"/>
          </a:xfrm>
          <a:custGeom>
            <a:avLst/>
            <a:gdLst>
              <a:gd name="connsiteX0" fmla="*/ 0 w 2432114"/>
              <a:gd name="connsiteY0" fmla="*/ 0 h 735291"/>
              <a:gd name="connsiteX1" fmla="*/ 2432114 w 2432114"/>
              <a:gd name="connsiteY1" fmla="*/ 0 h 735291"/>
              <a:gd name="connsiteX2" fmla="*/ 2432114 w 2432114"/>
              <a:gd name="connsiteY2" fmla="*/ 735291 h 735291"/>
              <a:gd name="connsiteX3" fmla="*/ 0 w 2432114"/>
              <a:gd name="connsiteY3" fmla="*/ 735291 h 735291"/>
              <a:gd name="connsiteX4" fmla="*/ 0 w 2432114"/>
              <a:gd name="connsiteY4" fmla="*/ 0 h 735291"/>
              <a:gd name="connsiteX0" fmla="*/ 141402 w 2573516"/>
              <a:gd name="connsiteY0" fmla="*/ 0 h 735291"/>
              <a:gd name="connsiteX1" fmla="*/ 2573516 w 2573516"/>
              <a:gd name="connsiteY1" fmla="*/ 0 h 735291"/>
              <a:gd name="connsiteX2" fmla="*/ 2573516 w 2573516"/>
              <a:gd name="connsiteY2" fmla="*/ 735291 h 735291"/>
              <a:gd name="connsiteX3" fmla="*/ 0 w 2573516"/>
              <a:gd name="connsiteY3" fmla="*/ 707010 h 735291"/>
              <a:gd name="connsiteX4" fmla="*/ 141402 w 2573516"/>
              <a:gd name="connsiteY4" fmla="*/ 0 h 735291"/>
              <a:gd name="connsiteX0" fmla="*/ 141402 w 2573516"/>
              <a:gd name="connsiteY0" fmla="*/ 0 h 735291"/>
              <a:gd name="connsiteX1" fmla="*/ 2573516 w 2573516"/>
              <a:gd name="connsiteY1" fmla="*/ 0 h 735291"/>
              <a:gd name="connsiteX2" fmla="*/ 2450967 w 2573516"/>
              <a:gd name="connsiteY2" fmla="*/ 735291 h 735291"/>
              <a:gd name="connsiteX3" fmla="*/ 0 w 2573516"/>
              <a:gd name="connsiteY3" fmla="*/ 707010 h 735291"/>
              <a:gd name="connsiteX4" fmla="*/ 141402 w 2573516"/>
              <a:gd name="connsiteY4" fmla="*/ 0 h 735291"/>
              <a:gd name="connsiteX0" fmla="*/ 141402 w 2573516"/>
              <a:gd name="connsiteY0" fmla="*/ 0 h 744718"/>
              <a:gd name="connsiteX1" fmla="*/ 2573516 w 2573516"/>
              <a:gd name="connsiteY1" fmla="*/ 0 h 744718"/>
              <a:gd name="connsiteX2" fmla="*/ 2366126 w 2573516"/>
              <a:gd name="connsiteY2" fmla="*/ 744718 h 744718"/>
              <a:gd name="connsiteX3" fmla="*/ 0 w 2573516"/>
              <a:gd name="connsiteY3" fmla="*/ 707010 h 744718"/>
              <a:gd name="connsiteX4" fmla="*/ 141402 w 2573516"/>
              <a:gd name="connsiteY4" fmla="*/ 0 h 744718"/>
              <a:gd name="connsiteX0" fmla="*/ 141402 w 2573516"/>
              <a:gd name="connsiteY0" fmla="*/ 0 h 725864"/>
              <a:gd name="connsiteX1" fmla="*/ 2573516 w 2573516"/>
              <a:gd name="connsiteY1" fmla="*/ 0 h 725864"/>
              <a:gd name="connsiteX2" fmla="*/ 2441541 w 2573516"/>
              <a:gd name="connsiteY2" fmla="*/ 725864 h 725864"/>
              <a:gd name="connsiteX3" fmla="*/ 0 w 2573516"/>
              <a:gd name="connsiteY3" fmla="*/ 707010 h 725864"/>
              <a:gd name="connsiteX4" fmla="*/ 141402 w 2573516"/>
              <a:gd name="connsiteY4" fmla="*/ 0 h 72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516" h="725864">
                <a:moveTo>
                  <a:pt x="141402" y="0"/>
                </a:moveTo>
                <a:lnTo>
                  <a:pt x="2573516" y="0"/>
                </a:lnTo>
                <a:lnTo>
                  <a:pt x="2441541" y="725864"/>
                </a:lnTo>
                <a:lnTo>
                  <a:pt x="0" y="707010"/>
                </a:lnTo>
                <a:lnTo>
                  <a:pt x="14140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B5FABA4-859C-4ABB-B517-78C4BBD834C3}"/>
              </a:ext>
            </a:extLst>
          </p:cNvPr>
          <p:cNvSpPr/>
          <p:nvPr/>
        </p:nvSpPr>
        <p:spPr>
          <a:xfrm>
            <a:off x="6514470" y="2422688"/>
            <a:ext cx="4027741" cy="3541664"/>
          </a:xfrm>
          <a:custGeom>
            <a:avLst/>
            <a:gdLst>
              <a:gd name="connsiteX0" fmla="*/ 0 w 2573516"/>
              <a:gd name="connsiteY0" fmla="*/ 0 h 2729061"/>
              <a:gd name="connsiteX1" fmla="*/ 2573516 w 2573516"/>
              <a:gd name="connsiteY1" fmla="*/ 0 h 2729061"/>
              <a:gd name="connsiteX2" fmla="*/ 2573516 w 2573516"/>
              <a:gd name="connsiteY2" fmla="*/ 2729061 h 2729061"/>
              <a:gd name="connsiteX3" fmla="*/ 0 w 2573516"/>
              <a:gd name="connsiteY3" fmla="*/ 2729061 h 2729061"/>
              <a:gd name="connsiteX4" fmla="*/ 0 w 2573516"/>
              <a:gd name="connsiteY4" fmla="*/ 0 h 2729061"/>
              <a:gd name="connsiteX0" fmla="*/ 593889 w 3167405"/>
              <a:gd name="connsiteY0" fmla="*/ 0 h 2729061"/>
              <a:gd name="connsiteX1" fmla="*/ 3167405 w 3167405"/>
              <a:gd name="connsiteY1" fmla="*/ 0 h 2729061"/>
              <a:gd name="connsiteX2" fmla="*/ 3167405 w 3167405"/>
              <a:gd name="connsiteY2" fmla="*/ 2729061 h 2729061"/>
              <a:gd name="connsiteX3" fmla="*/ 0 w 3167405"/>
              <a:gd name="connsiteY3" fmla="*/ 2719634 h 2729061"/>
              <a:gd name="connsiteX4" fmla="*/ 593889 w 3167405"/>
              <a:gd name="connsiteY4" fmla="*/ 0 h 2729061"/>
              <a:gd name="connsiteX0" fmla="*/ 593889 w 3167405"/>
              <a:gd name="connsiteY0" fmla="*/ 0 h 2719634"/>
              <a:gd name="connsiteX1" fmla="*/ 3167405 w 3167405"/>
              <a:gd name="connsiteY1" fmla="*/ 0 h 2719634"/>
              <a:gd name="connsiteX2" fmla="*/ 2762052 w 3167405"/>
              <a:gd name="connsiteY2" fmla="*/ 2691354 h 2719634"/>
              <a:gd name="connsiteX3" fmla="*/ 0 w 3167405"/>
              <a:gd name="connsiteY3" fmla="*/ 2719634 h 2719634"/>
              <a:gd name="connsiteX4" fmla="*/ 593889 w 3167405"/>
              <a:gd name="connsiteY4" fmla="*/ 0 h 2719634"/>
              <a:gd name="connsiteX0" fmla="*/ 593889 w 3167405"/>
              <a:gd name="connsiteY0" fmla="*/ 0 h 2719634"/>
              <a:gd name="connsiteX1" fmla="*/ 3167405 w 3167405"/>
              <a:gd name="connsiteY1" fmla="*/ 0 h 2719634"/>
              <a:gd name="connsiteX2" fmla="*/ 2601796 w 3167405"/>
              <a:gd name="connsiteY2" fmla="*/ 2653646 h 2719634"/>
              <a:gd name="connsiteX3" fmla="*/ 0 w 3167405"/>
              <a:gd name="connsiteY3" fmla="*/ 2719634 h 2719634"/>
              <a:gd name="connsiteX4" fmla="*/ 593889 w 3167405"/>
              <a:gd name="connsiteY4" fmla="*/ 0 h 2719634"/>
              <a:gd name="connsiteX0" fmla="*/ 593889 w 3167405"/>
              <a:gd name="connsiteY0" fmla="*/ 0 h 2729060"/>
              <a:gd name="connsiteX1" fmla="*/ 3167405 w 3167405"/>
              <a:gd name="connsiteY1" fmla="*/ 0 h 2729060"/>
              <a:gd name="connsiteX2" fmla="*/ 2762052 w 3167405"/>
              <a:gd name="connsiteY2" fmla="*/ 2729060 h 2729060"/>
              <a:gd name="connsiteX3" fmla="*/ 0 w 3167405"/>
              <a:gd name="connsiteY3" fmla="*/ 2719634 h 2729060"/>
              <a:gd name="connsiteX4" fmla="*/ 593889 w 3167405"/>
              <a:gd name="connsiteY4" fmla="*/ 0 h 2729060"/>
              <a:gd name="connsiteX0" fmla="*/ 834790 w 3408306"/>
              <a:gd name="connsiteY0" fmla="*/ 0 h 2729060"/>
              <a:gd name="connsiteX1" fmla="*/ 3408306 w 3408306"/>
              <a:gd name="connsiteY1" fmla="*/ 0 h 2729060"/>
              <a:gd name="connsiteX2" fmla="*/ 3002953 w 3408306"/>
              <a:gd name="connsiteY2" fmla="*/ 2729060 h 2729060"/>
              <a:gd name="connsiteX3" fmla="*/ 0 w 3408306"/>
              <a:gd name="connsiteY3" fmla="*/ 2726893 h 2729060"/>
              <a:gd name="connsiteX4" fmla="*/ 834790 w 3408306"/>
              <a:gd name="connsiteY4" fmla="*/ 0 h 2729060"/>
              <a:gd name="connsiteX0" fmla="*/ 834790 w 3408306"/>
              <a:gd name="connsiteY0" fmla="*/ 0 h 2726893"/>
              <a:gd name="connsiteX1" fmla="*/ 3408306 w 3408306"/>
              <a:gd name="connsiteY1" fmla="*/ 0 h 2726893"/>
              <a:gd name="connsiteX2" fmla="*/ 2690674 w 3408306"/>
              <a:gd name="connsiteY2" fmla="*/ 2700028 h 2726893"/>
              <a:gd name="connsiteX3" fmla="*/ 0 w 3408306"/>
              <a:gd name="connsiteY3" fmla="*/ 2726893 h 2726893"/>
              <a:gd name="connsiteX4" fmla="*/ 834790 w 3408306"/>
              <a:gd name="connsiteY4" fmla="*/ 0 h 272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306" h="2726893">
                <a:moveTo>
                  <a:pt x="834790" y="0"/>
                </a:moveTo>
                <a:lnTo>
                  <a:pt x="3408306" y="0"/>
                </a:lnTo>
                <a:lnTo>
                  <a:pt x="2690674" y="2700028"/>
                </a:lnTo>
                <a:lnTo>
                  <a:pt x="0" y="2726893"/>
                </a:lnTo>
                <a:lnTo>
                  <a:pt x="834790" y="0"/>
                </a:lnTo>
                <a:close/>
              </a:path>
            </a:pathLst>
          </a:custGeom>
          <a:solidFill>
            <a:srgbClr val="E7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6E3495F7-81A1-4CAD-A694-A1B08B92369F}"/>
              </a:ext>
            </a:extLst>
          </p:cNvPr>
          <p:cNvSpPr/>
          <p:nvPr/>
        </p:nvSpPr>
        <p:spPr>
          <a:xfrm>
            <a:off x="6714996" y="1706251"/>
            <a:ext cx="2432115" cy="1470581"/>
          </a:xfrm>
          <a:custGeom>
            <a:avLst/>
            <a:gdLst>
              <a:gd name="connsiteX0" fmla="*/ 0 w 2337847"/>
              <a:gd name="connsiteY0" fmla="*/ 0 h 1074656"/>
              <a:gd name="connsiteX1" fmla="*/ 2337847 w 2337847"/>
              <a:gd name="connsiteY1" fmla="*/ 0 h 1074656"/>
              <a:gd name="connsiteX2" fmla="*/ 2337847 w 2337847"/>
              <a:gd name="connsiteY2" fmla="*/ 1074656 h 1074656"/>
              <a:gd name="connsiteX3" fmla="*/ 0 w 2337847"/>
              <a:gd name="connsiteY3" fmla="*/ 1074656 h 1074656"/>
              <a:gd name="connsiteX4" fmla="*/ 0 w 2337847"/>
              <a:gd name="connsiteY4" fmla="*/ 0 h 1074656"/>
              <a:gd name="connsiteX0" fmla="*/ 0 w 2337847"/>
              <a:gd name="connsiteY0" fmla="*/ 0 h 1470581"/>
              <a:gd name="connsiteX1" fmla="*/ 2337847 w 2337847"/>
              <a:gd name="connsiteY1" fmla="*/ 0 h 1470581"/>
              <a:gd name="connsiteX2" fmla="*/ 2337847 w 2337847"/>
              <a:gd name="connsiteY2" fmla="*/ 1074656 h 1470581"/>
              <a:gd name="connsiteX3" fmla="*/ 75414 w 2337847"/>
              <a:gd name="connsiteY3" fmla="*/ 1470581 h 1470581"/>
              <a:gd name="connsiteX4" fmla="*/ 0 w 2337847"/>
              <a:gd name="connsiteY4" fmla="*/ 0 h 1470581"/>
              <a:gd name="connsiteX0" fmla="*/ 0 w 2432115"/>
              <a:gd name="connsiteY0" fmla="*/ 0 h 1470581"/>
              <a:gd name="connsiteX1" fmla="*/ 2432115 w 2432115"/>
              <a:gd name="connsiteY1" fmla="*/ 405353 h 1470581"/>
              <a:gd name="connsiteX2" fmla="*/ 2337847 w 2432115"/>
              <a:gd name="connsiteY2" fmla="*/ 1074656 h 1470581"/>
              <a:gd name="connsiteX3" fmla="*/ 75414 w 2432115"/>
              <a:gd name="connsiteY3" fmla="*/ 1470581 h 1470581"/>
              <a:gd name="connsiteX4" fmla="*/ 0 w 2432115"/>
              <a:gd name="connsiteY4" fmla="*/ 0 h 1470581"/>
              <a:gd name="connsiteX0" fmla="*/ 0 w 2432115"/>
              <a:gd name="connsiteY0" fmla="*/ 0 h 1470581"/>
              <a:gd name="connsiteX1" fmla="*/ 2432115 w 2432115"/>
              <a:gd name="connsiteY1" fmla="*/ 405353 h 1470581"/>
              <a:gd name="connsiteX2" fmla="*/ 2356700 w 2432115"/>
              <a:gd name="connsiteY2" fmla="*/ 1112363 h 1470581"/>
              <a:gd name="connsiteX3" fmla="*/ 75414 w 2432115"/>
              <a:gd name="connsiteY3" fmla="*/ 1470581 h 1470581"/>
              <a:gd name="connsiteX4" fmla="*/ 0 w 2432115"/>
              <a:gd name="connsiteY4" fmla="*/ 0 h 147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2115" h="1470581">
                <a:moveTo>
                  <a:pt x="0" y="0"/>
                </a:moveTo>
                <a:lnTo>
                  <a:pt x="2432115" y="405353"/>
                </a:lnTo>
                <a:lnTo>
                  <a:pt x="2356700" y="1112363"/>
                </a:lnTo>
                <a:lnTo>
                  <a:pt x="75414" y="1470581"/>
                </a:lnTo>
                <a:lnTo>
                  <a:pt x="0" y="0"/>
                </a:lnTo>
                <a:close/>
              </a:path>
            </a:pathLst>
          </a:custGeom>
          <a:solidFill>
            <a:srgbClr val="7D1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2B7871D6-D59B-4B15-98AE-6AA92D42BEA3}"/>
              </a:ext>
            </a:extLst>
          </p:cNvPr>
          <p:cNvSpPr/>
          <p:nvPr/>
        </p:nvSpPr>
        <p:spPr>
          <a:xfrm>
            <a:off x="6979018" y="2121032"/>
            <a:ext cx="2573516" cy="725864"/>
          </a:xfrm>
          <a:custGeom>
            <a:avLst/>
            <a:gdLst>
              <a:gd name="connsiteX0" fmla="*/ 0 w 2432114"/>
              <a:gd name="connsiteY0" fmla="*/ 0 h 735291"/>
              <a:gd name="connsiteX1" fmla="*/ 2432114 w 2432114"/>
              <a:gd name="connsiteY1" fmla="*/ 0 h 735291"/>
              <a:gd name="connsiteX2" fmla="*/ 2432114 w 2432114"/>
              <a:gd name="connsiteY2" fmla="*/ 735291 h 735291"/>
              <a:gd name="connsiteX3" fmla="*/ 0 w 2432114"/>
              <a:gd name="connsiteY3" fmla="*/ 735291 h 735291"/>
              <a:gd name="connsiteX4" fmla="*/ 0 w 2432114"/>
              <a:gd name="connsiteY4" fmla="*/ 0 h 735291"/>
              <a:gd name="connsiteX0" fmla="*/ 141402 w 2573516"/>
              <a:gd name="connsiteY0" fmla="*/ 0 h 735291"/>
              <a:gd name="connsiteX1" fmla="*/ 2573516 w 2573516"/>
              <a:gd name="connsiteY1" fmla="*/ 0 h 735291"/>
              <a:gd name="connsiteX2" fmla="*/ 2573516 w 2573516"/>
              <a:gd name="connsiteY2" fmla="*/ 735291 h 735291"/>
              <a:gd name="connsiteX3" fmla="*/ 0 w 2573516"/>
              <a:gd name="connsiteY3" fmla="*/ 707010 h 735291"/>
              <a:gd name="connsiteX4" fmla="*/ 141402 w 2573516"/>
              <a:gd name="connsiteY4" fmla="*/ 0 h 735291"/>
              <a:gd name="connsiteX0" fmla="*/ 141402 w 2573516"/>
              <a:gd name="connsiteY0" fmla="*/ 0 h 735291"/>
              <a:gd name="connsiteX1" fmla="*/ 2573516 w 2573516"/>
              <a:gd name="connsiteY1" fmla="*/ 0 h 735291"/>
              <a:gd name="connsiteX2" fmla="*/ 2450967 w 2573516"/>
              <a:gd name="connsiteY2" fmla="*/ 735291 h 735291"/>
              <a:gd name="connsiteX3" fmla="*/ 0 w 2573516"/>
              <a:gd name="connsiteY3" fmla="*/ 707010 h 735291"/>
              <a:gd name="connsiteX4" fmla="*/ 141402 w 2573516"/>
              <a:gd name="connsiteY4" fmla="*/ 0 h 735291"/>
              <a:gd name="connsiteX0" fmla="*/ 141402 w 2573516"/>
              <a:gd name="connsiteY0" fmla="*/ 0 h 744718"/>
              <a:gd name="connsiteX1" fmla="*/ 2573516 w 2573516"/>
              <a:gd name="connsiteY1" fmla="*/ 0 h 744718"/>
              <a:gd name="connsiteX2" fmla="*/ 2366126 w 2573516"/>
              <a:gd name="connsiteY2" fmla="*/ 744718 h 744718"/>
              <a:gd name="connsiteX3" fmla="*/ 0 w 2573516"/>
              <a:gd name="connsiteY3" fmla="*/ 707010 h 744718"/>
              <a:gd name="connsiteX4" fmla="*/ 141402 w 2573516"/>
              <a:gd name="connsiteY4" fmla="*/ 0 h 744718"/>
              <a:gd name="connsiteX0" fmla="*/ 141402 w 2573516"/>
              <a:gd name="connsiteY0" fmla="*/ 0 h 725864"/>
              <a:gd name="connsiteX1" fmla="*/ 2573516 w 2573516"/>
              <a:gd name="connsiteY1" fmla="*/ 0 h 725864"/>
              <a:gd name="connsiteX2" fmla="*/ 2441541 w 2573516"/>
              <a:gd name="connsiteY2" fmla="*/ 725864 h 725864"/>
              <a:gd name="connsiteX3" fmla="*/ 0 w 2573516"/>
              <a:gd name="connsiteY3" fmla="*/ 707010 h 725864"/>
              <a:gd name="connsiteX4" fmla="*/ 141402 w 2573516"/>
              <a:gd name="connsiteY4" fmla="*/ 0 h 72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516" h="725864">
                <a:moveTo>
                  <a:pt x="141402" y="0"/>
                </a:moveTo>
                <a:lnTo>
                  <a:pt x="2573516" y="0"/>
                </a:lnTo>
                <a:lnTo>
                  <a:pt x="2441541" y="725864"/>
                </a:lnTo>
                <a:lnTo>
                  <a:pt x="0" y="707010"/>
                </a:lnTo>
                <a:lnTo>
                  <a:pt x="14140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A0E965-E532-4445-8313-0F8208E43990}"/>
              </a:ext>
            </a:extLst>
          </p:cNvPr>
          <p:cNvSpPr/>
          <p:nvPr/>
        </p:nvSpPr>
        <p:spPr>
          <a:xfrm>
            <a:off x="2474257" y="159407"/>
            <a:ext cx="2763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  <a:endParaRPr lang="en-US" sz="4800" b="1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AB9990-43D6-4A5D-B2BB-01E0ECDC9011}"/>
              </a:ext>
            </a:extLst>
          </p:cNvPr>
          <p:cNvSpPr/>
          <p:nvPr/>
        </p:nvSpPr>
        <p:spPr>
          <a:xfrm>
            <a:off x="2474257" y="852529"/>
            <a:ext cx="4382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আমরা...</a:t>
            </a:r>
            <a:endParaRPr lang="bn-IN" sz="3600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AE82F7-AA9B-4114-BA0D-87E1D7787237}"/>
              </a:ext>
            </a:extLst>
          </p:cNvPr>
          <p:cNvSpPr txBox="1"/>
          <p:nvPr/>
        </p:nvSpPr>
        <p:spPr>
          <a:xfrm>
            <a:off x="3582003" y="2099558"/>
            <a:ext cx="2088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bn-BD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r>
              <a:rPr kumimoji="0" lang="bn-BD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en-US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59D3BD4-269B-4327-B0EA-87EA8D6448A5}"/>
              </a:ext>
            </a:extLst>
          </p:cNvPr>
          <p:cNvSpPr txBox="1"/>
          <p:nvPr/>
        </p:nvSpPr>
        <p:spPr>
          <a:xfrm>
            <a:off x="2926965" y="3168669"/>
            <a:ext cx="30838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C9D88E2-6238-4450-A5F6-94DBF4DC27B7}"/>
              </a:ext>
            </a:extLst>
          </p:cNvPr>
          <p:cNvSpPr txBox="1"/>
          <p:nvPr/>
        </p:nvSpPr>
        <p:spPr>
          <a:xfrm>
            <a:off x="7532876" y="2087598"/>
            <a:ext cx="2177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bn-BD" sz="4000" b="0" i="0" u="none" strike="noStrike" kern="120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.৩.১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BD64FF1-B077-4A9C-A695-3479F62EB526}"/>
              </a:ext>
            </a:extLst>
          </p:cNvPr>
          <p:cNvSpPr txBox="1"/>
          <p:nvPr/>
        </p:nvSpPr>
        <p:spPr>
          <a:xfrm>
            <a:off x="7095549" y="3261677"/>
            <a:ext cx="3151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প্রাণীর বেঁচে থাকার জন্য বায়ুর গুরুত্ব ব্যাখ্যা করতে পারবে;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15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1530" b="10719"/>
          <a:stretch/>
        </p:blipFill>
        <p:spPr>
          <a:xfrm>
            <a:off x="94129" y="94127"/>
            <a:ext cx="7826189" cy="666974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642C5DD-3126-431F-984D-EB1E29C17BF5}"/>
              </a:ext>
            </a:extLst>
          </p:cNvPr>
          <p:cNvSpPr/>
          <p:nvPr/>
        </p:nvSpPr>
        <p:spPr>
          <a:xfrm>
            <a:off x="7933765" y="94127"/>
            <a:ext cx="4168588" cy="6669743"/>
          </a:xfrm>
          <a:prstGeom prst="rect">
            <a:avLst/>
          </a:prstGeom>
          <a:solidFill>
            <a:srgbClr val="92D050">
              <a:alpha val="7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F43CB7">
                      <a:shade val="30000"/>
                      <a:satMod val="115000"/>
                    </a:srgbClr>
                  </a:gs>
                  <a:gs pos="50000">
                    <a:srgbClr val="F43CB7">
                      <a:shade val="67500"/>
                      <a:satMod val="115000"/>
                    </a:srgbClr>
                  </a:gs>
                  <a:gs pos="100000">
                    <a:srgbClr val="F43CB7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378DDFA-8033-4065-A148-2FC1B9ACE0C2}"/>
              </a:ext>
            </a:extLst>
          </p:cNvPr>
          <p:cNvSpPr txBox="1"/>
          <p:nvPr/>
        </p:nvSpPr>
        <p:spPr>
          <a:xfrm>
            <a:off x="7809927" y="2749502"/>
            <a:ext cx="4382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পরিবেশের একটি উপাদান। উদ্ভিদ এবং প্রাণীর বেঁচে থাকার জন্য বায়ু প্রয়োজন।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: Rounded Corners 18">
            <a:extLst>
              <a:ext uri="{FF2B5EF4-FFF2-40B4-BE49-F238E27FC236}">
                <a16:creationId xmlns:a16="http://schemas.microsoft.com/office/drawing/2014/main" xmlns="" id="{BE960A99-90AB-44FF-85DA-C1EA0F5ED4CA}"/>
              </a:ext>
            </a:extLst>
          </p:cNvPr>
          <p:cNvSpPr/>
          <p:nvPr/>
        </p:nvSpPr>
        <p:spPr>
          <a:xfrm>
            <a:off x="8827144" y="203583"/>
            <a:ext cx="3140737" cy="1786582"/>
          </a:xfrm>
          <a:prstGeom prst="roundRect">
            <a:avLst>
              <a:gd name="adj" fmla="val 40355"/>
            </a:avLst>
          </a:prstGeom>
          <a:gradFill flip="none" rotWithShape="1">
            <a:gsLst>
              <a:gs pos="38000">
                <a:srgbClr val="7D1350"/>
              </a:gs>
              <a:gs pos="100000">
                <a:srgbClr val="F43CB7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10C3BC1-17DE-4A45-9418-76350E987F12}"/>
              </a:ext>
            </a:extLst>
          </p:cNvPr>
          <p:cNvSpPr txBox="1"/>
          <p:nvPr/>
        </p:nvSpPr>
        <p:spPr>
          <a:xfrm>
            <a:off x="9028579" y="219711"/>
            <a:ext cx="273786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 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bn-BD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10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25454" y="311654"/>
            <a:ext cx="7797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বায়ুর উপস্থিতি বুঝতে পারব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90" y="613054"/>
            <a:ext cx="827663" cy="818926"/>
            <a:chOff x="1020625" y="602977"/>
            <a:chExt cx="914400" cy="914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278802" y="705425"/>
            <a:ext cx="170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15" name="Rectangle: Rounded Corners 34"/>
          <p:cNvSpPr/>
          <p:nvPr/>
        </p:nvSpPr>
        <p:spPr>
          <a:xfrm>
            <a:off x="327547" y="313899"/>
            <a:ext cx="11464120" cy="6086901"/>
          </a:xfrm>
          <a:prstGeom prst="roundRect">
            <a:avLst>
              <a:gd name="adj" fmla="val 75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8807" y="1585889"/>
            <a:ext cx="315059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 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57179" y="938141"/>
            <a:ext cx="4669962" cy="592405"/>
            <a:chOff x="4144919" y="810960"/>
            <a:chExt cx="4669962" cy="592405"/>
          </a:xfrm>
        </p:grpSpPr>
        <p:sp>
          <p:nvSpPr>
            <p:cNvPr id="18" name="Rectangle 17"/>
            <p:cNvSpPr/>
            <p:nvPr/>
          </p:nvSpPr>
          <p:spPr>
            <a:xfrm>
              <a:off x="4286768" y="818590"/>
              <a:ext cx="45281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বায়ুর উপস্থিতি অনুভব করা</a:t>
              </a:r>
              <a:endParaRPr lang="en-US" sz="28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: Rounded Corners 37"/>
            <p:cNvSpPr/>
            <p:nvPr/>
          </p:nvSpPr>
          <p:spPr>
            <a:xfrm>
              <a:off x="4144919" y="810960"/>
              <a:ext cx="3925242" cy="59240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7788" y="2157256"/>
            <a:ext cx="219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  <a:r>
              <a:rPr lang="bn-BD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CC54FD-E940-4325-AA36-E0DAF43F223A}"/>
              </a:ext>
            </a:extLst>
          </p:cNvPr>
          <p:cNvSpPr txBox="1"/>
          <p:nvPr/>
        </p:nvSpPr>
        <p:spPr>
          <a:xfrm>
            <a:off x="517787" y="2791675"/>
            <a:ext cx="548622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 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পলিথিন ব্যাগে বায়ু ভর্তি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 সুতা দিয়ে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1A30CB3-1755-44CE-82D7-F813235891BC}"/>
              </a:ext>
            </a:extLst>
          </p:cNvPr>
          <p:cNvSpPr txBox="1"/>
          <p:nvPr/>
        </p:nvSpPr>
        <p:spPr>
          <a:xfrm>
            <a:off x="564113" y="3868893"/>
            <a:ext cx="6065287" cy="11198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বায়ুভর্তি ব্যাগটি ছু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 দাও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,চাপ 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আঘাত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নাড়াচাড় কর।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318" y="5141121"/>
            <a:ext cx="5771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 তুমি তোমার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অথবা শরীরে কী অনুভব কর?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12316" r="9664" b="11960"/>
          <a:stretch/>
        </p:blipFill>
        <p:spPr>
          <a:xfrm>
            <a:off x="6865966" y="1889844"/>
            <a:ext cx="4815348" cy="4227476"/>
          </a:xfrm>
          <a:prstGeom prst="round2DiagRect">
            <a:avLst>
              <a:gd name="adj1" fmla="val 15854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19720" r="8255" b="8773"/>
          <a:stretch/>
        </p:blipFill>
        <p:spPr>
          <a:xfrm>
            <a:off x="6854441" y="1867012"/>
            <a:ext cx="4826873" cy="4250308"/>
          </a:xfrm>
          <a:prstGeom prst="round2DiagRect">
            <a:avLst>
              <a:gd name="adj1" fmla="val 12092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26087" r="14273" b="10669"/>
          <a:stretch/>
        </p:blipFill>
        <p:spPr>
          <a:xfrm>
            <a:off x="6836898" y="1889844"/>
            <a:ext cx="4844416" cy="4250308"/>
          </a:xfrm>
          <a:prstGeom prst="round2DiagRect">
            <a:avLst>
              <a:gd name="adj1" fmla="val 11882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7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1139" y="446214"/>
            <a:ext cx="827663" cy="818926"/>
            <a:chOff x="1020625" y="602977"/>
            <a:chExt cx="914400" cy="9144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457458" y="622395"/>
            <a:ext cx="190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19" name="Rectangle: Rounded Corners 34"/>
          <p:cNvSpPr/>
          <p:nvPr/>
        </p:nvSpPr>
        <p:spPr>
          <a:xfrm>
            <a:off x="327547" y="313900"/>
            <a:ext cx="11464120" cy="6144958"/>
          </a:xfrm>
          <a:prstGeom prst="roundRect">
            <a:avLst>
              <a:gd name="adj" fmla="val 75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326" y="1654375"/>
            <a:ext cx="302694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 </a:t>
            </a:r>
            <a:r>
              <a:rPr lang="en-US" sz="32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33379" y="539456"/>
            <a:ext cx="4720335" cy="584775"/>
            <a:chOff x="4144919" y="818590"/>
            <a:chExt cx="4720335" cy="584775"/>
          </a:xfrm>
        </p:grpSpPr>
        <p:sp>
          <p:nvSpPr>
            <p:cNvPr id="22" name="Rectangle 21"/>
            <p:cNvSpPr/>
            <p:nvPr/>
          </p:nvSpPr>
          <p:spPr>
            <a:xfrm>
              <a:off x="4286768" y="818590"/>
              <a:ext cx="45784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b="1" dirty="0" smtClean="0">
                  <a:ln w="9525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বায়ুর উপস্থিতি অনুভব করা</a:t>
              </a:r>
              <a:endParaRPr lang="en-US" sz="2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: Rounded Corners 37"/>
            <p:cNvSpPr/>
            <p:nvPr/>
          </p:nvSpPr>
          <p:spPr>
            <a:xfrm>
              <a:off x="4144919" y="851162"/>
              <a:ext cx="3925242" cy="55220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84237" y="2271681"/>
            <a:ext cx="214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  <a:r>
              <a:rPr lang="bn-BD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US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CC54FD-E940-4325-AA36-E0DAF43F223A}"/>
              </a:ext>
            </a:extLst>
          </p:cNvPr>
          <p:cNvSpPr txBox="1"/>
          <p:nvPr/>
        </p:nvSpPr>
        <p:spPr>
          <a:xfrm>
            <a:off x="555104" y="3041016"/>
            <a:ext cx="543556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28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পাশের চিত্রের মতো বায়ু ভর্তি ব্যাগটি পানিতে ডোবাও।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A30CB3-1755-44CE-82D7-F813235891BC}"/>
              </a:ext>
            </a:extLst>
          </p:cNvPr>
          <p:cNvSpPr txBox="1"/>
          <p:nvPr/>
        </p:nvSpPr>
        <p:spPr>
          <a:xfrm>
            <a:off x="457878" y="4274170"/>
            <a:ext cx="556192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সুতা দিয়ে বাঁধা ব্যাগের মুখ খুলে ব্যাগ থেকে বায়ু বের করে দাও।</a:t>
            </a:r>
          </a:p>
          <a:p>
            <a:pPr algn="ctr"/>
            <a:endParaRPr lang="en-US" sz="28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D8A241A-F25B-4402-9698-F3422C2C1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6104" r="4910" b="7235"/>
          <a:stretch/>
        </p:blipFill>
        <p:spPr>
          <a:xfrm>
            <a:off x="6604001" y="1783269"/>
            <a:ext cx="4963886" cy="4271500"/>
          </a:xfrm>
          <a:prstGeom prst="round2DiagRect">
            <a:avLst>
              <a:gd name="adj1" fmla="val 1403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5" t="5268" r="7050" b="10275"/>
          <a:stretch/>
        </p:blipFill>
        <p:spPr>
          <a:xfrm>
            <a:off x="6564471" y="1701757"/>
            <a:ext cx="5050668" cy="4333055"/>
          </a:xfrm>
          <a:prstGeom prst="round2DiagRect">
            <a:avLst>
              <a:gd name="adj1" fmla="val 13943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3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632</Words>
  <Application>Microsoft Office PowerPoint</Application>
  <PresentationFormat>Widescreen</PresentationFormat>
  <Paragraphs>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464</cp:revision>
  <dcterms:created xsi:type="dcterms:W3CDTF">2022-02-12T20:19:11Z</dcterms:created>
  <dcterms:modified xsi:type="dcterms:W3CDTF">2022-11-06T17:34:24Z</dcterms:modified>
</cp:coreProperties>
</file>