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76" r:id="rId2"/>
    <p:sldId id="275" r:id="rId3"/>
    <p:sldId id="271" r:id="rId4"/>
    <p:sldId id="259" r:id="rId5"/>
    <p:sldId id="270" r:id="rId6"/>
    <p:sldId id="272" r:id="rId7"/>
    <p:sldId id="269" r:id="rId8"/>
    <p:sldId id="274" r:id="rId9"/>
    <p:sldId id="31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44" autoAdjust="0"/>
    <p:restoredTop sz="94660"/>
  </p:normalViewPr>
  <p:slideViewPr>
    <p:cSldViewPr>
      <p:cViewPr>
        <p:scale>
          <a:sx n="64" d="100"/>
          <a:sy n="64" d="100"/>
        </p:scale>
        <p:origin x="-152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AF33C-95F9-4F84-B297-40672DF4ABE9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D495D-FD40-489C-A47F-C9B5021D85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D495D-FD40-489C-A47F-C9B5021D85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D495D-FD40-489C-A47F-C9B5021D852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D495D-FD40-489C-A47F-C9B5021D852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E69BD9-EB60-4CEA-9A7F-4BA4CE64D46C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69BD9-EB60-4CEA-9A7F-4BA4CE64D46C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69BD9-EB60-4CEA-9A7F-4BA4CE64D46C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69BD9-EB60-4CEA-9A7F-4BA4CE64D46C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69BD9-EB60-4CEA-9A7F-4BA4CE64D46C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69BD9-EB60-4CEA-9A7F-4BA4CE64D46C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69BD9-EB60-4CEA-9A7F-4BA4CE64D46C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69BD9-EB60-4CEA-9A7F-4BA4CE64D46C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69BD9-EB60-4CEA-9A7F-4BA4CE64D46C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1E69BD9-EB60-4CEA-9A7F-4BA4CE64D46C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E69BD9-EB60-4CEA-9A7F-4BA4CE64D46C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1E69BD9-EB60-4CEA-9A7F-4BA4CE64D46C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C37DCE-9200-4065-AEA4-CA9F9EC1E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3886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 smtClean="0">
                <a:solidFill>
                  <a:srgbClr val="003300"/>
                </a:solidFill>
                <a:latin typeface="SolaimanLipi" pitchFamily="66" charset="0"/>
                <a:cs typeface="SolaimanLipi" pitchFamily="66" charset="0"/>
              </a:rPr>
              <a:t>আমার</a:t>
            </a:r>
            <a:r>
              <a:rPr lang="en-US" sz="4800" dirty="0" smtClean="0">
                <a:solidFill>
                  <a:srgbClr val="0033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4800" dirty="0" err="1" smtClean="0">
                <a:solidFill>
                  <a:srgbClr val="003300"/>
                </a:solidFill>
                <a:latin typeface="SolaimanLipi" pitchFamily="66" charset="0"/>
                <a:cs typeface="SolaimanLipi" pitchFamily="66" charset="0"/>
              </a:rPr>
              <a:t>প্রেজেন্টেশনে</a:t>
            </a:r>
            <a:r>
              <a:rPr lang="en-US" sz="4800" dirty="0" smtClean="0">
                <a:solidFill>
                  <a:srgbClr val="0033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4800" dirty="0" err="1" smtClean="0">
                <a:solidFill>
                  <a:srgbClr val="003300"/>
                </a:solidFill>
                <a:latin typeface="SolaimanLipi" pitchFamily="66" charset="0"/>
                <a:cs typeface="SolaimanLipi" pitchFamily="66" charset="0"/>
              </a:rPr>
              <a:t>সবাইকে</a:t>
            </a:r>
            <a:r>
              <a:rPr lang="en-US" sz="4800" dirty="0" smtClean="0">
                <a:solidFill>
                  <a:srgbClr val="0033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স্বাগতম</a:t>
            </a:r>
            <a:endParaRPr lang="en-US" sz="4800" dirty="0">
              <a:solidFill>
                <a:srgbClr val="FF0000"/>
              </a:solidFill>
              <a:latin typeface="SolaimanLipi" pitchFamily="66" charset="0"/>
              <a:cs typeface="SolaimanLip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057400"/>
            <a:ext cx="7315200" cy="28068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err="1" smtClean="0">
                <a:solidFill>
                  <a:schemeClr val="accent2"/>
                </a:solidFill>
                <a:latin typeface="SolaimanLipi" pitchFamily="66" charset="0"/>
                <a:cs typeface="SolaimanLipi" pitchFamily="66" charset="0"/>
              </a:rPr>
              <a:t>প্রস্তুতকারক</a:t>
            </a:r>
            <a:endParaRPr lang="en-US" b="1" u="sng" dirty="0" smtClean="0">
              <a:solidFill>
                <a:schemeClr val="accent2"/>
              </a:solidFill>
              <a:latin typeface="SolaimanLipi" pitchFamily="66" charset="0"/>
              <a:cs typeface="SolaimanLipi" pitchFamily="66" charset="0"/>
            </a:endParaRPr>
          </a:p>
          <a:p>
            <a:pPr algn="ctr">
              <a:buNone/>
            </a:pPr>
            <a:r>
              <a:rPr lang="en-US" b="1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মোঃ</a:t>
            </a:r>
            <a:r>
              <a:rPr lang="en-US" b="1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উজ্জল</a:t>
            </a:r>
            <a:r>
              <a:rPr lang="en-US" b="1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হোসেন</a:t>
            </a:r>
            <a:endParaRPr lang="en-US" b="1" dirty="0" smtClean="0">
              <a:solidFill>
                <a:schemeClr val="bg1"/>
              </a:solidFill>
              <a:latin typeface="SolaimanLipi" pitchFamily="66" charset="0"/>
              <a:cs typeface="SolaimanLipi" pitchFamily="66" charset="0"/>
            </a:endParaRPr>
          </a:p>
          <a:p>
            <a:pPr algn="ctr">
              <a:buNone/>
            </a:pP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ট্রেড</a:t>
            </a:r>
            <a:r>
              <a:rPr lang="en-US" sz="20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ইন্সট্রাক্টর</a:t>
            </a:r>
            <a:endParaRPr lang="en-US" sz="2000" dirty="0" smtClean="0">
              <a:solidFill>
                <a:schemeClr val="bg1"/>
              </a:solidFill>
              <a:latin typeface="SolaimanLipi" pitchFamily="66" charset="0"/>
              <a:cs typeface="SolaimanLipi" pitchFamily="66" charset="0"/>
            </a:endParaRPr>
          </a:p>
          <a:p>
            <a:pPr algn="ctr">
              <a:buNone/>
            </a:pP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ফুড</a:t>
            </a:r>
            <a:r>
              <a:rPr lang="en-US" sz="20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প্রসেসিং</a:t>
            </a:r>
            <a:r>
              <a:rPr lang="en-US" sz="20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এন্ড</a:t>
            </a:r>
            <a:r>
              <a:rPr lang="en-US" sz="20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প্রিজারভেশন</a:t>
            </a:r>
            <a:endParaRPr lang="en-US" sz="2000" dirty="0" smtClean="0">
              <a:solidFill>
                <a:schemeClr val="bg1"/>
              </a:solidFill>
              <a:latin typeface="SolaimanLipi" pitchFamily="66" charset="0"/>
              <a:cs typeface="SolaimanLipi" pitchFamily="66" charset="0"/>
            </a:endParaRPr>
          </a:p>
          <a:p>
            <a:pPr algn="ctr">
              <a:buNone/>
            </a:pP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ব্যারিস্টার</a:t>
            </a:r>
            <a:r>
              <a:rPr lang="en-US" sz="20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আব্দুস</a:t>
            </a:r>
            <a:r>
              <a:rPr lang="en-US" sz="20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সালাম</a:t>
            </a:r>
            <a:r>
              <a:rPr lang="en-US" sz="20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তালুকদার</a:t>
            </a:r>
            <a:r>
              <a:rPr lang="en-US" sz="20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উচ্চ</a:t>
            </a:r>
            <a:r>
              <a:rPr lang="en-US" sz="20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বিদ্যালয়</a:t>
            </a:r>
            <a:r>
              <a:rPr lang="en-US" sz="20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।</a:t>
            </a:r>
          </a:p>
          <a:p>
            <a:pPr algn="ctr">
              <a:buNone/>
            </a:pPr>
            <a:endParaRPr lang="en-US" sz="1800" b="1" dirty="0" smtClean="0">
              <a:solidFill>
                <a:schemeClr val="bg1"/>
              </a:solidFill>
              <a:latin typeface="SolaimanLipi" pitchFamily="66" charset="0"/>
              <a:cs typeface="SolaimanLipi" pitchFamily="66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SolaimanLipi" pitchFamily="66" charset="0"/>
              <a:cs typeface="SolaimanLip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23622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err="1" smtClean="0">
                <a:solidFill>
                  <a:srgbClr val="00B050"/>
                </a:solidFill>
                <a:latin typeface="SolaimanLipi" pitchFamily="66" charset="0"/>
                <a:ea typeface="SimSun" pitchFamily="2" charset="-122"/>
                <a:cs typeface="SolaimanLipi" pitchFamily="66" charset="0"/>
              </a:rPr>
              <a:t>এসএসসি</a:t>
            </a:r>
            <a:r>
              <a:rPr lang="en-US" sz="3200" dirty="0" smtClean="0">
                <a:solidFill>
                  <a:srgbClr val="00B050"/>
                </a:solidFill>
                <a:latin typeface="SolaimanLipi" pitchFamily="66" charset="0"/>
                <a:ea typeface="SimSun" pitchFamily="2" charset="-122"/>
                <a:cs typeface="SolaimanLipi" pitchFamily="66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SolaimanLipi" pitchFamily="66" charset="0"/>
                <a:ea typeface="SimSun" pitchFamily="2" charset="-122"/>
                <a:cs typeface="SolaimanLipi" pitchFamily="66" charset="0"/>
              </a:rPr>
              <a:t>ভোকেশনাল</a:t>
            </a:r>
            <a:r>
              <a:rPr lang="en-US" sz="3200" dirty="0" smtClean="0">
                <a:solidFill>
                  <a:srgbClr val="00B050"/>
                </a:solidFill>
                <a:latin typeface="SolaimanLipi" pitchFamily="66" charset="0"/>
                <a:ea typeface="SimSun" pitchFamily="2" charset="-122"/>
                <a:cs typeface="SolaimanLipi" pitchFamily="66" charset="0"/>
              </a:rPr>
              <a:t/>
            </a:r>
            <a:br>
              <a:rPr lang="en-US" sz="3200" dirty="0" smtClean="0">
                <a:solidFill>
                  <a:srgbClr val="00B050"/>
                </a:solidFill>
                <a:latin typeface="SolaimanLipi" pitchFamily="66" charset="0"/>
                <a:ea typeface="SimSun" pitchFamily="2" charset="-122"/>
                <a:cs typeface="SolaimanLipi" pitchFamily="66" charset="0"/>
              </a:rPr>
            </a:br>
            <a:r>
              <a:rPr lang="en-US" sz="3200" dirty="0" err="1" smtClean="0">
                <a:solidFill>
                  <a:srgbClr val="FF0000"/>
                </a:solidFill>
                <a:latin typeface="SolaimanLipi" pitchFamily="66" charset="0"/>
                <a:ea typeface="SimSun" pitchFamily="2" charset="-122"/>
                <a:cs typeface="SolaimanLipi" pitchFamily="66" charset="0"/>
              </a:rPr>
              <a:t>বিষয়ঃ</a:t>
            </a:r>
            <a:r>
              <a:rPr lang="en-US" sz="3200" dirty="0" smtClean="0">
                <a:solidFill>
                  <a:srgbClr val="FF0000"/>
                </a:solidFill>
                <a:latin typeface="SolaimanLipi" pitchFamily="66" charset="0"/>
                <a:ea typeface="SimSun" pitchFamily="2" charset="-122"/>
                <a:cs typeface="SolaimanLipi" pitchFamily="66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ফুড</a:t>
            </a:r>
            <a:r>
              <a:rPr lang="en-US" sz="32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প্রসেসিং</a:t>
            </a:r>
            <a:r>
              <a:rPr lang="en-US" sz="32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এন্ড</a:t>
            </a:r>
            <a:r>
              <a:rPr lang="en-US" sz="32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প্রিজারভেশন</a:t>
            </a:r>
            <a:r>
              <a:rPr lang="en-US" sz="32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</a:br>
            <a:r>
              <a:rPr lang="en-US" sz="3200" dirty="0" err="1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শ্রেণীঃ</a:t>
            </a:r>
            <a:r>
              <a:rPr lang="en-US" sz="32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নবম</a:t>
            </a:r>
            <a:r>
              <a:rPr lang="en-US" sz="32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,  </a:t>
            </a:r>
            <a:r>
              <a:rPr lang="en-US" sz="3200" dirty="0" err="1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অধ্যায়ঃ</a:t>
            </a:r>
            <a:r>
              <a:rPr lang="en-US" sz="3200" dirty="0" smtClean="0">
                <a:solidFill>
                  <a:schemeClr val="tx1"/>
                </a:solidFill>
                <a:latin typeface="SolaimanLipi" pitchFamily="66" charset="0"/>
                <a:cs typeface="SolaimanLipi" pitchFamily="66" charset="0"/>
              </a:rPr>
              <a:t> ১ম</a:t>
            </a:r>
            <a:endParaRPr lang="en-US" sz="3200" dirty="0">
              <a:solidFill>
                <a:schemeClr val="tx1"/>
              </a:solidFill>
              <a:latin typeface="SolaimanLipi" pitchFamily="66" charset="0"/>
              <a:ea typeface="SimSun" pitchFamily="2" charset="-122"/>
              <a:cs typeface="SolaimanLip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8001000" cy="4191000"/>
          </a:xfrm>
        </p:spPr>
        <p:txBody>
          <a:bodyPr>
            <a:noAutofit/>
          </a:bodyPr>
          <a:lstStyle/>
          <a:p>
            <a:pPr marL="566928" indent="-457200" algn="just">
              <a:spcBef>
                <a:spcPts val="1200"/>
              </a:spcBef>
              <a:buNone/>
            </a:pPr>
            <a:r>
              <a:rPr lang="as-IN" sz="2800" b="1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ফুড প্রসেসিং</a:t>
            </a:r>
            <a:endParaRPr lang="en-US" sz="2800" b="1" dirty="0" smtClean="0">
              <a:solidFill>
                <a:srgbClr val="FF0000"/>
              </a:solidFill>
              <a:latin typeface="SolaimanLipi" pitchFamily="66" charset="0"/>
              <a:cs typeface="SolaimanLipi" pitchFamily="66" charset="0"/>
            </a:endParaRPr>
          </a:p>
          <a:p>
            <a:pPr marL="566928" indent="-457200" algn="just">
              <a:spcBef>
                <a:spcPts val="1200"/>
              </a:spcBef>
            </a:pPr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ফুড প্রসেসিং বা খাদ্য প্রক্রিয়াকরণ হল প্রধানত বিভিন্ন ধরনের উপাদান থেকে খাদ্য</a:t>
            </a:r>
            <a:r>
              <a:rPr lang="en-US" sz="2000" dirty="0" smtClean="0">
                <a:latin typeface="SolaimanLipi" pitchFamily="66" charset="0"/>
                <a:cs typeface="SolaimanLipi" pitchFamily="66" charset="0"/>
              </a:rPr>
              <a:t> </a:t>
            </a:r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প্রস্তুতি, পাশাপাশি খাবারের স্বাদ, গন্ধ, পুষ্টিগুণ বৃদ্ধি করা এবং খাবারের মধ্যের ক্ষতিকর টক্সিন জাতীয় জিনিসগুলো কমিয়ে ফেলা খাদ্য প্রক্রিয়াকরণের মধ্যে পড়ে। আধুনিক খাদ্য প্রক্রিয়াকরণ থেকেই এসেছে বর্তমানে সুপারমার্কেটের কনসেপ্ট।</a:t>
            </a:r>
            <a:endParaRPr lang="en-US" sz="2000" dirty="0" smtClean="0">
              <a:cs typeface="Times New Roman" pitchFamily="18" charset="0"/>
            </a:endParaRPr>
          </a:p>
          <a:p>
            <a:pPr marL="566928" indent="-457200" algn="just">
              <a:spcBef>
                <a:spcPts val="1200"/>
              </a:spcBef>
              <a:buNone/>
            </a:pPr>
            <a:endParaRPr lang="en-US" sz="2000" dirty="0" smtClean="0">
              <a:cs typeface="Times New Roman" pitchFamily="18" charset="0"/>
            </a:endParaRPr>
          </a:p>
          <a:p>
            <a:pPr marL="566928" indent="-457200" algn="just">
              <a:spcBef>
                <a:spcPts val="1200"/>
              </a:spcBef>
              <a:buNone/>
            </a:pPr>
            <a:endParaRPr lang="en-US" sz="2000" dirty="0" smtClean="0">
              <a:cs typeface="Times New Roman" pitchFamily="18" charset="0"/>
            </a:endParaRPr>
          </a:p>
          <a:p>
            <a:pPr marL="566928" indent="-457200" algn="just">
              <a:spcBef>
                <a:spcPts val="1200"/>
              </a:spcBef>
              <a:buNone/>
            </a:pPr>
            <a:endParaRPr lang="en-US" sz="2000" dirty="0" smtClean="0">
              <a:cs typeface="Times New Roman" pitchFamily="18" charset="0"/>
            </a:endParaRPr>
          </a:p>
          <a:p>
            <a:pPr marL="566928" indent="-457200" algn="just">
              <a:spcBef>
                <a:spcPts val="1200"/>
              </a:spcBef>
              <a:buNone/>
            </a:pPr>
            <a:endParaRPr lang="en-US" sz="2000" dirty="0" smtClean="0">
              <a:cs typeface="Times New Roman" pitchFamily="18" charset="0"/>
            </a:endParaRPr>
          </a:p>
          <a:p>
            <a:pPr marL="566928" indent="-457200" algn="just">
              <a:spcBef>
                <a:spcPts val="1200"/>
              </a:spcBef>
              <a:buNone/>
            </a:pPr>
            <a:endParaRPr lang="en-US" sz="2000" dirty="0" smtClean="0">
              <a:cs typeface="Times New Roman" pitchFamily="18" charset="0"/>
            </a:endParaRPr>
          </a:p>
          <a:p>
            <a:pPr marL="566928" indent="-457200" algn="just">
              <a:spcBef>
                <a:spcPts val="1200"/>
              </a:spcBef>
              <a:buNone/>
            </a:pPr>
            <a:endParaRPr lang="en-US" sz="2000" dirty="0" smtClean="0">
              <a:cs typeface="Times New Roman" pitchFamily="18" charset="0"/>
            </a:endParaRPr>
          </a:p>
          <a:p>
            <a:pPr marL="566928" indent="-457200" algn="just">
              <a:spcBef>
                <a:spcPts val="1200"/>
              </a:spcBef>
              <a:buNone/>
            </a:pPr>
            <a:endParaRPr lang="en-US" sz="2000" dirty="0" smtClean="0">
              <a:cs typeface="Times New Roman" pitchFamily="18" charset="0"/>
            </a:endParaRPr>
          </a:p>
          <a:p>
            <a:pPr marL="566928" indent="-457200" algn="just">
              <a:spcBef>
                <a:spcPts val="1200"/>
              </a:spcBef>
              <a:buNone/>
            </a:pPr>
            <a:endParaRPr lang="en-US" sz="2000" dirty="0" smtClean="0">
              <a:cs typeface="Times New Roman" pitchFamily="18" charset="0"/>
            </a:endParaRPr>
          </a:p>
          <a:p>
            <a:pPr marL="566928" indent="-457200" algn="just">
              <a:spcBef>
                <a:spcPts val="1200"/>
              </a:spcBef>
              <a:buNone/>
            </a:pPr>
            <a:endParaRPr lang="en-US" sz="2000" dirty="0" smtClean="0">
              <a:cs typeface="Times New Roman" pitchFamily="18" charset="0"/>
            </a:endParaRPr>
          </a:p>
          <a:p>
            <a:pPr marL="566928" indent="-457200" algn="just">
              <a:buNone/>
            </a:pPr>
            <a:endParaRPr lang="en-US" sz="2000" dirty="0" smtClean="0">
              <a:cs typeface="Times New Roman" pitchFamily="18" charset="0"/>
            </a:endParaRPr>
          </a:p>
          <a:p>
            <a:pPr algn="just">
              <a:buNone/>
            </a:pPr>
            <a:endParaRPr lang="en-US" sz="1200" dirty="0" smtClean="0">
              <a:cs typeface="Arial" pitchFamily="34" charset="0"/>
            </a:endParaRPr>
          </a:p>
          <a:p>
            <a:pPr algn="just">
              <a:buNone/>
            </a:pPr>
            <a:endParaRPr lang="en-US" sz="400" dirty="0" smtClean="0">
              <a:cs typeface="Arial" pitchFamily="34" charset="0"/>
            </a:endParaRPr>
          </a:p>
          <a:p>
            <a:pPr algn="just">
              <a:buNone/>
            </a:pPr>
            <a:endParaRPr lang="en-US" sz="1200" dirty="0" smtClean="0"/>
          </a:p>
          <a:p>
            <a:pPr algn="just">
              <a:buNone/>
            </a:pPr>
            <a:endParaRPr lang="en-US" sz="1200" dirty="0"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63562"/>
          </a:xfrm>
        </p:spPr>
        <p:txBody>
          <a:bodyPr>
            <a:no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ফুড</a:t>
            </a:r>
            <a:r>
              <a:rPr lang="en-US" sz="44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প্রসেসিং</a:t>
            </a:r>
            <a:r>
              <a:rPr lang="en-US" sz="44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এন্ড</a:t>
            </a:r>
            <a:r>
              <a:rPr lang="en-US" sz="44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প্রিজারভেশন</a:t>
            </a:r>
            <a:endParaRPr lang="en-US" sz="4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15_The-New-Normal-for-Food-Processing-Industr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3810000"/>
            <a:ext cx="3895725" cy="2238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533400"/>
            <a:ext cx="7848600" cy="1752600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as-IN" sz="2000" b="1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ফুড প্রিজারভেশন </a:t>
            </a:r>
            <a:r>
              <a:rPr lang="en-US" sz="2000" b="1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বা</a:t>
            </a:r>
            <a:r>
              <a:rPr lang="en-US" sz="2000" b="1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as-IN" sz="2000" b="1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খাদ্য সংরক্ষণ</a:t>
            </a:r>
            <a:endParaRPr lang="as-IN" sz="2000" dirty="0" smtClean="0">
              <a:solidFill>
                <a:srgbClr val="FF0000"/>
              </a:solidFill>
              <a:latin typeface="SolaimanLipi" pitchFamily="66" charset="0"/>
              <a:cs typeface="SolaimanLipi" pitchFamily="66" charset="0"/>
            </a:endParaRPr>
          </a:p>
          <a:p>
            <a:pPr fontAlgn="base"/>
            <a:r>
              <a:rPr lang="as-IN" sz="2000" dirty="0" smtClean="0">
                <a:solidFill>
                  <a:schemeClr val="bg1"/>
                </a:solidFill>
                <a:latin typeface="SolaimanLipi" pitchFamily="66" charset="0"/>
                <a:cs typeface="SolaimanLipi" pitchFamily="66" charset="0"/>
              </a:rPr>
              <a:t>যে সমস্ত প্রক্রিয়া বা ব্যবস্থা গ্রহণের মাধ্যমে খাদ্যদ্রব্যে নিজস্ব গুনাগুন যথাসম্ভব বজায় রেখে এগুলোকে পচনের হাত থেকে রক্ষা করে দীর্ঘদিন ধরে ব্যবহার করা যায় তাকে খাদ্য সংরক্ষণ বলে।</a:t>
            </a:r>
          </a:p>
          <a:p>
            <a:pPr algn="just">
              <a:spcBef>
                <a:spcPts val="1200"/>
              </a:spcBef>
              <a:buNone/>
            </a:pPr>
            <a:endParaRPr lang="en-US" sz="2000" dirty="0" smtClean="0">
              <a:solidFill>
                <a:schemeClr val="bg1"/>
              </a:solidFill>
              <a:latin typeface="SolaimanLipi" pitchFamily="66" charset="0"/>
              <a:cs typeface="SolaimanLipi" pitchFamily="66" charset="0"/>
            </a:endParaRPr>
          </a:p>
        </p:txBody>
      </p:sp>
      <p:pic>
        <p:nvPicPr>
          <p:cNvPr id="6" name="Content Placeholder 5" descr="Food-processing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828800" y="2362200"/>
            <a:ext cx="5977464" cy="33623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66800" y="2286000"/>
            <a:ext cx="7162800" cy="3581400"/>
          </a:xfrm>
        </p:spPr>
        <p:txBody>
          <a:bodyPr>
            <a:normAutofit/>
          </a:bodyPr>
          <a:lstStyle/>
          <a:p>
            <a:pPr algn="just" fontAlgn="base"/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সকল ধরনের খাদ্য সকল সময়ে পাওয়া যায় না। একটি নির্দিষ্ট সময়ে ঋতুতে  উৎপন্ন খাদ্য দ্রব্য বছরের অন্যান্য সময় পাওয়ার জন্য খাদ্য সংরক্ষণ প্রয়োজন। </a:t>
            </a:r>
            <a:endParaRPr lang="en-US" sz="2000" dirty="0" smtClean="0">
              <a:latin typeface="SolaimanLipi" pitchFamily="66" charset="0"/>
              <a:cs typeface="SolaimanLipi" pitchFamily="66" charset="0"/>
            </a:endParaRPr>
          </a:p>
          <a:p>
            <a:pPr algn="just" fontAlgn="base"/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তাছাড়া কিছু কিছু খাদ্যদ্রব্য সকল অঞ্চলে সমানভাবে উৎপন্ন হয় না, এমনকি কোনো কোনো অঞ্চলে একেবারেই উৎপন্ন হয় না।</a:t>
            </a:r>
            <a:endParaRPr lang="en-US" sz="2000" dirty="0" smtClean="0">
              <a:latin typeface="SolaimanLipi" pitchFamily="66" charset="0"/>
              <a:cs typeface="SolaimanLipi" pitchFamily="66" charset="0"/>
            </a:endParaRPr>
          </a:p>
          <a:p>
            <a:pPr algn="just" fontAlgn="base"/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ঐ সকল খাদ্যদ্রব্য অন্যান্য অঞ্চলে পাঠানোর জন্য কিছু সময় প্রয়োজন ওই সময় পর্যন্ত খাদ্যদ্রব্য মানসম্মত রাখার জন্য খাদ্য সংরক্ষণ করা প্রয়োজন।</a:t>
            </a:r>
            <a:endParaRPr lang="as-IN" sz="2000" dirty="0">
              <a:latin typeface="SolaimanLipi" pitchFamily="66" charset="0"/>
              <a:cs typeface="SolaimanLipi" pitchFamily="66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47800" y="762000"/>
            <a:ext cx="6477000" cy="1066800"/>
          </a:xfrm>
        </p:spPr>
        <p:txBody>
          <a:bodyPr>
            <a:normAutofit/>
          </a:bodyPr>
          <a:lstStyle/>
          <a:p>
            <a:pPr algn="ctr"/>
            <a:r>
              <a:rPr lang="as-IN" sz="36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খাদ্য সংরক্ষণের প্রয়োজনীয়তাঃ</a:t>
            </a:r>
            <a:endParaRPr lang="en-US" sz="3600" dirty="0">
              <a:solidFill>
                <a:srgbClr val="FF0000"/>
              </a:solidFill>
              <a:latin typeface="SolaimanLipi" pitchFamily="66" charset="0"/>
              <a:cs typeface="SolaimanLip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543800" cy="5135563"/>
          </a:xfrm>
        </p:spPr>
        <p:txBody>
          <a:bodyPr>
            <a:normAutofit/>
          </a:bodyPr>
          <a:lstStyle/>
          <a:p>
            <a:pPr fontAlgn="base"/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সব ধরনের খাদ্য একই পদ্ধতিতে সংরক্ষণ করা সম্ভব নয়। খাদ্য উপাদানের উপর ভিত্তি করে</a:t>
            </a:r>
            <a:r>
              <a:rPr lang="en-US" sz="2000" dirty="0" smtClean="0">
                <a:latin typeface="SolaimanLipi" pitchFamily="66" charset="0"/>
                <a:cs typeface="SolaimanLipi" pitchFamily="66" charset="0"/>
              </a:rPr>
              <a:t> </a:t>
            </a:r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খাদ্যদ্রব্য বিভিন্ন পদ্ধতিতে সংরক্ষণ করা যায় নিম্নে খাদ্যদ্রব্য সংরক্ষণের পদ্ধতি গুলোর একটি তালিকা প্রদান করা হলোঃ</a:t>
            </a:r>
            <a:endParaRPr lang="en-US" sz="2000" dirty="0" smtClean="0">
              <a:latin typeface="SolaimanLipi" pitchFamily="66" charset="0"/>
              <a:cs typeface="SolaimanLipi" pitchFamily="66" charset="0"/>
            </a:endParaRPr>
          </a:p>
          <a:p>
            <a:pPr fontAlgn="base">
              <a:buNone/>
            </a:pPr>
            <a:endParaRPr lang="as-IN" sz="2000" dirty="0" smtClean="0">
              <a:latin typeface="SolaimanLipi" pitchFamily="66" charset="0"/>
              <a:cs typeface="SolaimanLipi" pitchFamily="66" charset="0"/>
            </a:endParaRPr>
          </a:p>
          <a:p>
            <a:pPr fontAlgn="base">
              <a:buNone/>
            </a:pPr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১। জীবাণু থেকে দূরে রেখে খাদ্য সংরক্ষণ।</a:t>
            </a:r>
          </a:p>
          <a:p>
            <a:pPr fontAlgn="base">
              <a:buNone/>
            </a:pPr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২। খাদ্যদ্রব্য থেকে জীবাণু অপসারণ করে খাদ্য সংরক্ষণ।</a:t>
            </a:r>
          </a:p>
          <a:p>
            <a:pPr fontAlgn="base">
              <a:buNone/>
            </a:pPr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৩। কম তাপমাত্রা টাটকা খাদ্যদ্রব্য গুদামজাত করে সংরক্ষণ।</a:t>
            </a:r>
          </a:p>
          <a:p>
            <a:pPr fontAlgn="base">
              <a:buNone/>
            </a:pPr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৪। নিম্ন তাপমাত্রায় ফ্রীজিং পদ্ধতিতে খাদ্য সংরক্ষণ।</a:t>
            </a:r>
          </a:p>
          <a:p>
            <a:pPr fontAlgn="base">
              <a:buNone/>
            </a:pPr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৫। বেশি তাপমাত্রায় খাদ্য সংরক্ষণ বা টিনজাত করন।</a:t>
            </a:r>
          </a:p>
          <a:p>
            <a:pPr fontAlgn="base">
              <a:buNone/>
            </a:pPr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৬। পাস্তুরাইজেশন স্টেরিলাইজেশন প্রক্রিয়ায় খাদ্য সংরক্ষণ।</a:t>
            </a:r>
          </a:p>
          <a:p>
            <a:pPr fontAlgn="base">
              <a:buNone/>
            </a:pPr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৭। শুষ্ক করনের মাধ্যমে খাদ্য সংরক্ষণ।</a:t>
            </a:r>
          </a:p>
          <a:p>
            <a:pPr fontAlgn="base">
              <a:buNone/>
            </a:pPr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৮। পিকলিং, কিউরিং বা লবন দ্বারা খাদ্য সংরক্ষণে।</a:t>
            </a:r>
          </a:p>
          <a:p>
            <a:pPr fontAlgn="base">
              <a:buNone/>
            </a:pPr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৯। রাসায়নিক দ্রব্য ব্যবহার করে খাদ্য সংরক্ষণ।</a:t>
            </a:r>
          </a:p>
          <a:p>
            <a:pPr fontAlgn="base">
              <a:buNone/>
            </a:pPr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১০। ই</a:t>
            </a:r>
            <a:r>
              <a:rPr lang="en-US" sz="2000" dirty="0" err="1" smtClean="0">
                <a:latin typeface="SolaimanLipi" pitchFamily="66" charset="0"/>
                <a:cs typeface="SolaimanLipi" pitchFamily="66" charset="0"/>
              </a:rPr>
              <a:t>রেড়ি</a:t>
            </a:r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য়েশন প্রয়োগ করে খাদ্য সংরক্ষণ।</a:t>
            </a:r>
            <a:endParaRPr lang="as-IN" sz="2000" dirty="0">
              <a:latin typeface="SolaimanLipi" pitchFamily="66" charset="0"/>
              <a:cs typeface="SolaimanLipi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algn="ctr"/>
            <a:r>
              <a:rPr lang="as-IN" sz="36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খাদ্য সংরক্ষণের পদ্ধতিঃ</a:t>
            </a:r>
            <a:endParaRPr lang="en-US" sz="3600" dirty="0">
              <a:solidFill>
                <a:srgbClr val="FF0000"/>
              </a:solidFill>
              <a:latin typeface="SolaimanLipi" pitchFamily="66" charset="0"/>
              <a:cs typeface="SolaimanLip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724400"/>
          </a:xfrm>
        </p:spPr>
        <p:txBody>
          <a:bodyPr>
            <a:normAutofit lnSpcReduction="10000"/>
          </a:bodyPr>
          <a:lstStyle/>
          <a:p>
            <a:pPr fontAlgn="base"/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কতগুলো মূলনীতির ওপর ভিত্তি করে খাদ্য সংরক্ষণের পদ্ধতি গুলো উদ্ভাবিত হয়েছে নিম্নে খাদ্য দ্রব্য সংরক্ষণের প্রধান চারটি মূলনীতি উল্লেখ করা হলোঃ</a:t>
            </a:r>
            <a:endParaRPr lang="en-US" sz="2000" dirty="0" smtClean="0">
              <a:latin typeface="SolaimanLipi" pitchFamily="66" charset="0"/>
              <a:cs typeface="SolaimanLipi" pitchFamily="66" charset="0"/>
            </a:endParaRPr>
          </a:p>
          <a:p>
            <a:pPr fontAlgn="base"/>
            <a:endParaRPr lang="as-IN" sz="2000" dirty="0" smtClean="0">
              <a:latin typeface="SolaimanLipi" pitchFamily="66" charset="0"/>
              <a:cs typeface="SolaimanLipi" pitchFamily="66" charset="0"/>
            </a:endParaRPr>
          </a:p>
          <a:p>
            <a:pPr fontAlgn="base">
              <a:buNone/>
            </a:pPr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১। খাদ্যদ্রব্যকে জীবাণু থেকে দূরে রেখে। কেবলমাত্র সুষ্ঠু প্যাকেজিং এর মাধ্যমেই এটা করা সম্ভব।</a:t>
            </a:r>
          </a:p>
          <a:p>
            <a:pPr fontAlgn="base">
              <a:buNone/>
            </a:pPr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২। খাদ্যদ্রব্যকে অণুজীব থেকে পৃথক করে এটা করা যায় মিলিপোর বা অতীব সূক্ষ্ম ছিদ্র  যুক্ত ফিল্টার মিডিয়া দ্বারা ছেকে।</a:t>
            </a:r>
          </a:p>
          <a:p>
            <a:pPr fontAlgn="base">
              <a:buNone/>
            </a:pPr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৩। অনুজীবের বৃদ্ধি ও কার্যকারিতা রোধ করে যেমন- নিম্ন তাপমাত্রায় রেখে, রাসায়নিক দ্রব্য যোগ করে, বায়ুশূন্য করে ও খাদ্যদ্রব্যকে শুষ্ক করে।</a:t>
            </a:r>
          </a:p>
          <a:p>
            <a:pPr fontAlgn="base">
              <a:buNone/>
            </a:pPr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৪। অনুজীব ধ্বংস করে এটা করা যায় উচ্চ তাপমাত্রা ব্যবহার করে।</a:t>
            </a:r>
          </a:p>
          <a:p>
            <a:pPr fontAlgn="base">
              <a:buNone/>
            </a:pPr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৫। এনজাইমের কার্যকারিতা ধ্বংস করে যেমন- ব্লাঞ্চিং বা তাপ প্রয়োগ করে।</a:t>
            </a:r>
          </a:p>
          <a:p>
            <a:pPr fontAlgn="base">
              <a:buNone/>
            </a:pPr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৬। রাসায়নিক বিক্রিয়ার গতিরোধ করে যেমন এন্টিঅক্সিডেন্ট যোগ করে।</a:t>
            </a:r>
          </a:p>
          <a:p>
            <a:pPr fontAlgn="base">
              <a:buNone/>
            </a:pPr>
            <a:r>
              <a:rPr lang="as-IN" sz="2000" dirty="0" smtClean="0">
                <a:latin typeface="SolaimanLipi" pitchFamily="66" charset="0"/>
                <a:cs typeface="SolaimanLipi" pitchFamily="66" charset="0"/>
              </a:rPr>
              <a:t>৭। অনুজীব এর জন্য প্রয়োজনীয় জলীয় কণা দুষ্প্রাপ্য করে। এটা করা সম্ভব লবণ ও চিনির ঘন দ্রবণ যোগ করে বা শুষ্ক করে।</a:t>
            </a:r>
          </a:p>
          <a:p>
            <a:pPr>
              <a:buNone/>
            </a:pPr>
            <a:endParaRPr lang="en-US" sz="2000" dirty="0" smtClean="0">
              <a:latin typeface="SolaimanLipi" pitchFamily="66" charset="0"/>
              <a:cs typeface="SolaimanLipi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s-IN" sz="3200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খাদ্য সংরক্ষণের মূলনীতিঃ</a:t>
            </a:r>
            <a:endParaRPr lang="en-US" sz="3200" dirty="0">
              <a:solidFill>
                <a:srgbClr val="FF0000"/>
              </a:solidFill>
              <a:latin typeface="SolaimanLipi" pitchFamily="66" charset="0"/>
              <a:cs typeface="SolaimanLip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457200"/>
            <a:ext cx="8458200" cy="259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b="1" dirty="0" smtClean="0">
                <a:solidFill>
                  <a:schemeClr val="accent1">
                    <a:lumMod val="50000"/>
                  </a:schemeClr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900" b="1" dirty="0" err="1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আজকে</a:t>
            </a:r>
            <a:r>
              <a:rPr lang="en-US" sz="3900" b="1" dirty="0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900" b="1" dirty="0" err="1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এই</a:t>
            </a:r>
            <a:r>
              <a:rPr lang="en-US" sz="3900" b="1" dirty="0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900" b="1" dirty="0" err="1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পর্যন্তই</a:t>
            </a:r>
            <a:r>
              <a:rPr lang="en-US" sz="3900" b="1" dirty="0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900" b="1" dirty="0" err="1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সবাই</a:t>
            </a:r>
            <a:r>
              <a:rPr lang="en-US" sz="3900" b="1" dirty="0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900" b="1" dirty="0" err="1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ভালো</a:t>
            </a:r>
            <a:r>
              <a:rPr lang="en-US" sz="3900" b="1" dirty="0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 </a:t>
            </a:r>
            <a:r>
              <a:rPr lang="en-US" sz="3900" b="1" dirty="0" err="1" smtClean="0">
                <a:solidFill>
                  <a:srgbClr val="00B0F0"/>
                </a:solidFill>
                <a:latin typeface="SolaimanLipi" pitchFamily="66" charset="0"/>
                <a:cs typeface="SolaimanLipi" pitchFamily="66" charset="0"/>
              </a:rPr>
              <a:t>থাকবেন</a:t>
            </a:r>
            <a:endParaRPr lang="en-US" sz="6600" b="1" dirty="0" smtClean="0">
              <a:solidFill>
                <a:srgbClr val="00B0F0"/>
              </a:solidFill>
              <a:latin typeface="SolaimanLipi" pitchFamily="66" charset="0"/>
              <a:cs typeface="SolaimanLipi" pitchFamily="66" charset="0"/>
            </a:endParaRPr>
          </a:p>
          <a:p>
            <a:pPr>
              <a:buNone/>
            </a:pPr>
            <a:r>
              <a:rPr lang="en-US" sz="6600" b="1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                   </a:t>
            </a:r>
            <a:r>
              <a:rPr lang="en-US" sz="6600" b="1" dirty="0" err="1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ধন্যবাদ</a:t>
            </a:r>
            <a:r>
              <a:rPr lang="en-US" sz="6600" b="1" dirty="0" smtClean="0">
                <a:solidFill>
                  <a:srgbClr val="FF0000"/>
                </a:solidFill>
                <a:latin typeface="SolaimanLipi" pitchFamily="66" charset="0"/>
                <a:cs typeface="SolaimanLipi" pitchFamily="66" charset="0"/>
              </a:rPr>
              <a:t>।</a:t>
            </a:r>
            <a:endParaRPr lang="en-US" sz="6000" b="1" dirty="0">
              <a:solidFill>
                <a:srgbClr val="FF0000"/>
              </a:solidFill>
              <a:latin typeface="SolaimanLipi" pitchFamily="66" charset="0"/>
              <a:cs typeface="SolaimanLipi" pitchFamily="66" charset="0"/>
            </a:endParaRPr>
          </a:p>
        </p:txBody>
      </p:sp>
      <p:pic>
        <p:nvPicPr>
          <p:cNvPr id="1026" name="Picture 2" descr="C:\Users\USER\Desktop\Cann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590800"/>
            <a:ext cx="5654471" cy="3729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1003</TotalTime>
  <Words>278</Words>
  <Application>Microsoft Office PowerPoint</Application>
  <PresentationFormat>On-screen Show (4:3)</PresentationFormat>
  <Paragraphs>56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আমার প্রেজেন্টেশনে সবাইকে স্বাগতম</vt:lpstr>
      <vt:lpstr>Slide 2</vt:lpstr>
      <vt:lpstr>এসএসসি ভোকেশনাল বিষয়ঃ ফুড প্রসেসিং এন্ড প্রিজারভেশন শ্রেণীঃ নবম,  অধ্যায়ঃ ১ম</vt:lpstr>
      <vt:lpstr>ফুড প্রসেসিং এন্ড প্রিজারভেশন</vt:lpstr>
      <vt:lpstr>Slide 5</vt:lpstr>
      <vt:lpstr>খাদ্য সংরক্ষণের প্রয়োজনীয়তাঃ</vt:lpstr>
      <vt:lpstr>খাদ্য সংরক্ষণের পদ্ধতিঃ</vt:lpstr>
      <vt:lpstr>খাদ্য সংরক্ষণের মূলনীতিঃ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OF MICROBIAL QUALITY FOR SHELF LIFE OF BREAD AND CAKE LOCALLY PRODUCED IN TANGAIL CITY OF BANGLADESH</dc:title>
  <dc:creator>Khadiza Bithi</dc:creator>
  <cp:lastModifiedBy>USER</cp:lastModifiedBy>
  <cp:revision>153</cp:revision>
  <dcterms:created xsi:type="dcterms:W3CDTF">2016-01-06T05:23:44Z</dcterms:created>
  <dcterms:modified xsi:type="dcterms:W3CDTF">2022-10-07T12:28:30Z</dcterms:modified>
</cp:coreProperties>
</file>