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7"/>
  </p:notesMasterIdLst>
  <p:sldIdLst>
    <p:sldId id="296" r:id="rId2"/>
    <p:sldId id="257" r:id="rId3"/>
    <p:sldId id="258" r:id="rId4"/>
    <p:sldId id="259" r:id="rId5"/>
    <p:sldId id="279" r:id="rId6"/>
    <p:sldId id="260" r:id="rId7"/>
    <p:sldId id="261" r:id="rId8"/>
    <p:sldId id="297" r:id="rId9"/>
    <p:sldId id="300" r:id="rId10"/>
    <p:sldId id="291" r:id="rId11"/>
    <p:sldId id="292" r:id="rId12"/>
    <p:sldId id="265" r:id="rId13"/>
    <p:sldId id="293" r:id="rId14"/>
    <p:sldId id="295" r:id="rId15"/>
    <p:sldId id="280" r:id="rId16"/>
    <p:sldId id="282" r:id="rId17"/>
    <p:sldId id="281" r:id="rId18"/>
    <p:sldId id="266" r:id="rId19"/>
    <p:sldId id="267" r:id="rId20"/>
    <p:sldId id="284" r:id="rId21"/>
    <p:sldId id="289" r:id="rId22"/>
    <p:sldId id="288" r:id="rId23"/>
    <p:sldId id="271" r:id="rId24"/>
    <p:sldId id="270" r:id="rId25"/>
    <p:sldId id="27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792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2A885-082A-4F30-9F73-EBB07117081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34EC5E-F2B2-4F61-BFC1-9C65EBB65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12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4EC5E-F2B2-4F61-BFC1-9C65EBB65D1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25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795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006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544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3568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2062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97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711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87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8714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12192000" cy="7023100"/>
          </a:xfrm>
          <a:prstGeom prst="frame">
            <a:avLst>
              <a:gd name="adj1" fmla="val 15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153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468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405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06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509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470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717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445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24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75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Relationship Id="rId9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8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2"/>
          <p:cNvSpPr/>
          <p:nvPr/>
        </p:nvSpPr>
        <p:spPr>
          <a:xfrm>
            <a:off x="152400" y="152400"/>
            <a:ext cx="11887200" cy="6553200"/>
          </a:xfrm>
          <a:prstGeom prst="frame">
            <a:avLst>
              <a:gd name="adj1" fmla="val 80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04800"/>
            <a:ext cx="1496786" cy="838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88" y="6146530"/>
            <a:ext cx="2579914" cy="4422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270803"/>
            <a:ext cx="943465" cy="98591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94087" y="886361"/>
            <a:ext cx="83718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6000" b="1" dirty="0" err="1" smtClean="0">
                <a:gradFill>
                  <a:gsLst>
                    <a:gs pos="0">
                      <a:schemeClr val="tx1"/>
                    </a:gs>
                    <a:gs pos="100000">
                      <a:srgbClr val="00B050"/>
                    </a:gs>
                  </a:gsLst>
                  <a:lin ang="5400000" scaled="0"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কল</a:t>
            </a:r>
            <a:r>
              <a:rPr lang="en-US" sz="6000" b="1" dirty="0" smtClean="0">
                <a:gradFill>
                  <a:gsLst>
                    <a:gs pos="0">
                      <a:schemeClr val="tx1"/>
                    </a:gs>
                    <a:gs pos="100000">
                      <a:srgbClr val="00B050"/>
                    </a:gs>
                  </a:gsLst>
                  <a:lin ang="5400000" scaled="0"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gradFill>
                  <a:gsLst>
                    <a:gs pos="0">
                      <a:schemeClr val="tx1"/>
                    </a:gs>
                    <a:gs pos="100000">
                      <a:srgbClr val="00B050"/>
                    </a:gs>
                  </a:gsLst>
                  <a:lin ang="5400000" scaled="0"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শিক্ষার্থীকে</a:t>
            </a:r>
            <a:r>
              <a:rPr lang="en-US" sz="6000" b="1" dirty="0" smtClean="0">
                <a:gradFill>
                  <a:gsLst>
                    <a:gs pos="0">
                      <a:schemeClr val="tx1"/>
                    </a:gs>
                    <a:gs pos="100000">
                      <a:srgbClr val="00B050"/>
                    </a:gs>
                  </a:gsLst>
                  <a:lin ang="5400000" scaled="0"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6000" b="1" dirty="0" err="1" smtClean="0">
                <a:gradFill>
                  <a:gsLst>
                    <a:gs pos="0">
                      <a:schemeClr val="tx1"/>
                    </a:gs>
                    <a:gs pos="100000">
                      <a:srgbClr val="00B050"/>
                    </a:gs>
                  </a:gsLst>
                  <a:lin ang="5400000" scaled="0"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ষ্ণ</a:t>
            </a:r>
            <a:r>
              <a:rPr lang="en-US" sz="6000" b="1" dirty="0" smtClean="0">
                <a:gradFill>
                  <a:gsLst>
                    <a:gs pos="0">
                      <a:schemeClr val="tx1"/>
                    </a:gs>
                    <a:gs pos="100000">
                      <a:srgbClr val="00B050"/>
                    </a:gs>
                  </a:gsLst>
                  <a:lin ang="5400000" scaled="0"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gradFill>
                  <a:gsLst>
                    <a:gs pos="0">
                      <a:schemeClr val="tx1"/>
                    </a:gs>
                    <a:gs pos="100000">
                      <a:srgbClr val="00B050"/>
                    </a:gs>
                  </a:gsLst>
                  <a:lin ang="5400000" scaled="0"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অভিনন্দন</a:t>
            </a:r>
            <a:endParaRPr lang="en-US" sz="6000" b="1" dirty="0">
              <a:gradFill>
                <a:gsLst>
                  <a:gs pos="0">
                    <a:schemeClr val="tx1"/>
                  </a:gs>
                  <a:gs pos="100000">
                    <a:srgbClr val="00B050"/>
                  </a:gs>
                </a:gsLst>
                <a:lin ang="5400000" scaled="0"/>
              </a:gra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981200"/>
            <a:ext cx="4876800" cy="438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74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371600" y="1905000"/>
            <a:ext cx="9829800" cy="312737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bn-IN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 । পথের পাঁচালী কী জাতীয় রচনা ?</a:t>
            </a:r>
          </a:p>
          <a:p>
            <a:pPr marL="0" indent="0">
              <a:buNone/>
            </a:pPr>
            <a:r>
              <a:rPr lang="bn-IN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 । </a:t>
            </a:r>
            <a:r>
              <a:rPr lang="bn-BD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বিভূতিভূষণ বন্দ্যোপাধ্যায় </a:t>
            </a:r>
            <a:r>
              <a:rPr lang="bn-IN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কত সালে মৃত্যুবরণ করেন ?</a:t>
            </a:r>
          </a:p>
          <a:p>
            <a:pPr marL="0" indent="0">
              <a:buNone/>
            </a:pPr>
            <a:r>
              <a:rPr lang="bn-IN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 । </a:t>
            </a:r>
            <a:r>
              <a:rPr lang="bn-BD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বিভূতিভূষণ বন্দ্যোপাধ্যা</a:t>
            </a:r>
            <a:r>
              <a:rPr lang="bn-IN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য়ের পিতার নাম কী ছিল ?</a:t>
            </a:r>
          </a:p>
          <a:p>
            <a:pPr marL="0" indent="0">
              <a:buNone/>
            </a:pPr>
            <a:r>
              <a:rPr lang="bn-IN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 । দুইটি গল্পগ্রন্থের নাম লেখ ।</a:t>
            </a:r>
          </a:p>
          <a:p>
            <a:pPr marL="0" indent="0">
              <a:buNone/>
            </a:pPr>
            <a:r>
              <a:rPr lang="bn-IN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 । </a:t>
            </a:r>
            <a:r>
              <a:rPr lang="bn-BD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বিভূতিভূষণ বন্দ্যোপাধ্যায় </a:t>
            </a:r>
            <a:r>
              <a:rPr lang="bn-IN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কোথায় জন্মগ্রহণ করেন ?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76800" y="609600"/>
            <a:ext cx="3619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spc="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4400" b="1" u="sng" spc="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কাজ</a:t>
            </a:r>
            <a:endParaRPr lang="en-US" sz="4400" b="1" u="sng" spc="6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76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3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2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981199" y="1600200"/>
            <a:ext cx="7886700" cy="41148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 </a:t>
            </a:r>
            <a:r>
              <a:rPr lang="bn-IN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উপন্যাস ।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 </a:t>
            </a:r>
            <a:r>
              <a:rPr lang="bn-IN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১৯৫০ সালে ।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 </a:t>
            </a:r>
            <a:r>
              <a:rPr lang="bn-IN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মহানন্দা </a:t>
            </a:r>
            <a:r>
              <a:rPr lang="bn-BD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বন্দ্যোপাধ্যায় </a:t>
            </a:r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 </a:t>
            </a:r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মেঘমল্লার / মৌরিফুল / যাত্রাবদল ।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 </a:t>
            </a:r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২৪ পরগনার মুরারিপুর গ্রামে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21097" y="533400"/>
            <a:ext cx="18069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spc="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সমাধা</a:t>
            </a:r>
            <a:r>
              <a:rPr lang="en-US" sz="4400" u="sng" spc="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endParaRPr lang="en-US" sz="4400" u="sng" spc="6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672753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22764" y="1346644"/>
            <a:ext cx="19812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রোয়াক</a:t>
            </a:r>
            <a:r>
              <a:rPr lang="bn-BD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4130386" y="1060943"/>
            <a:ext cx="2970172" cy="1584343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747199" y="3157132"/>
            <a:ext cx="2367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আমের কুসি  </a:t>
            </a:r>
            <a:endParaRPr lang="en-US" sz="36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14592" y="2925262"/>
            <a:ext cx="2985966" cy="1376769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877290" y="4803516"/>
            <a:ext cx="2126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গরাদ</a:t>
            </a:r>
            <a:endParaRPr lang="en-US" sz="48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17814" y="4541187"/>
            <a:ext cx="2982745" cy="1562101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467600" y="1346643"/>
            <a:ext cx="3143250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b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বারান্দা, বা ঘরের সামনের খোলা জায়গা । </a:t>
            </a:r>
            <a:endParaRPr lang="en-US" sz="32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67600" y="3157131"/>
            <a:ext cx="21336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কচি আম । 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40769" y="4895848"/>
            <a:ext cx="24384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n-BD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জানালার সিক । 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29200" y="203537"/>
            <a:ext cx="138050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ব্দার্থ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92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5" grpId="0"/>
      <p:bldP spid="6" grpId="0" animBg="1"/>
      <p:bldP spid="7" grpId="0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763" y="1015662"/>
            <a:ext cx="2743200" cy="134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0" y="1269713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itchFamily="2" charset="0"/>
                <a:cs typeface="NikoshBAN" pitchFamily="2" charset="0"/>
              </a:rPr>
              <a:t>নাটা ফল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43801" y="1402586"/>
            <a:ext cx="25532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itchFamily="2" charset="0"/>
                <a:cs typeface="NikoshBAN" pitchFamily="2" charset="0"/>
              </a:rPr>
              <a:t>করঞ্চা ফল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764" y="2684306"/>
            <a:ext cx="2743199" cy="1506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00300" y="3292251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itchFamily="2" charset="0"/>
                <a:cs typeface="NikoshBAN" pitchFamily="2" charset="0"/>
              </a:rPr>
              <a:t>কালমেঘ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01000" y="2695743"/>
            <a:ext cx="2667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যকৃতের রোগে উপকারী এক প্রকার তিক্ত স্বাদের গাছ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764" y="4724400"/>
            <a:ext cx="2629437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34486" y="5279737"/>
            <a:ext cx="2094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itchFamily="2" charset="0"/>
                <a:cs typeface="NikoshBAN" pitchFamily="2" charset="0"/>
              </a:rPr>
              <a:t>চুপড়ি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24800" y="4954656"/>
            <a:ext cx="24008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itchFamily="2" charset="0"/>
                <a:cs typeface="NikoshBAN" pitchFamily="2" charset="0"/>
              </a:rPr>
              <a:t>ছোট ঝুড়ি বা ক্ষুদ্র ধামা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7110" y="185723"/>
            <a:ext cx="138050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ব্দার্থ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69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209800" y="1752600"/>
            <a:ext cx="7886700" cy="44196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bn-IN" sz="4800" dirty="0">
                <a:latin typeface="NikoshBAN" pitchFamily="2" charset="0"/>
                <a:cs typeface="NikoshBAN" pitchFamily="2" charset="0"/>
              </a:rPr>
              <a:t>নিচের শব্দগুলোর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বাক্য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রচনা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কর</a:t>
            </a:r>
            <a:r>
              <a:rPr lang="bn-IN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dirty="0">
                <a:latin typeface="NikoshBAN" pitchFamily="2" charset="0"/>
                <a:cs typeface="NikoshBAN" pitchFamily="2" charset="0"/>
              </a:rPr>
              <a:t>–</a:t>
            </a:r>
          </a:p>
          <a:p>
            <a:pPr lvl="5"/>
            <a:r>
              <a:rPr lang="bn-IN" sz="4200" dirty="0">
                <a:latin typeface="NikoshBAN" pitchFamily="2" charset="0"/>
                <a:cs typeface="NikoshBAN" pitchFamily="2" charset="0"/>
              </a:rPr>
              <a:t>রোয়াক</a:t>
            </a:r>
          </a:p>
          <a:p>
            <a:pPr lvl="5"/>
            <a:r>
              <a:rPr lang="bn-IN" sz="4200" dirty="0">
                <a:latin typeface="NikoshBAN" pitchFamily="2" charset="0"/>
                <a:cs typeface="NikoshBAN" pitchFamily="2" charset="0"/>
              </a:rPr>
              <a:t>নাটা ফল</a:t>
            </a:r>
          </a:p>
          <a:p>
            <a:pPr lvl="5"/>
            <a:r>
              <a:rPr lang="bn-IN" sz="4200" dirty="0">
                <a:latin typeface="NikoshBAN" pitchFamily="2" charset="0"/>
                <a:cs typeface="NikoshBAN" pitchFamily="2" charset="0"/>
              </a:rPr>
              <a:t>চুপড়ি</a:t>
            </a:r>
          </a:p>
          <a:p>
            <a:pPr lvl="5"/>
            <a:r>
              <a:rPr lang="bn-IN" sz="4200" dirty="0">
                <a:latin typeface="NikoshBAN" pitchFamily="2" charset="0"/>
                <a:cs typeface="NikoshBAN" pitchFamily="2" charset="0"/>
              </a:rPr>
              <a:t>গরাদ </a:t>
            </a:r>
          </a:p>
          <a:p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16699" y="457200"/>
            <a:ext cx="287290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জো</a:t>
            </a:r>
            <a:r>
              <a:rPr lang="en-US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ড়ায় কাজ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23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1200" y="3810000"/>
            <a:ext cx="8229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অপুর ছোট টিনের বাক্স , সেটার ডালা ভাঙ্গগা ।বাক্সের সম্পত্তির মধ্যে আছে একটা রং –ওঠা কাঠের ঘোড়া , চার পয়সা দামের একটা ভেঁপু বাঁশি , গোটাকতক কড়ি । একটা দুপয়সা দামের পিস্তল , কতকগুল নাটাফল । 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t="3334" r="3333" b="6665"/>
          <a:stretch/>
        </p:blipFill>
        <p:spPr>
          <a:xfrm>
            <a:off x="2819400" y="533400"/>
            <a:ext cx="6248400" cy="31082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loud Callout 5"/>
          <p:cNvSpPr/>
          <p:nvPr/>
        </p:nvSpPr>
        <p:spPr>
          <a:xfrm>
            <a:off x="9372600" y="1142999"/>
            <a:ext cx="2438400" cy="1889077"/>
          </a:xfrm>
          <a:prstGeom prst="cloudCallout">
            <a:avLst>
              <a:gd name="adj1" fmla="val -33333"/>
              <a:gd name="adj2" fmla="val 7940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ঠ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76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4343400"/>
            <a:ext cx="8305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হরিহরের বাড়িটাও অনেকদিন হইয়া গেল মেরামত হয় নাই,সামনের দিকের রোয়াক ভাঙ্গা নারিকেলের দড়ি দিয়ে গরাদের সঙ্গে বাঁধা আছে 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" t="2222" r="12499" b="2222"/>
          <a:stretch/>
        </p:blipFill>
        <p:spPr>
          <a:xfrm>
            <a:off x="5917677" y="381000"/>
            <a:ext cx="3743052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148" y="838200"/>
            <a:ext cx="3962400" cy="33528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Cloud Callout 4"/>
          <p:cNvSpPr/>
          <p:nvPr/>
        </p:nvSpPr>
        <p:spPr>
          <a:xfrm>
            <a:off x="9660728" y="1225849"/>
            <a:ext cx="2226471" cy="1889077"/>
          </a:xfrm>
          <a:prstGeom prst="cloudCallout">
            <a:avLst>
              <a:gd name="adj1" fmla="val -33333"/>
              <a:gd name="adj2" fmla="val 7940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ঠ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05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7400" y="3886201"/>
            <a:ext cx="8229600" cy="206210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bn-BD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দুর্গার বয়স দশ–এগারো বৎসর হইল।গড়ন পাতলা পাতলা , রং অপুর মত অতটা ফর্সা নয় ,একটু চাপা হাতে কাঁচের চুড়ি,পরনে ময়লা কাপড়, মাথার চুল রুক্ষ–বাতাসে উড়িতেছে মুখের গড়ন মন্দ নয়, অপুর মত চোখ গুলি ডাগর ডাগর ।   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AutoShape 2" descr="Image result for গ্রামের বালিকা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1" y="794197"/>
            <a:ext cx="4750043" cy="2660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loud Callout 4"/>
          <p:cNvSpPr/>
          <p:nvPr/>
        </p:nvSpPr>
        <p:spPr>
          <a:xfrm>
            <a:off x="9372600" y="1142999"/>
            <a:ext cx="2438400" cy="1889077"/>
          </a:xfrm>
          <a:prstGeom prst="cloudCallout">
            <a:avLst>
              <a:gd name="adj1" fmla="val -33333"/>
              <a:gd name="adj2" fmla="val 7940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ঠ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00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OEL\Desktop\shahsnara\vlcsnap-2012-11-07-13h25m19s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57200"/>
            <a:ext cx="7391400" cy="36343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1828800" y="4724401"/>
            <a:ext cx="883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আর্থিক সংকট ও মানুষের কাছে আত্ন সম্মান হারানোর ভয়ে সর্বজয়া হরিহরের সংসার ছেড়ে চলে যেতে চায় ।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9459686" y="1143000"/>
            <a:ext cx="2438400" cy="1889077"/>
          </a:xfrm>
          <a:prstGeom prst="cloudCallout">
            <a:avLst>
              <a:gd name="adj1" fmla="val -33333"/>
              <a:gd name="adj2" fmla="val 7940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ঠ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21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r\IMG_46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08" y="1200927"/>
            <a:ext cx="3616036" cy="231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419600" y="1615094"/>
            <a:ext cx="6850341" cy="132343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bn-BD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সর্বজয়া  হরিহরের সংসার থেকে চলে যেতে </a:t>
            </a:r>
            <a:endParaRPr lang="en-US" sz="40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চায় </a:t>
            </a:r>
            <a:r>
              <a:rPr lang="bn-BD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কেন ?  </a:t>
            </a:r>
            <a:endParaRPr lang="en-US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2" descr="C:\Users\DOEL\Desktop\shahsnara\vlcsnap-2012-11-07-13h25m19s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09" y="3546728"/>
            <a:ext cx="3616036" cy="249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462272" y="3822446"/>
            <a:ext cx="6822909" cy="1938992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bn-BD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আর্থিক সংকট ও মানুষের কাছে আত্ন সম্মান </a:t>
            </a:r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হারানোর </a:t>
            </a:r>
            <a:r>
              <a:rPr lang="bn-BD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ভয়ে সর্বজয়া হরিহরের সংসার </a:t>
            </a:r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ছেড়ে</a:t>
            </a:r>
            <a:r>
              <a:rPr lang="bn-BD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চলে </a:t>
            </a:r>
            <a:r>
              <a:rPr lang="bn-BD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যেতে চায় । 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4648200" y="279780"/>
            <a:ext cx="4343400" cy="1091820"/>
          </a:xfrm>
          <a:prstGeom prst="cloudCallout">
            <a:avLst>
              <a:gd name="adj1" fmla="val -33333"/>
              <a:gd name="adj2" fmla="val 7940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ঠ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72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43400" y="762000"/>
            <a:ext cx="6934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bn-BD" altLang="en-US" sz="7200" u="sng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শি</a:t>
            </a:r>
            <a:r>
              <a:rPr lang="bn-BD" altLang="en-US" sz="6000" u="sng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ক্ষক </a:t>
            </a:r>
            <a:r>
              <a:rPr lang="bn-BD" altLang="en-US" sz="6000" u="sng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altLang="en-US" sz="6000" u="sng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</a:pPr>
            <a:endParaRPr lang="bn-BD" altLang="en-US" sz="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</a:pPr>
            <a:r>
              <a:rPr lang="bn-IN" altLang="en-US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আব্দুল্লাহ আত তারিক</a:t>
            </a:r>
            <a:r>
              <a:rPr lang="bn-BD" altLang="en-US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</a:t>
            </a:r>
          </a:p>
          <a:p>
            <a:pPr algn="ctr">
              <a:spcBef>
                <a:spcPct val="0"/>
              </a:spcBef>
            </a:pPr>
            <a:r>
              <a:rPr lang="bn-BD" altLang="en-US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সহকা</a:t>
            </a:r>
            <a:r>
              <a:rPr lang="bn-IN" altLang="en-US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রি</a:t>
            </a:r>
            <a:r>
              <a:rPr lang="bn-BD" altLang="en-US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শিক্ষক</a:t>
            </a:r>
          </a:p>
          <a:p>
            <a:pPr algn="ctr">
              <a:spcBef>
                <a:spcPct val="0"/>
              </a:spcBef>
            </a:pPr>
            <a:r>
              <a:rPr lang="bn-IN" altLang="en-US" sz="3600" dirty="0" smtClean="0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শুভেচ্ছা প্রিপারেটরি স্কুল, মাগুরা</a:t>
            </a:r>
            <a:endParaRPr lang="en-US" altLang="en-US" sz="3600" dirty="0" smtClean="0">
              <a:solidFill>
                <a:schemeClr val="accent5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</a:pPr>
            <a:r>
              <a:rPr lang="en-US" altLang="en-US" sz="36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সেরা</a:t>
            </a:r>
            <a:r>
              <a:rPr lang="en-US" altLang="en-US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36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কনটেন্ট</a:t>
            </a:r>
            <a:r>
              <a:rPr lang="en-US" altLang="en-US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36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নির্মাতা</a:t>
            </a:r>
            <a:r>
              <a:rPr lang="en-US" altLang="en-US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ও জেলা অ্যাম্বাসেডর</a:t>
            </a:r>
          </a:p>
          <a:p>
            <a:pPr algn="ctr">
              <a:spcBef>
                <a:spcPct val="0"/>
              </a:spcBef>
            </a:pPr>
            <a:r>
              <a:rPr lang="en-US" altLang="en-US" sz="36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 </a:t>
            </a:r>
            <a:r>
              <a:rPr lang="en-US" altLang="en-US" sz="360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বাতায়ন</a:t>
            </a:r>
            <a:endParaRPr lang="en-US" altLang="en-US" sz="3600" dirty="0" smtClean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</a:pPr>
            <a:r>
              <a:rPr lang="en-US" altLang="en-US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০১৭১১-২৬৫২৩১</a:t>
            </a:r>
            <a:endParaRPr lang="bn-BD" altLang="en-US" sz="3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</a:pPr>
            <a:r>
              <a:rPr lang="en-US" altLang="en-US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Email:</a:t>
            </a:r>
            <a:r>
              <a:rPr lang="bn-IN" altLang="en-US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tariqmagura@gmail.com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762000"/>
            <a:ext cx="914400" cy="914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37" y="2057400"/>
            <a:ext cx="2867025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13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5257800"/>
            <a:ext cx="11167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সংসারের দারিদ্র দূরীকরনের প্রাণপণ চেষ্টা , জীবণ যুদ্ধ তথা বেঁচে থাকার লড়াই 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1" y="1676400"/>
            <a:ext cx="3962399" cy="29718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676400"/>
            <a:ext cx="4875586" cy="3124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Cloud Callout 5"/>
          <p:cNvSpPr/>
          <p:nvPr/>
        </p:nvSpPr>
        <p:spPr>
          <a:xfrm>
            <a:off x="4038600" y="304800"/>
            <a:ext cx="4343400" cy="1091820"/>
          </a:xfrm>
          <a:prstGeom prst="cloudCallout">
            <a:avLst>
              <a:gd name="adj1" fmla="val -33333"/>
              <a:gd name="adj2" fmla="val 7940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ঠ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98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 pattern="recta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723028"/>
            <a:ext cx="4409562" cy="262037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962" y="1600200"/>
            <a:ext cx="36576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057400" y="487680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পল্লি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শাশ্বত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রূপ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সর্বজয়া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সংসারের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কাজ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করেও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সংসারের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দারিদ্র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দূরীকরনে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প্রাণপণ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করে ।  </a:t>
            </a:r>
          </a:p>
        </p:txBody>
      </p:sp>
      <p:sp>
        <p:nvSpPr>
          <p:cNvPr id="6" name="Cloud Callout 5"/>
          <p:cNvSpPr/>
          <p:nvPr/>
        </p:nvSpPr>
        <p:spPr>
          <a:xfrm>
            <a:off x="4295262" y="304800"/>
            <a:ext cx="4343400" cy="1091820"/>
          </a:xfrm>
          <a:prstGeom prst="cloudCallout">
            <a:avLst>
              <a:gd name="adj1" fmla="val -33333"/>
              <a:gd name="adj2" fmla="val 7940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ঠ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22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895600"/>
            <a:ext cx="11277600" cy="3581400"/>
          </a:xfrm>
        </p:spPr>
        <p:txBody>
          <a:bodyPr>
            <a:no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bn-BD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 </a:t>
            </a:r>
            <a:r>
              <a:rPr lang="bn-BD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গুলোতে আম আঁটির ভেঁপু গল্পের</a:t>
            </a:r>
            <a:r>
              <a:rPr lang="en-US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bn-BD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দিকটি</a:t>
            </a:r>
            <a:r>
              <a:rPr lang="en-US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ফুটে</a:t>
            </a:r>
            <a:r>
              <a:rPr lang="en-US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উঠেছে</a:t>
            </a:r>
            <a:r>
              <a:rPr lang="bn-BD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ব্যাখ্যা কর</a:t>
            </a:r>
            <a:r>
              <a:rPr lang="en-US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56285" y="1371600"/>
            <a:ext cx="27270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u="sng" dirty="0" err="1" smtClean="0">
                <a:gradFill>
                  <a:gsLst>
                    <a:gs pos="0">
                      <a:schemeClr val="accent2">
                        <a:tint val="94000"/>
                        <a:satMod val="100000"/>
                        <a:lumMod val="108000"/>
                      </a:schemeClr>
                    </a:gs>
                    <a:gs pos="50000">
                      <a:schemeClr val="accent6">
                        <a:lumMod val="50000"/>
                      </a:schemeClr>
                    </a:gs>
                    <a:gs pos="100000">
                      <a:schemeClr val="accent2">
                        <a:shade val="72000"/>
                        <a:satMod val="120000"/>
                        <a:lumMod val="100000"/>
                      </a:scheme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6000" b="1" u="sng" dirty="0" smtClean="0">
                <a:gradFill>
                  <a:gsLst>
                    <a:gs pos="0">
                      <a:schemeClr val="accent2">
                        <a:tint val="94000"/>
                        <a:satMod val="100000"/>
                        <a:lumMod val="108000"/>
                      </a:schemeClr>
                    </a:gs>
                    <a:gs pos="50000">
                      <a:schemeClr val="accent6">
                        <a:lumMod val="50000"/>
                      </a:schemeClr>
                    </a:gs>
                    <a:gs pos="100000">
                      <a:schemeClr val="accent2">
                        <a:shade val="72000"/>
                        <a:satMod val="120000"/>
                        <a:lumMod val="100000"/>
                      </a:scheme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কাজ</a:t>
            </a:r>
            <a:endParaRPr lang="en-US" sz="6000" b="1" u="sng" dirty="0">
              <a:gradFill>
                <a:gsLst>
                  <a:gs pos="0">
                    <a:schemeClr val="accent2">
                      <a:tint val="94000"/>
                      <a:satMod val="100000"/>
                      <a:lumMod val="108000"/>
                    </a:schemeClr>
                  </a:gs>
                  <a:gs pos="50000">
                    <a:schemeClr val="accent6">
                      <a:lumMod val="50000"/>
                    </a:schemeClr>
                  </a:gs>
                  <a:gs pos="100000">
                    <a:schemeClr val="accent2">
                      <a:shade val="72000"/>
                      <a:satMod val="120000"/>
                      <a:lumMod val="100000"/>
                    </a:schemeClr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35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95800" y="457201"/>
            <a:ext cx="3248244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bn-BD" altLang="en-US" sz="8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8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altLang="en-US" sz="8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52600" y="2057400"/>
            <a:ext cx="8763000" cy="3046988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		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। রোসো শব্দের অর্থ কী ?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		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২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। অপুর দাঁত কেনো টকে গিয়েছিল ?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		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৩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। গোয়ালিনীর নাম কী ছিল ?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		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৪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। হরিহর কখন বাড়ি ফিরেছিল ?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		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৫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। দুর্গার মায়ের নাম কী ?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		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৬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। দাওয়া শব্দের অর্থ কী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bn-IN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94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55861" y="990600"/>
            <a:ext cx="4385078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bn-BD" altLang="en-US" sz="8000" i="1" u="sng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বাড়ীর কাজ </a:t>
            </a:r>
            <a:endParaRPr lang="en-US" altLang="en-US" sz="8000" i="1" u="sng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3048000"/>
            <a:ext cx="10210800" cy="14465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n-BD" sz="4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তোমার নিজের ফেলে আসা শৈশবের  কথা মনে করে </a:t>
            </a:r>
            <a:r>
              <a:rPr lang="bn-BD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 </a:t>
            </a:r>
            <a:r>
              <a:rPr lang="bn-BD" sz="4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লাইনের একটি অনুচ্ছেদ লিখে আনবে । </a:t>
            </a:r>
            <a:endParaRPr lang="en-US" sz="4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5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06969" y="399872"/>
            <a:ext cx="502920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bn-BD" altLang="en-US" sz="7200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সবাইকে ধন্যবাদ </a:t>
            </a:r>
            <a:endParaRPr lang="en-US" altLang="en-US" sz="7200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1828800"/>
            <a:ext cx="3509963" cy="35099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97275">
            <a:off x="4897675" y="2123064"/>
            <a:ext cx="3509963" cy="35099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319026">
            <a:off x="3878717" y="1828798"/>
            <a:ext cx="3509963" cy="35099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436421">
            <a:off x="3371406" y="2057015"/>
            <a:ext cx="3509963" cy="35099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7910630">
            <a:off x="3156089" y="2223811"/>
            <a:ext cx="3509963" cy="350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1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28207" y="1598183"/>
            <a:ext cx="5181600" cy="295465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bn-BD" sz="5400" u="sng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 </a:t>
            </a:r>
          </a:p>
          <a:p>
            <a:pPr algn="ctr">
              <a:defRPr/>
            </a:pPr>
            <a:r>
              <a:rPr lang="bn-BD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bn-BD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 </a:t>
            </a:r>
            <a:r>
              <a:rPr lang="bn-IN" sz="4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১ম পত্র</a:t>
            </a:r>
            <a:endParaRPr lang="bn-BD" sz="4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/>
            </a:pPr>
            <a:r>
              <a:rPr lang="bn-BD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নবম</a:t>
            </a:r>
            <a:r>
              <a:rPr lang="en-US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দশম</a:t>
            </a:r>
            <a:r>
              <a:rPr lang="bn-IN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</a:t>
            </a:r>
            <a:r>
              <a:rPr lang="bn-IN" sz="4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ণি</a:t>
            </a:r>
            <a:r>
              <a:rPr lang="bn-BD" sz="4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>
              <a:defRPr/>
            </a:pPr>
            <a:r>
              <a:rPr lang="bn-BD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দ্যাংশ</a:t>
            </a:r>
            <a:r>
              <a:rPr lang="bn-BD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314" y="4552838"/>
            <a:ext cx="952500" cy="12382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4552838"/>
            <a:ext cx="952500" cy="1238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314" y="410077"/>
            <a:ext cx="952500" cy="1238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410077"/>
            <a:ext cx="95250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10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DOEL\Desktop\shahsnara\F501P68HH2VZ918.MEDI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731680"/>
            <a:ext cx="3352800" cy="2389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Picture 2" descr="H:\HAPPPY\IMG_46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356" y="3651953"/>
            <a:ext cx="3400178" cy="2548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169901"/>
            <a:ext cx="3420107" cy="25617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169901"/>
            <a:ext cx="3400178" cy="25617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70510" y="381000"/>
            <a:ext cx="45304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3200" b="1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নোযোগ দিয়ে ছবিগুলো </a:t>
            </a:r>
            <a:r>
              <a:rPr lang="en-US" sz="3200" b="1" u="sng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3200" b="1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কর</a:t>
            </a:r>
            <a:endParaRPr lang="en-US" sz="3200" b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41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OEL\Desktop\shahsnara\F501P68HH2VZ918.MEDI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98" y="1647019"/>
            <a:ext cx="3886202" cy="277258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88277" y="530763"/>
            <a:ext cx="6096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bn-BD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 পার আমের আঁটি দিয়ে কি কি হয় ? 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4698342"/>
            <a:ext cx="8534402" cy="132343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আমের আঁটি থেকে আম গাছ হয়, আমের আঁটি দিয়ে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বাঁশিও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বাজানো যায়  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807" y="1447800"/>
            <a:ext cx="4121439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0531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8154" y="533400"/>
            <a:ext cx="8425476" cy="5638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08154" y="2057400"/>
            <a:ext cx="3505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7200" u="sng" dirty="0">
                <a:solidFill>
                  <a:srgbClr val="66FF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BD" sz="6000" u="sng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জকের পাঠ </a:t>
            </a:r>
          </a:p>
          <a:p>
            <a:pPr algn="ctr"/>
            <a:r>
              <a:rPr lang="bn-BD" sz="44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 আঁটির ভেঁপু </a:t>
            </a:r>
          </a:p>
          <a:p>
            <a:pPr algn="ctr"/>
            <a:r>
              <a:rPr lang="bn-BD" sz="24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বিভূতিভূষণ বন্দ্যোপাধ্যায় </a:t>
            </a:r>
          </a:p>
        </p:txBody>
      </p:sp>
    </p:spTree>
    <p:extLst>
      <p:ext uri="{BB962C8B-B14F-4D97-AF65-F5344CB8AC3E}">
        <p14:creationId xmlns:p14="http://schemas.microsoft.com/office/powerpoint/2010/main" val="5916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457200"/>
            <a:ext cx="967740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7200" u="sng" spc="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</a:p>
          <a:p>
            <a:pPr algn="ctr"/>
            <a:r>
              <a:rPr lang="bn-BD" sz="66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 </a:t>
            </a:r>
          </a:p>
          <a:p>
            <a:pPr algn="just"/>
            <a:r>
              <a:rPr lang="bn-BD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১।লেখক পরিচিতি বলতে পারবে ।  </a:t>
            </a:r>
          </a:p>
          <a:p>
            <a:pPr algn="just"/>
            <a:r>
              <a:rPr lang="bn-BD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২।কঠিন শব্দের উচ্চারন ও অর্থ বলতে পারবে ।  </a:t>
            </a:r>
          </a:p>
          <a:p>
            <a:pPr algn="just"/>
            <a:r>
              <a:rPr lang="bn-BD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।প্রমিত</a:t>
            </a:r>
            <a:r>
              <a:rPr lang="en-US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উচ্চারনে</a:t>
            </a:r>
            <a:r>
              <a:rPr lang="en-US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পাঠ্যাং</a:t>
            </a:r>
            <a:r>
              <a:rPr lang="en-US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bn-BD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টুকু</a:t>
            </a:r>
            <a:r>
              <a:rPr lang="en-US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সরবে</a:t>
            </a:r>
            <a:r>
              <a:rPr lang="en-US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পড়তে পারবে। </a:t>
            </a:r>
          </a:p>
          <a:p>
            <a:pPr algn="just"/>
            <a:r>
              <a:rPr lang="bn-BD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৪।পল্লি-মায়ের শাশ্বত চরিত্রের রুপটি বর্ণনা করতে পারবে ।  </a:t>
            </a:r>
            <a:endParaRPr lang="en-US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bn-BD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bn-BD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16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524000" y="1295400"/>
            <a:ext cx="1828800" cy="190500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4353" y="3233225"/>
            <a:ext cx="286809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বিভূতিভূষণ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বন্ধ্যোপাধ্যায়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(১৮৯৪-১৯৫০)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4220157"/>
            <a:ext cx="3491446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জন্মস্থান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– ২৪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পরগনার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মুরালিপুর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গ্রামে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পিতা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মহানন্দা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বন্ধ্যোপাধ্যায়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মাতা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মৃণালিনী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দেবী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495800" y="1978706"/>
            <a:ext cx="7315200" cy="685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পেশা</a:t>
            </a:r>
            <a:r>
              <a:rPr lang="en-US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স্কুল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শিক্ষকতা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495800" y="2697330"/>
            <a:ext cx="7315200" cy="263417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শরৎচন্দ্রের পরে তিনি বাংলা কথাসাহিত্যের সবচেয়ে জনপ্রিয় শিল্পী। প্রাকৃতিক সৌন্দর্য ও গ্রাম বাংলার সাধারণ মানুষের সহজ-সরল জীবন-যাপনের অসাধারণ এক আলেখ্য নির্মাণ করে তিনি বাংলা কথাসাহিত্যে অমর হয়ে আছেন। প্রকৃতি এবং মানুষের জীবনের অভিন্ন সম্পর্কের  চিরায়ত তাৎপর্যে তাঁর কথাসাহিত্য মহিমামণ্ডিত।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14557" y="5364329"/>
            <a:ext cx="7315200" cy="685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পুরস্কার</a:t>
            </a:r>
            <a:r>
              <a:rPr lang="en-US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ইছামতি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উপন্যাসের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রবীন্দ্র-পুরস্কারে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ভূষিত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Frame 7"/>
          <p:cNvSpPr/>
          <p:nvPr/>
        </p:nvSpPr>
        <p:spPr>
          <a:xfrm>
            <a:off x="4514557" y="381000"/>
            <a:ext cx="6096000" cy="9144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u="sng" dirty="0" smtClean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লেখক পরিচিতি</a:t>
            </a:r>
            <a:endParaRPr lang="en-US" sz="3200" b="1" u="sng" dirty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24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ched Right Arrow 1"/>
          <p:cNvSpPr/>
          <p:nvPr/>
        </p:nvSpPr>
        <p:spPr>
          <a:xfrm>
            <a:off x="335470" y="1985010"/>
            <a:ext cx="2362200" cy="117348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উপন্যাস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120" y="1219200"/>
            <a:ext cx="1762125" cy="27051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1227361"/>
            <a:ext cx="1898259" cy="2705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477" y="1219200"/>
            <a:ext cx="1743075" cy="2705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670" y="1219200"/>
            <a:ext cx="1695450" cy="2705100"/>
          </a:xfrm>
          <a:prstGeom prst="rect">
            <a:avLst/>
          </a:prstGeom>
        </p:spPr>
      </p:pic>
      <p:sp>
        <p:nvSpPr>
          <p:cNvPr id="7" name="Notched Right Arrow 6"/>
          <p:cNvSpPr/>
          <p:nvPr/>
        </p:nvSpPr>
        <p:spPr>
          <a:xfrm>
            <a:off x="321402" y="4455192"/>
            <a:ext cx="2362200" cy="117348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গল্পগ্রন্থ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700" y="4152948"/>
            <a:ext cx="2524617" cy="1777968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5688510" y="4152948"/>
            <a:ext cx="2843434" cy="1937389"/>
            <a:chOff x="5929566" y="4152948"/>
            <a:chExt cx="2843434" cy="193738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7061" y="4152948"/>
              <a:ext cx="2665939" cy="181391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5929566" y="5167007"/>
              <a:ext cx="28364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মৌরিফুল</a:t>
              </a:r>
              <a:endParaRPr lang="en-US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6146" name="Picture 2" descr="দৃষ্টিপ্রদীপ: বিভূতিভূষণ বন্দ্যোপাধ্যায় - Dristiprodip: Bivutivushon  Bondopadhai | Rokomari.com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058" y="1219200"/>
            <a:ext cx="1651173" cy="271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যাত্রাবদল | বিভূতিভূষণ বন্দ্যোপাধ্যায় | বাংলা অডিও স্টোরি - YouTub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103" y="4110531"/>
            <a:ext cx="2658905" cy="1898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322976" y="228600"/>
            <a:ext cx="17604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চনাবলী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57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2010</TotalTime>
  <Words>535</Words>
  <Application>Microsoft Office PowerPoint</Application>
  <PresentationFormat>Widescreen</PresentationFormat>
  <Paragraphs>100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NikoshBAN</vt:lpstr>
      <vt:lpstr>Tw Cen MT</vt:lpstr>
      <vt:lpstr>Wingdings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DOEL;tariqmagura@gmailcom</dc:creator>
  <cp:lastModifiedBy>Microsoft account</cp:lastModifiedBy>
  <cp:revision>445</cp:revision>
  <dcterms:created xsi:type="dcterms:W3CDTF">2006-08-16T00:00:00Z</dcterms:created>
  <dcterms:modified xsi:type="dcterms:W3CDTF">2022-08-27T02:03:32Z</dcterms:modified>
</cp:coreProperties>
</file>