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7" r:id="rId12"/>
    <p:sldId id="266" r:id="rId13"/>
    <p:sldId id="282" r:id="rId14"/>
    <p:sldId id="270" r:id="rId15"/>
    <p:sldId id="269" r:id="rId16"/>
    <p:sldId id="271" r:id="rId17"/>
    <p:sldId id="272" r:id="rId18"/>
    <p:sldId id="273" r:id="rId19"/>
    <p:sldId id="275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DFEF7-3D47-4948-ABF3-8D6B34AA8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E6802D-4A0A-4845-8D11-CEBBF14BC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46113E-2F08-4CD2-AE54-A632B1AC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8CC2-88CE-48D5-8FA9-B2E3B925C18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15BFD2-C3CC-4E2D-95D6-69B159F2B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B37F08-BFF8-4927-B1C0-9BD6AE37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6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0BD26B-F76A-4EC8-94A8-F830C6C84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CBF5C5E-4A5F-4EAA-AF31-20EA3DF10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618321-0F81-48E7-8354-1B9B87814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8CC2-88CE-48D5-8FA9-B2E3B925C18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F8D064-DBF0-4A0C-A737-D516960F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B94307-973B-4A71-8BDA-2C7B04C8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8143E5D-33CC-4CB3-913E-F6CBABEE3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4C542D1-3F85-42F2-892B-092A52F18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65C13B-4362-4A2E-B00D-9D9772AF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8CC2-88CE-48D5-8FA9-B2E3B925C18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445562-5579-4C85-BBB5-94E5017E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86C917-759C-4DC6-962F-9823BE48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1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45800D-358D-4B45-9085-21DACA467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056B96-AD30-47AC-A993-4467E7276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18F59D-7E5A-4A54-8EAA-0B59B666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8CC2-88CE-48D5-8FA9-B2E3B925C18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47297A-997D-4249-89F0-DF14DBEC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1BBFAF-FD3E-40F6-801C-EAFA5AC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F46F1-3578-4531-A237-4BC10E9C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2693D0-5E9A-4F59-82CA-A500844E1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063FF4-9EF2-4F74-B4AE-4C70DA47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8CC2-88CE-48D5-8FA9-B2E3B925C18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BE8159-18E4-41C2-A21C-2408E638A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9A2D4B-ACB2-4F8C-82AA-AC45FC76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9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553A25-7EA7-4B38-A10D-812285AC4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1137EB-EB9C-4C6A-9CAE-583909D23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51E45EC-4579-478A-B6C6-7F62E5620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AAE99FF-C937-4296-A38A-8B191CE0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8CC2-88CE-48D5-8FA9-B2E3B925C18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CF9C8A-D53D-4ABE-82D3-42E318AE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A0A4B1-3D9C-40CF-A429-3A32E8D1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8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90FB4-8F2C-496C-893D-31E28384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A25FAD-8BC5-4471-9FE2-1F77F3673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5D76188-DED5-495D-BCE9-31E353857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4FAE349-5360-433E-BC9D-98F5A7912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2C6260A-E46B-4208-940B-D8281ACBF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867191B-B2E2-4FDD-B525-52CDA6E7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8CC2-88CE-48D5-8FA9-B2E3B925C18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F73ECA-41D0-4534-872E-288E50A6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E22D4E6-ACB6-4747-804A-B2D02953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9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FA5788-6C16-4F81-968C-208196C3C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FAF707D-98BE-4BB7-88B1-E33B6FB6F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8CC2-88CE-48D5-8FA9-B2E3B925C18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59F6B96-E5F1-4B17-8108-07B6BB82B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DD344FA-E243-4C9F-81E2-23F7BD05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8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36724DC-08D7-4F2E-9F10-8D009759B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8CC2-88CE-48D5-8FA9-B2E3B925C18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71965FB-5AA3-4E2C-B12F-E7C8DC16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58D3611-BC1D-45F6-9B5F-865299D5E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2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B0EEEC-C167-4888-BA4F-3CFFBDCC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D7647E-3802-4E5D-B948-F3F463329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32D624E-D41E-4276-93AD-46565DF44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44A65EE-5544-4DE9-9DCF-75B4C650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8CC2-88CE-48D5-8FA9-B2E3B925C18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E39D214-1837-4EFA-9DB0-46F238BE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6A9FD5-C7F1-4D62-9D44-B7B55E80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8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7ACD27-6DC6-4FB2-B279-0B80C0D3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532806D-98B9-4F43-A24A-6AE8EC52D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E76946B-6FD3-4EE2-8A84-01947F1AC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6B740D8-1108-4B13-96D7-21339509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8CC2-88CE-48D5-8FA9-B2E3B925C18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7D3C363-8550-4E12-BEEC-684844CD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E8C528-3264-438D-9B14-FE979292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AEB0C73-BA12-4C5E-B143-06143BEB1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F1150F-EC28-4719-8DCF-4E6E7E891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891CD7-2F32-44E3-A422-D115B43C4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8CC2-88CE-48D5-8FA9-B2E3B925C18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9D6ED5-A656-4ABE-8A90-9E1C31460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98AF14-C212-4D17-8176-5E241E2D8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E0366-7B17-49EA-BBFC-CA90C2A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3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audio" Target="../media/media1.mp3"/><Relationship Id="rId7" Type="http://schemas.openxmlformats.org/officeDocument/2006/relationships/image" Target="../media/image25.png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8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gif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373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4460" y="2715904"/>
            <a:ext cx="7083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</a:rPr>
              <a:t>স্বাগতম</a:t>
            </a:r>
            <a:endParaRPr lang="en-US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lpurush"/>
            </a:endParaRPr>
          </a:p>
        </p:txBody>
      </p:sp>
    </p:spTree>
    <p:extLst>
      <p:ext uri="{BB962C8B-B14F-4D97-AF65-F5344CB8AC3E}">
        <p14:creationId xmlns:p14="http://schemas.microsoft.com/office/powerpoint/2010/main" val="325230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7445529-FED5-4C81-A7F3-9249FF106BA9}"/>
              </a:ext>
            </a:extLst>
          </p:cNvPr>
          <p:cNvSpPr/>
          <p:nvPr/>
        </p:nvSpPr>
        <p:spPr>
          <a:xfrm>
            <a:off x="3402767" y="357096"/>
            <a:ext cx="4841823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5DFE222-488B-40EA-AEB7-A03C2BCA5318}"/>
              </a:ext>
            </a:extLst>
          </p:cNvPr>
          <p:cNvSpPr/>
          <p:nvPr/>
        </p:nvSpPr>
        <p:spPr>
          <a:xfrm>
            <a:off x="1174989" y="4998618"/>
            <a:ext cx="984202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 কন্টেন্ট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বলতে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 বোঝ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9EAEA0F-C3AF-450E-A8A7-EE088B7E5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53" y="1477312"/>
            <a:ext cx="2643735" cy="3423738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="" xmlns:a16="http://schemas.microsoft.com/office/drawing/2014/main" id="{2FCA7A5B-1411-4DCE-B47E-22191B3F5346}"/>
              </a:ext>
            </a:extLst>
          </p:cNvPr>
          <p:cNvSpPr/>
          <p:nvPr/>
        </p:nvSpPr>
        <p:spPr>
          <a:xfrm>
            <a:off x="0" y="-9"/>
            <a:ext cx="12192000" cy="6858000"/>
          </a:xfrm>
          <a:prstGeom prst="frame">
            <a:avLst>
              <a:gd name="adj1" fmla="val 1183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95133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5282C45-AC97-41A7-A93F-334F4A99F2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27618" r="68261" b="29206"/>
          <a:stretch/>
        </p:blipFill>
        <p:spPr>
          <a:xfrm>
            <a:off x="2571279" y="3064194"/>
            <a:ext cx="2754674" cy="2280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40F249-1B0C-4104-A8FE-0F4A7FE8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181" y="871534"/>
            <a:ext cx="2539682" cy="25396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3F2288-7417-4E2A-84DF-AFEFF379E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10" y="258330"/>
            <a:ext cx="2697380" cy="29951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169DA73-14BF-4215-83CC-4D70BFE75719}"/>
              </a:ext>
            </a:extLst>
          </p:cNvPr>
          <p:cNvSpPr txBox="1"/>
          <p:nvPr/>
        </p:nvSpPr>
        <p:spPr>
          <a:xfrm>
            <a:off x="809542" y="5399341"/>
            <a:ext cx="10914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 কন্টেন্ট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তথ্য, ছবি, অডিও এবং ভিডিও আকারে ও প্রকাশ হতে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পার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C17B0B5-F9DB-4E16-944A-89477C939CE1}"/>
              </a:ext>
            </a:extLst>
          </p:cNvPr>
          <p:cNvSpPr/>
          <p:nvPr/>
        </p:nvSpPr>
        <p:spPr>
          <a:xfrm>
            <a:off x="1143001" y="207161"/>
            <a:ext cx="6352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ছবি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="" xmlns:a16="http://schemas.microsoft.com/office/drawing/2014/main" id="{492A1FAB-C4D7-415A-9D5D-ED082BE29228}"/>
              </a:ext>
            </a:extLst>
          </p:cNvPr>
          <p:cNvSpPr/>
          <p:nvPr/>
        </p:nvSpPr>
        <p:spPr>
          <a:xfrm>
            <a:off x="635429" y="1348925"/>
            <a:ext cx="1568260" cy="128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="" xmlns:a16="http://schemas.microsoft.com/office/drawing/2014/main" id="{253C86D2-761D-4B83-9A3B-349AEA6BDFA6}"/>
              </a:ext>
            </a:extLst>
          </p:cNvPr>
          <p:cNvSpPr/>
          <p:nvPr/>
        </p:nvSpPr>
        <p:spPr>
          <a:xfrm>
            <a:off x="695389" y="3546931"/>
            <a:ext cx="1944918" cy="128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অডিও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Arrow: Left 19">
            <a:extLst>
              <a:ext uri="{FF2B5EF4-FFF2-40B4-BE49-F238E27FC236}">
                <a16:creationId xmlns="" xmlns:a16="http://schemas.microsoft.com/office/drawing/2014/main" id="{6EA4FE15-A8B3-4376-A95D-074940736629}"/>
              </a:ext>
            </a:extLst>
          </p:cNvPr>
          <p:cNvSpPr/>
          <p:nvPr/>
        </p:nvSpPr>
        <p:spPr>
          <a:xfrm>
            <a:off x="10039378" y="1285202"/>
            <a:ext cx="1424614" cy="11778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Arrow: Left 20">
            <a:extLst>
              <a:ext uri="{FF2B5EF4-FFF2-40B4-BE49-F238E27FC236}">
                <a16:creationId xmlns="" xmlns:a16="http://schemas.microsoft.com/office/drawing/2014/main" id="{3905E915-A1EA-44A8-8401-FE3F4EF40D51}"/>
              </a:ext>
            </a:extLst>
          </p:cNvPr>
          <p:cNvSpPr/>
          <p:nvPr/>
        </p:nvSpPr>
        <p:spPr>
          <a:xfrm>
            <a:off x="9871948" y="3477496"/>
            <a:ext cx="1715454" cy="11778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28BDB7F-F846-44D8-944E-BC6EF0574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433" y="3343418"/>
            <a:ext cx="3668518" cy="1977473"/>
          </a:xfrm>
          <a:prstGeom prst="rect">
            <a:avLst/>
          </a:prstGeom>
        </p:spPr>
      </p:pic>
      <p:sp>
        <p:nvSpPr>
          <p:cNvPr id="14" name="Frame 13">
            <a:extLst>
              <a:ext uri="{FF2B5EF4-FFF2-40B4-BE49-F238E27FC236}">
                <a16:creationId xmlns="" xmlns:a16="http://schemas.microsoft.com/office/drawing/2014/main" id="{C518EB2B-7662-4952-AA4A-3E777ED78E6F}"/>
              </a:ext>
            </a:extLst>
          </p:cNvPr>
          <p:cNvSpPr/>
          <p:nvPr/>
        </p:nvSpPr>
        <p:spPr>
          <a:xfrm>
            <a:off x="0" y="-9"/>
            <a:ext cx="12192000" cy="6858000"/>
          </a:xfrm>
          <a:prstGeom prst="frame">
            <a:avLst>
              <a:gd name="adj1" fmla="val 1183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806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9A703DC-1A0E-4DA8-A4A4-176FB4E2FD8E}"/>
              </a:ext>
            </a:extLst>
          </p:cNvPr>
          <p:cNvSpPr txBox="1"/>
          <p:nvPr/>
        </p:nvSpPr>
        <p:spPr>
          <a:xfrm>
            <a:off x="485601" y="694785"/>
            <a:ext cx="10892006" cy="4178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 পদ্ধতিতে সংরক্ষিত হতে পারে।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ডিজিটাল কনটেন্ট কম্পিউটারের ফাইল আকারে অথবা ডিজিটাল পদ্ধতিতে সম্প্রচারিত হতে পারে।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 কনটেন্ট ব্যবহারের ফলে কোন তথ্য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উপস্থাপন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সহজতর হয় 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F0572C77-0DEF-4553-8126-726B89CB92D6}"/>
              </a:ext>
            </a:extLst>
          </p:cNvPr>
          <p:cNvSpPr/>
          <p:nvPr/>
        </p:nvSpPr>
        <p:spPr>
          <a:xfrm>
            <a:off x="0" y="-9"/>
            <a:ext cx="12192000" cy="6858000"/>
          </a:xfrm>
          <a:prstGeom prst="frame">
            <a:avLst>
              <a:gd name="adj1" fmla="val 1183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9EA9C41-0C1F-472D-B698-4F6E04177087}"/>
              </a:ext>
            </a:extLst>
          </p:cNvPr>
          <p:cNvSpPr/>
          <p:nvPr/>
        </p:nvSpPr>
        <p:spPr>
          <a:xfrm>
            <a:off x="1181755" y="130173"/>
            <a:ext cx="9499698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 </a:t>
            </a:r>
            <a:r>
              <a:rPr lang="en-US" sz="4000" b="1" u="sng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কনটেন্ট</a:t>
            </a:r>
            <a:r>
              <a:rPr lang="en-US" sz="40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4000" b="1" u="sng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bn-BD" sz="40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u="sng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গুরুত্ব</a:t>
            </a:r>
            <a:r>
              <a:rPr lang="bn-BD" sz="40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bn-BD" sz="4000" b="1" u="sng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01E12F-AE85-4952-8C74-6CC5CBB19FD5}"/>
              </a:ext>
            </a:extLst>
          </p:cNvPr>
          <p:cNvSpPr txBox="1"/>
          <p:nvPr/>
        </p:nvSpPr>
        <p:spPr>
          <a:xfrm>
            <a:off x="748964" y="832359"/>
            <a:ext cx="10223835" cy="391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 কনটেন্ট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শিক্ষাদান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পদ্ধতির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উন্নতি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ঘটেছে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তেমনি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আনন্দময়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অন্যদিকে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 কনটেন্ট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শিক্ষাদান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পদ্ধতির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উন্নতি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ঘটেছে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তেমনি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আনন্দময়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উপাত্ত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সহজেই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শ্রেনিকক্ষে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পেতে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সম্ভব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কনটেন্ট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কারণে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331E84E-BD37-4258-AB7C-DA47C9015FED}"/>
              </a:ext>
            </a:extLst>
          </p:cNvPr>
          <p:cNvSpPr/>
          <p:nvPr/>
        </p:nvSpPr>
        <p:spPr>
          <a:xfrm>
            <a:off x="1219201" y="262520"/>
            <a:ext cx="9499698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 </a:t>
            </a:r>
            <a:r>
              <a:rPr lang="en-US" sz="4000" b="1" u="sng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কনটেন্ট</a:t>
            </a:r>
            <a:r>
              <a:rPr lang="en-US" sz="40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4000" b="1" u="sng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bn-BD" sz="40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u="sng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গুরুত্ব</a:t>
            </a:r>
            <a:r>
              <a:rPr lang="bn-BD" sz="40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bn-BD" sz="4000" b="1" u="sng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7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FC83896-6CB1-4E12-9CEF-6BB9D39202B2}"/>
              </a:ext>
            </a:extLst>
          </p:cNvPr>
          <p:cNvSpPr/>
          <p:nvPr/>
        </p:nvSpPr>
        <p:spPr>
          <a:xfrm>
            <a:off x="1142403" y="382836"/>
            <a:ext cx="9499698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 কন্টেন্টের </a:t>
            </a:r>
            <a:r>
              <a:rPr lang="bn-IN" sz="40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প্রকারভেদ</a:t>
            </a:r>
            <a:r>
              <a:rPr lang="bn-BD" sz="40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bn-BD" sz="4000" b="1" u="sng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9E4DC11-107F-4DAA-8D1E-4CBC04A91C80}"/>
              </a:ext>
            </a:extLst>
          </p:cNvPr>
          <p:cNvSpPr/>
          <p:nvPr/>
        </p:nvSpPr>
        <p:spPr>
          <a:xfrm>
            <a:off x="120316" y="1124307"/>
            <a:ext cx="119834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কেউ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BD" sz="3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 কন্টেন্টকে প্রধানত </a:t>
            </a:r>
            <a:r>
              <a:rPr lang="en-US" sz="30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কয়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ভাগে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 যায়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12BB690D-B5C0-4E0D-A73B-FD6DD524D217}"/>
              </a:ext>
            </a:extLst>
          </p:cNvPr>
          <p:cNvGrpSpPr/>
          <p:nvPr/>
        </p:nvGrpSpPr>
        <p:grpSpPr>
          <a:xfrm>
            <a:off x="901810" y="1945780"/>
            <a:ext cx="10237504" cy="4769356"/>
            <a:chOff x="901810" y="1873590"/>
            <a:chExt cx="10237504" cy="4769356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7057400-5FF4-495A-9639-8A2895E13EB3}"/>
                </a:ext>
              </a:extLst>
            </p:cNvPr>
            <p:cNvSpPr txBox="1"/>
            <p:nvPr/>
          </p:nvSpPr>
          <p:spPr>
            <a:xfrm>
              <a:off x="6175307" y="4539356"/>
              <a:ext cx="12043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শব্দ শুনতে ক্লিক করুন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graphicFrame>
          <p:nvGraphicFramePr>
            <p:cNvPr id="8" name="Object 7">
              <a:hlinkClick r:id="" action="ppaction://ole?verb=0"/>
              <a:extLst>
                <a:ext uri="{FF2B5EF4-FFF2-40B4-BE49-F238E27FC236}">
                  <a16:creationId xmlns="" xmlns:a16="http://schemas.microsoft.com/office/drawing/2014/main" id="{55FC4166-425D-45A7-94D0-7B91B25E5E9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56482"/>
                </p:ext>
              </p:extLst>
            </p:nvPr>
          </p:nvGraphicFramePr>
          <p:xfrm>
            <a:off x="8297863" y="4652963"/>
            <a:ext cx="1992312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8" name="Packager Shell Object" showAsIcon="1" r:id="rId5" imgW="1412280" imgH="488520" progId="Package">
                    <p:embed/>
                  </p:oleObj>
                </mc:Choice>
                <mc:Fallback>
                  <p:oleObj name="Packager Shell Object" showAsIcon="1" r:id="rId5" imgW="1412280" imgH="488520" progId="Package">
                    <p:embed/>
                    <p:pic>
                      <p:nvPicPr>
                        <p:cNvPr id="2" name="Object 1">
                          <a:hlinkClick r:id="" action="ppaction://ole?verb=0"/>
                          <a:extLst>
                            <a:ext uri="{FF2B5EF4-FFF2-40B4-BE49-F238E27FC236}">
                              <a16:creationId xmlns="" xmlns:a16="http://schemas.microsoft.com/office/drawing/2014/main" id="{20AE78BA-3B1E-428E-9BEF-6817C88CE23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297863" y="4652963"/>
                          <a:ext cx="1992312" cy="688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829F0A6F-0707-47B7-90B7-5A73D2329754}"/>
                </a:ext>
              </a:extLst>
            </p:cNvPr>
            <p:cNvGrpSpPr/>
            <p:nvPr/>
          </p:nvGrpSpPr>
          <p:grpSpPr>
            <a:xfrm>
              <a:off x="901810" y="4306666"/>
              <a:ext cx="2383531" cy="2223919"/>
              <a:chOff x="528277" y="4058525"/>
              <a:chExt cx="5292138" cy="3631567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="" xmlns:a16="http://schemas.microsoft.com/office/drawing/2014/main" id="{34917D28-0055-4854-9A88-D9107BC555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60" t="12353" r="7692" b="9530"/>
              <a:stretch/>
            </p:blipFill>
            <p:spPr>
              <a:xfrm>
                <a:off x="528277" y="4058525"/>
                <a:ext cx="5292138" cy="2535158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BB542C9D-FFAA-473F-ABA0-FED33B26B084}"/>
                  </a:ext>
                </a:extLst>
              </p:cNvPr>
              <p:cNvSpPr/>
              <p:nvPr/>
            </p:nvSpPr>
            <p:spPr>
              <a:xfrm>
                <a:off x="1305670" y="6735179"/>
                <a:ext cx="3710152" cy="954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b="1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ট</a:t>
                </a:r>
                <a:r>
                  <a:rPr lang="bn-IN" sz="3200" b="1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ে</a:t>
                </a:r>
                <a:r>
                  <a:rPr lang="en-US" sz="3200" b="1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ক</a:t>
                </a:r>
                <a:r>
                  <a:rPr lang="as-IN" sz="3200" b="1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্</a:t>
                </a:r>
                <a:r>
                  <a:rPr lang="en-US" sz="3200" b="1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স</a:t>
                </a:r>
                <a:r>
                  <a:rPr lang="as-IN" sz="3200" b="1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ট</a:t>
                </a:r>
                <a:endParaRPr lang="en-US" sz="32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9D9E1162-7CCE-4DE7-8C03-849D71B9B7BD}"/>
                </a:ext>
              </a:extLst>
            </p:cNvPr>
            <p:cNvSpPr/>
            <p:nvPr/>
          </p:nvSpPr>
          <p:spPr>
            <a:xfrm>
              <a:off x="4174901" y="6088948"/>
              <a:ext cx="121804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ছবি</a:t>
              </a:r>
              <a:r>
                <a:rPr lang="bn-BD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92841C9C-825D-43F9-B7AA-B142A86B90E3}"/>
                </a:ext>
              </a:extLst>
            </p:cNvPr>
            <p:cNvSpPr/>
            <p:nvPr/>
          </p:nvSpPr>
          <p:spPr>
            <a:xfrm>
              <a:off x="6792240" y="6012614"/>
              <a:ext cx="1218044" cy="611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375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শব্দ </a:t>
              </a:r>
              <a:endParaRPr lang="en-US" sz="3375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1AD9F85D-786B-45C6-8604-AF0D578DE9EB}"/>
                </a:ext>
              </a:extLst>
            </p:cNvPr>
            <p:cNvSpPr/>
            <p:nvPr/>
          </p:nvSpPr>
          <p:spPr>
            <a:xfrm>
              <a:off x="9105664" y="6024985"/>
              <a:ext cx="155178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ভিডিও</a:t>
              </a:r>
              <a:endParaRPr lang="en-US" sz="3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87937F7A-A455-4D9D-AACF-F9ADA876AB36}"/>
                </a:ext>
              </a:extLst>
            </p:cNvPr>
            <p:cNvGrpSpPr/>
            <p:nvPr/>
          </p:nvGrpSpPr>
          <p:grpSpPr>
            <a:xfrm>
              <a:off x="1142403" y="1873590"/>
              <a:ext cx="9341504" cy="2232695"/>
              <a:chOff x="1169894" y="1788460"/>
              <a:chExt cx="9964271" cy="238154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="" xmlns:a16="http://schemas.microsoft.com/office/drawing/2014/main" id="{49906181-2702-439A-A1A6-62F55496C6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36" t="31564" r="11918" b="30590"/>
              <a:stretch/>
            </p:blipFill>
            <p:spPr>
              <a:xfrm>
                <a:off x="4180354" y="1788460"/>
                <a:ext cx="3980329" cy="1081444"/>
              </a:xfrm>
              <a:prstGeom prst="rect">
                <a:avLst/>
              </a:prstGeom>
            </p:spPr>
          </p:pic>
          <p:sp>
            <p:nvSpPr>
              <p:cNvPr id="18" name="Down Arrow 54">
                <a:extLst>
                  <a:ext uri="{FF2B5EF4-FFF2-40B4-BE49-F238E27FC236}">
                    <a16:creationId xmlns="" xmlns:a16="http://schemas.microsoft.com/office/drawing/2014/main" id="{D81A5AB2-2FA8-4EB6-BAD0-FDD73312D8A9}"/>
                  </a:ext>
                </a:extLst>
              </p:cNvPr>
              <p:cNvSpPr/>
              <p:nvPr/>
            </p:nvSpPr>
            <p:spPr>
              <a:xfrm>
                <a:off x="5903259" y="2843653"/>
                <a:ext cx="536833" cy="544129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9" name="Rounded Rectangle 58">
                <a:extLst>
                  <a:ext uri="{FF2B5EF4-FFF2-40B4-BE49-F238E27FC236}">
                    <a16:creationId xmlns="" xmlns:a16="http://schemas.microsoft.com/office/drawing/2014/main" id="{00A0065C-A31F-43DA-96AF-EDE7D3C10489}"/>
                  </a:ext>
                </a:extLst>
              </p:cNvPr>
              <p:cNvSpPr/>
              <p:nvPr/>
            </p:nvSpPr>
            <p:spPr>
              <a:xfrm>
                <a:off x="1169894" y="3407784"/>
                <a:ext cx="9964271" cy="19808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20" name="Down Arrow 60">
                <a:extLst>
                  <a:ext uri="{FF2B5EF4-FFF2-40B4-BE49-F238E27FC236}">
                    <a16:creationId xmlns="" xmlns:a16="http://schemas.microsoft.com/office/drawing/2014/main" id="{26F5C19C-91D4-48A0-B6FE-E8B06313C627}"/>
                  </a:ext>
                </a:extLst>
              </p:cNvPr>
              <p:cNvSpPr/>
              <p:nvPr/>
            </p:nvSpPr>
            <p:spPr>
              <a:xfrm>
                <a:off x="4803779" y="3625872"/>
                <a:ext cx="536833" cy="544129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21" name="Down Arrow 61">
                <a:extLst>
                  <a:ext uri="{FF2B5EF4-FFF2-40B4-BE49-F238E27FC236}">
                    <a16:creationId xmlns="" xmlns:a16="http://schemas.microsoft.com/office/drawing/2014/main" id="{138290FA-EAE7-4C69-84EF-CF2DA1E79A93}"/>
                  </a:ext>
                </a:extLst>
              </p:cNvPr>
              <p:cNvSpPr/>
              <p:nvPr/>
            </p:nvSpPr>
            <p:spPr>
              <a:xfrm>
                <a:off x="1918800" y="3605870"/>
                <a:ext cx="536833" cy="544129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22" name="Down Arrow 62">
                <a:extLst>
                  <a:ext uri="{FF2B5EF4-FFF2-40B4-BE49-F238E27FC236}">
                    <a16:creationId xmlns="" xmlns:a16="http://schemas.microsoft.com/office/drawing/2014/main" id="{59000092-28FD-4FC5-91F7-33D099920876}"/>
                  </a:ext>
                </a:extLst>
              </p:cNvPr>
              <p:cNvSpPr/>
              <p:nvPr/>
            </p:nvSpPr>
            <p:spPr>
              <a:xfrm>
                <a:off x="7499230" y="3625871"/>
                <a:ext cx="536833" cy="544129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23" name="Down Arrow 63">
                <a:extLst>
                  <a:ext uri="{FF2B5EF4-FFF2-40B4-BE49-F238E27FC236}">
                    <a16:creationId xmlns="" xmlns:a16="http://schemas.microsoft.com/office/drawing/2014/main" id="{5D0BDA63-94FE-4B2C-BEAA-34396B4E2B42}"/>
                  </a:ext>
                </a:extLst>
              </p:cNvPr>
              <p:cNvSpPr/>
              <p:nvPr/>
            </p:nvSpPr>
            <p:spPr>
              <a:xfrm>
                <a:off x="9874270" y="3625871"/>
                <a:ext cx="536833" cy="544129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9E96917-7B7A-464C-8696-8FF9B31E75DF}"/>
                </a:ext>
              </a:extLst>
            </p:cNvPr>
            <p:cNvSpPr txBox="1"/>
            <p:nvPr/>
          </p:nvSpPr>
          <p:spPr>
            <a:xfrm>
              <a:off x="10144888" y="4553861"/>
              <a:ext cx="9944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ভিডিও দেখতে ক্লিক করুন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7" name="Bonggobondhur Bhashon -_1">
              <a:hlinkClick r:id="" action="ppaction://media"/>
              <a:extLst>
                <a:ext uri="{FF2B5EF4-FFF2-40B4-BE49-F238E27FC236}">
                  <a16:creationId xmlns="" xmlns:a16="http://schemas.microsoft.com/office/drawing/2014/main" id="{EA63BC40-0FC3-43F1-BFBD-0050F4A1BE8E}"/>
                </a:ext>
              </a:extLst>
            </p:cNvPr>
            <p:cNvPicPr>
              <a:picLocks noChangeAspect="1"/>
            </p:cNvPicPr>
            <p:nvPr>
              <a:audioFile r:link="rId3"/>
              <p:extLst>
                <p:ext uri="{DAA4B4D4-6D71-4841-9C94-3DE7FCFB9230}">
                  <p14:media xmlns:p14="http://schemas.microsoft.com/office/powerpoint/2010/main" r:embed="rId2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6371859" y="4119847"/>
              <a:ext cx="1926131" cy="192613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A100D52D-EC02-43C6-AFFF-E622D1690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4" t="34124" r="6915" b="14729"/>
            <a:stretch/>
          </p:blipFill>
          <p:spPr>
            <a:xfrm>
              <a:off x="3631550" y="4096341"/>
              <a:ext cx="2197548" cy="1901524"/>
            </a:xfrm>
            <a:prstGeom prst="rect">
              <a:avLst/>
            </a:prstGeom>
          </p:spPr>
        </p:pic>
      </p:grpSp>
      <p:sp>
        <p:nvSpPr>
          <p:cNvPr id="29" name="Frame 28">
            <a:extLst>
              <a:ext uri="{FF2B5EF4-FFF2-40B4-BE49-F238E27FC236}">
                <a16:creationId xmlns="" xmlns:a16="http://schemas.microsoft.com/office/drawing/2014/main" id="{03FDCFE5-71C4-4D45-A15C-2578D7BB6295}"/>
              </a:ext>
            </a:extLst>
          </p:cNvPr>
          <p:cNvSpPr/>
          <p:nvPr/>
        </p:nvSpPr>
        <p:spPr>
          <a:xfrm>
            <a:off x="0" y="-13261"/>
            <a:ext cx="12192000" cy="6858000"/>
          </a:xfrm>
          <a:prstGeom prst="frame">
            <a:avLst>
              <a:gd name="adj1" fmla="val 1183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2181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2A0C0916-4CDF-4EFC-BA7A-A3FD6BEE2EC3}"/>
              </a:ext>
            </a:extLst>
          </p:cNvPr>
          <p:cNvSpPr/>
          <p:nvPr/>
        </p:nvSpPr>
        <p:spPr>
          <a:xfrm>
            <a:off x="0" y="13239"/>
            <a:ext cx="12192000" cy="6858000"/>
          </a:xfrm>
          <a:prstGeom prst="frame">
            <a:avLst>
              <a:gd name="adj1" fmla="val 1183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39E5FA-534D-4BC0-B54A-F0940078CC31}"/>
              </a:ext>
            </a:extLst>
          </p:cNvPr>
          <p:cNvSpPr txBox="1"/>
          <p:nvPr/>
        </p:nvSpPr>
        <p:spPr>
          <a:xfrm>
            <a:off x="1744317" y="226797"/>
            <a:ext cx="7881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 কনটেন্ট এর প্রকারভেদ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5B1DB0-556D-4C4F-AD77-E70A58AE4EF9}"/>
              </a:ext>
            </a:extLst>
          </p:cNvPr>
          <p:cNvSpPr txBox="1"/>
          <p:nvPr/>
        </p:nvSpPr>
        <p:spPr>
          <a:xfrm>
            <a:off x="964640" y="1148983"/>
            <a:ext cx="1079973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 মাধ্যমে প্রকাশিত যে কোনো তথ্য, ছবি, শব্দ কিংবা উভয়ই ডিজিটাল কনটেন্ট। কাজেই নানাভাবে ডিজিটাল কনটেন্টকে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শ্রেণিকরণ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করা যায় । তবে, ডিজিটাল কনটেন্টকে প্রধান চারটি ভাগে ভাগ করা যায় ।</a:t>
            </a:r>
            <a:b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 টেক্সট বা লিখিত কনটেন্ট</a:t>
            </a:r>
            <a:b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২. ছবি</a:t>
            </a:r>
            <a:b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৩. শব্দ বা অডিও এবং</a:t>
            </a:r>
            <a:b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৪. ভিডিও ও এনিমেশন।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2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82BABA98-0F33-4D24-A60B-D39084DCB9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90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4296400-D119-4498-BB4E-DCD5D7455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0" t="12353" r="7692" b="9530"/>
          <a:stretch/>
        </p:blipFill>
        <p:spPr>
          <a:xfrm>
            <a:off x="2665097" y="1547172"/>
            <a:ext cx="6519526" cy="2540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CD7A047-185D-4E05-9171-86CFB6369680}"/>
              </a:ext>
            </a:extLst>
          </p:cNvPr>
          <p:cNvSpPr/>
          <p:nvPr/>
        </p:nvSpPr>
        <p:spPr>
          <a:xfrm>
            <a:off x="2893102" y="518396"/>
            <a:ext cx="6385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 </a:t>
            </a: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bn-IN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ক্সট</a:t>
            </a:r>
            <a:r>
              <a:rPr lang="bn-IN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বা লিখিত </a:t>
            </a: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কন্টেন্ট</a:t>
            </a:r>
            <a:r>
              <a:rPr lang="bn-IN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17F77A-3A53-48E8-AF74-4898212869B4}"/>
              </a:ext>
            </a:extLst>
          </p:cNvPr>
          <p:cNvSpPr/>
          <p:nvPr/>
        </p:nvSpPr>
        <p:spPr>
          <a:xfrm>
            <a:off x="569959" y="4421656"/>
            <a:ext cx="110382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এখনো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লিখিত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তথ্যের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পরিমাণই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 ধরণের লিখিত তথ্য যেমন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 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নিবন্ধ, ব্লগ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পোস্ট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পণ্য বা সেবার তালিকা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পণ্যের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ই-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বুক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সংবাদপত্র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শ্বেতপত্র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ইত্যাদি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লিখিত 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কন্টেন্ট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হতে পারে।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9509345-5D0F-4BD2-9E22-F17CF071593A}"/>
              </a:ext>
            </a:extLst>
          </p:cNvPr>
          <p:cNvSpPr/>
          <p:nvPr/>
        </p:nvSpPr>
        <p:spPr>
          <a:xfrm>
            <a:off x="3807502" y="329696"/>
            <a:ext cx="3703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২. </a:t>
            </a:r>
            <a:r>
              <a:rPr lang="bn-IN" sz="3600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 </a:t>
            </a:r>
            <a:r>
              <a:rPr lang="bn-BD" sz="3600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কন্টেন্ট</a:t>
            </a:r>
            <a:r>
              <a:rPr lang="bn-IN" sz="3600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B23A6A9-441A-4ABE-B866-265C02539135}"/>
              </a:ext>
            </a:extLst>
          </p:cNvPr>
          <p:cNvSpPr/>
          <p:nvPr/>
        </p:nvSpPr>
        <p:spPr>
          <a:xfrm>
            <a:off x="424148" y="920944"/>
            <a:ext cx="9320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 ধরণের ছবি, ক্যা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রায় তোলা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আঁকা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সৃষ্ট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সকল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ধরণের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কনটেন্ট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রয়েছে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-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966BF6-B954-426D-A62F-1E2E1DEF3BC5}"/>
              </a:ext>
            </a:extLst>
          </p:cNvPr>
          <p:cNvSpPr txBox="1"/>
          <p:nvPr/>
        </p:nvSpPr>
        <p:spPr>
          <a:xfrm>
            <a:off x="10084750" y="2332237"/>
            <a:ext cx="1808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ছবি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1CD6F01-0F54-45B9-8521-06FDE8D3DCC5}"/>
              </a:ext>
            </a:extLst>
          </p:cNvPr>
          <p:cNvSpPr txBox="1"/>
          <p:nvPr/>
        </p:nvSpPr>
        <p:spPr>
          <a:xfrm>
            <a:off x="78682" y="5777648"/>
            <a:ext cx="293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হাতে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আঁকা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0EE98B8-0A96-4DB9-876C-EA8F1BF82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9" y="2626964"/>
            <a:ext cx="2575545" cy="2871400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="" xmlns:a16="http://schemas.microsoft.com/office/drawing/2014/main" id="{0EF03A9D-4584-4AAC-8C0C-AF9FC243C76B}"/>
              </a:ext>
            </a:extLst>
          </p:cNvPr>
          <p:cNvSpPr/>
          <p:nvPr/>
        </p:nvSpPr>
        <p:spPr>
          <a:xfrm>
            <a:off x="3091543" y="5476030"/>
            <a:ext cx="1978899" cy="55418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কার্টুন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ounded Rectangle 13">
            <a:extLst>
              <a:ext uri="{FF2B5EF4-FFF2-40B4-BE49-F238E27FC236}">
                <a16:creationId xmlns="" xmlns:a16="http://schemas.microsoft.com/office/drawing/2014/main" id="{56406323-CA70-43D8-B36F-E315B183F8FE}"/>
              </a:ext>
            </a:extLst>
          </p:cNvPr>
          <p:cNvSpPr/>
          <p:nvPr/>
        </p:nvSpPr>
        <p:spPr>
          <a:xfrm>
            <a:off x="7427194" y="5893085"/>
            <a:ext cx="2353628" cy="55418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এনিমেটেড ছবি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66B8007F-33CA-409E-9A3F-07CCD651FBDA}"/>
              </a:ext>
            </a:extLst>
          </p:cNvPr>
          <p:cNvSpPr/>
          <p:nvPr/>
        </p:nvSpPr>
        <p:spPr>
          <a:xfrm>
            <a:off x="9755916" y="5875485"/>
            <a:ext cx="2172272" cy="45258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অঙ্কনকরণ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ইত্যাদি।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F2D78C7-4965-4A1F-919D-9E0F989E3E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8"/>
          <a:stretch/>
        </p:blipFill>
        <p:spPr>
          <a:xfrm>
            <a:off x="9864350" y="205712"/>
            <a:ext cx="2115168" cy="210353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32575AF-F40F-4CC9-B809-E9B08F9278B9}"/>
              </a:ext>
            </a:extLst>
          </p:cNvPr>
          <p:cNvSpPr/>
          <p:nvPr/>
        </p:nvSpPr>
        <p:spPr>
          <a:xfrm>
            <a:off x="5403887" y="2764180"/>
            <a:ext cx="2050686" cy="280808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436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12">
            <a:extLst>
              <a:ext uri="{FF2B5EF4-FFF2-40B4-BE49-F238E27FC236}">
                <a16:creationId xmlns="" xmlns:a16="http://schemas.microsoft.com/office/drawing/2014/main" id="{BBA23775-123B-4457-A015-46D99F543E31}"/>
              </a:ext>
            </a:extLst>
          </p:cNvPr>
          <p:cNvSpPr/>
          <p:nvPr/>
        </p:nvSpPr>
        <p:spPr>
          <a:xfrm>
            <a:off x="5093775" y="5779533"/>
            <a:ext cx="2353628" cy="55418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ইনফো-গ্রাফিক্স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854551A-E768-4D4C-BEAA-6FB22EE2D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50" y="2764181"/>
            <a:ext cx="2190674" cy="2819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D5FCE01-69CC-43DE-8F54-6FB3A5D53F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5" t="34693" r="17358" b="11622"/>
          <a:stretch/>
        </p:blipFill>
        <p:spPr>
          <a:xfrm>
            <a:off x="9701324" y="2752957"/>
            <a:ext cx="2238897" cy="2819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574DBE4-B704-415E-B098-5D5C74B41F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71" y="2626964"/>
            <a:ext cx="2403350" cy="2989050"/>
          </a:xfrm>
          <a:prstGeom prst="rect">
            <a:avLst/>
          </a:prstGeom>
        </p:spPr>
      </p:pic>
      <p:sp>
        <p:nvSpPr>
          <p:cNvPr id="17" name="Frame 16">
            <a:extLst>
              <a:ext uri="{FF2B5EF4-FFF2-40B4-BE49-F238E27FC236}">
                <a16:creationId xmlns="" xmlns:a16="http://schemas.microsoft.com/office/drawing/2014/main" id="{46B84ECA-8773-4E20-B6B2-1C16877AE08A}"/>
              </a:ext>
            </a:extLst>
          </p:cNvPr>
          <p:cNvSpPr/>
          <p:nvPr/>
        </p:nvSpPr>
        <p:spPr>
          <a:xfrm>
            <a:off x="0" y="13243"/>
            <a:ext cx="12192000" cy="6858000"/>
          </a:xfrm>
          <a:prstGeom prst="frame">
            <a:avLst>
              <a:gd name="adj1" fmla="val 1183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1495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/>
      <p:bldP spid="15" grpId="0"/>
      <p:bldP spid="16" grpId="0"/>
      <p:bldP spid="21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47586CA-6090-41A6-BBDA-F9C99F251C79}"/>
              </a:ext>
            </a:extLst>
          </p:cNvPr>
          <p:cNvSpPr/>
          <p:nvPr/>
        </p:nvSpPr>
        <p:spPr>
          <a:xfrm>
            <a:off x="2713217" y="430476"/>
            <a:ext cx="6415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অডিও </a:t>
            </a: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onggobondhur Bhashon - 7 march">
            <a:hlinkClick r:id="" action="ppaction://media"/>
            <a:extLst>
              <a:ext uri="{FF2B5EF4-FFF2-40B4-BE49-F238E27FC236}">
                <a16:creationId xmlns="" xmlns:a16="http://schemas.microsoft.com/office/drawing/2014/main" id="{C213654A-D583-4284-BFB5-73F16035F2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05404" y="1199457"/>
            <a:ext cx="2562944" cy="25629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4A9270F-06FF-43A5-AC7E-DE22E785A13F}"/>
              </a:ext>
            </a:extLst>
          </p:cNvPr>
          <p:cNvSpPr txBox="1"/>
          <p:nvPr/>
        </p:nvSpPr>
        <p:spPr>
          <a:xfrm>
            <a:off x="508861" y="4032928"/>
            <a:ext cx="11174277" cy="255454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প্রচারিত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ব্রডকাস্ট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8" name="Picture 7" descr="speaker.gif">
            <a:extLst>
              <a:ext uri="{FF2B5EF4-FFF2-40B4-BE49-F238E27FC236}">
                <a16:creationId xmlns="" xmlns:a16="http://schemas.microsoft.com/office/drawing/2014/main" id="{1A104418-997E-441B-A02B-603FB1C1A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082" y="995830"/>
            <a:ext cx="3436322" cy="2970198"/>
          </a:xfrm>
          <a:prstGeom prst="rect">
            <a:avLst/>
          </a:prstGeom>
        </p:spPr>
      </p:pic>
      <p:pic>
        <p:nvPicPr>
          <p:cNvPr id="9" name="Picture 8" descr="Lasting.gif">
            <a:extLst>
              <a:ext uri="{FF2B5EF4-FFF2-40B4-BE49-F238E27FC236}">
                <a16:creationId xmlns="" xmlns:a16="http://schemas.microsoft.com/office/drawing/2014/main" id="{EAF6F276-2788-4C9D-BA2C-3579CC7A9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587" y="1076807"/>
            <a:ext cx="4380932" cy="2866101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="" xmlns:a16="http://schemas.microsoft.com/office/drawing/2014/main" id="{C940D467-AF09-48E7-B71D-ABC7776DC477}"/>
              </a:ext>
            </a:extLst>
          </p:cNvPr>
          <p:cNvSpPr/>
          <p:nvPr/>
        </p:nvSpPr>
        <p:spPr>
          <a:xfrm>
            <a:off x="0" y="26495"/>
            <a:ext cx="12192000" cy="6858000"/>
          </a:xfrm>
          <a:prstGeom prst="frame">
            <a:avLst>
              <a:gd name="adj1" fmla="val 1183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43279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2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392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392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8C4846-BF31-4CEC-9208-BD27F985CDB4}"/>
              </a:ext>
            </a:extLst>
          </p:cNvPr>
          <p:cNvSpPr txBox="1"/>
          <p:nvPr/>
        </p:nvSpPr>
        <p:spPr>
          <a:xfrm>
            <a:off x="2707912" y="418077"/>
            <a:ext cx="6121831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৪. </a:t>
            </a:r>
            <a:r>
              <a:rPr lang="en-US" sz="3600" b="1" dirty="0" err="1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600" b="1" dirty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এনিমেশন</a:t>
            </a:r>
            <a:endParaRPr lang="en-US" sz="3600" b="1" dirty="0">
              <a:ln>
                <a:solidFill>
                  <a:schemeClr val="accent6"/>
                </a:solidFill>
              </a:ln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 descr="coolguywalking.gif">
            <a:extLst>
              <a:ext uri="{FF2B5EF4-FFF2-40B4-BE49-F238E27FC236}">
                <a16:creationId xmlns="" xmlns:a16="http://schemas.microsoft.com/office/drawing/2014/main" id="{AC2F83E2-AD0D-4A48-AB7F-CE55208B4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37" y="1283234"/>
            <a:ext cx="3850943" cy="3066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ACA6AE5-21CC-465E-B7AF-0BA605FCA9FB}"/>
              </a:ext>
            </a:extLst>
          </p:cNvPr>
          <p:cNvSpPr txBox="1"/>
          <p:nvPr/>
        </p:nvSpPr>
        <p:spPr>
          <a:xfrm>
            <a:off x="573437" y="4568742"/>
            <a:ext cx="11003797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মোবাইলে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যেকোন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ইউটিউব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প্রাপ্ত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স্ট্রিমিং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(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লাইভ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এসবই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প্রকারের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অর্ন্তগত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0075B94-4B7E-47AE-84A1-4CFAF8B44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039" y="1283234"/>
            <a:ext cx="3144210" cy="3066682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="" xmlns:a16="http://schemas.microsoft.com/office/drawing/2014/main" id="{2E7C2607-FD1E-47BA-AC9F-16F7A809F533}"/>
              </a:ext>
            </a:extLst>
          </p:cNvPr>
          <p:cNvSpPr/>
          <p:nvPr/>
        </p:nvSpPr>
        <p:spPr>
          <a:xfrm>
            <a:off x="0" y="-9"/>
            <a:ext cx="12192000" cy="6858000"/>
          </a:xfrm>
          <a:prstGeom prst="frame">
            <a:avLst>
              <a:gd name="adj1" fmla="val 1183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5389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43" name="Frame 4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grpFill/>
            <a:ln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Frame 43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grpFill/>
            <a:ln w="22225"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Flowchart: Terminator 25"/>
          <p:cNvSpPr/>
          <p:nvPr/>
        </p:nvSpPr>
        <p:spPr>
          <a:xfrm>
            <a:off x="2808875" y="226442"/>
            <a:ext cx="6762797" cy="1071570"/>
          </a:xfrm>
          <a:prstGeom prst="flowChartTerminator">
            <a:avLst/>
          </a:prstGeom>
          <a:solidFill>
            <a:srgbClr val="0099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80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163631"/>
            <a:ext cx="1105467" cy="1214793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 t="24000" r="13556" b="50134"/>
          <a:stretch/>
        </p:blipFill>
        <p:spPr>
          <a:xfrm>
            <a:off x="952178" y="1111891"/>
            <a:ext cx="2095037" cy="21196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9" name="TextBox 28"/>
          <p:cNvSpPr txBox="1"/>
          <p:nvPr/>
        </p:nvSpPr>
        <p:spPr>
          <a:xfrm>
            <a:off x="465914" y="3266028"/>
            <a:ext cx="547086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ডিটু রায়                                                                    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bn-BD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bn-BD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(বাংলা)</a:t>
            </a:r>
            <a:r>
              <a:rPr lang="en-US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                                  </a:t>
            </a:r>
            <a:endParaRPr lang="bn-BD" sz="2800" b="1" dirty="0" smtClean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mamataditu@gmail.com</a:t>
            </a:r>
            <a:r>
              <a:rPr lang="en-US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                             </a:t>
            </a:r>
          </a:p>
          <a:p>
            <a:r>
              <a:rPr lang="bn-BD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আদমপুর বলর্দ্ধনা শালিকদাহ </a:t>
            </a:r>
            <a:r>
              <a:rPr lang="en-US" sz="28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মাধ্যমিক</a:t>
            </a:r>
            <a:r>
              <a:rPr lang="en-US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বিদ্যালয়</a:t>
            </a:r>
            <a:r>
              <a:rPr lang="en-US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bn-BD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তেরখাদা,</a:t>
            </a:r>
            <a:r>
              <a:rPr lang="en-US" sz="28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খুলনা</a:t>
            </a:r>
            <a:endParaRPr lang="bn-BD" sz="2800" b="1" dirty="0" smtClean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901188" y="1902296"/>
            <a:ext cx="186818" cy="3651683"/>
            <a:chOff x="5901188" y="1902296"/>
            <a:chExt cx="186818" cy="3651683"/>
          </a:xfrm>
        </p:grpSpPr>
        <p:sp>
          <p:nvSpPr>
            <p:cNvPr id="40" name="Flowchart: Connector 39"/>
            <p:cNvSpPr/>
            <p:nvPr/>
          </p:nvSpPr>
          <p:spPr>
            <a:xfrm>
              <a:off x="5901188" y="1902296"/>
              <a:ext cx="184474" cy="244957"/>
            </a:xfrm>
            <a:prstGeom prst="flowChartConnec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000461" y="2131205"/>
              <a:ext cx="0" cy="3186820"/>
            </a:xfrm>
            <a:prstGeom prst="line">
              <a:avLst/>
            </a:prstGeom>
            <a:ln w="76200">
              <a:solidFill>
                <a:srgbClr val="FFC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lowchart: Connector 41"/>
            <p:cNvSpPr/>
            <p:nvPr/>
          </p:nvSpPr>
          <p:spPr>
            <a:xfrm>
              <a:off x="5903532" y="5309022"/>
              <a:ext cx="184474" cy="244957"/>
            </a:xfrm>
            <a:prstGeom prst="flowChartConnec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131581" y="2384479"/>
            <a:ext cx="136854" cy="2932496"/>
            <a:chOff x="6131581" y="2384479"/>
            <a:chExt cx="136854" cy="2932496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6208813" y="2502856"/>
              <a:ext cx="0" cy="2668065"/>
            </a:xfrm>
            <a:prstGeom prst="line">
              <a:avLst/>
            </a:prstGeom>
            <a:solidFill>
              <a:srgbClr val="2C951B"/>
            </a:solidFill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lowchart: Connector 37"/>
            <p:cNvSpPr/>
            <p:nvPr/>
          </p:nvSpPr>
          <p:spPr>
            <a:xfrm>
              <a:off x="6133925" y="5130025"/>
              <a:ext cx="134510" cy="18695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6131581" y="2384479"/>
              <a:ext cx="134510" cy="18695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10775" y="2359458"/>
            <a:ext cx="136854" cy="2932496"/>
            <a:chOff x="6131581" y="2384479"/>
            <a:chExt cx="136854" cy="2932496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208813" y="2502856"/>
              <a:ext cx="0" cy="2668065"/>
            </a:xfrm>
            <a:prstGeom prst="line">
              <a:avLst/>
            </a:prstGeom>
            <a:solidFill>
              <a:srgbClr val="2C951B"/>
            </a:solidFill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lowchart: Connector 34"/>
            <p:cNvSpPr/>
            <p:nvPr/>
          </p:nvSpPr>
          <p:spPr>
            <a:xfrm>
              <a:off x="6133925" y="5130025"/>
              <a:ext cx="134510" cy="18695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6131581" y="2384479"/>
              <a:ext cx="134510" cy="18695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1B49C08D-996C-4FD7-80A5-DA055D9C0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64" y="1927762"/>
            <a:ext cx="1783877" cy="1992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6" name="TextBox 45"/>
          <p:cNvSpPr txBox="1"/>
          <p:nvPr/>
        </p:nvSpPr>
        <p:spPr>
          <a:xfrm>
            <a:off x="6960358" y="4299045"/>
            <a:ext cx="4312693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b="1" dirty="0">
                <a:ln/>
                <a:solidFill>
                  <a:srgbClr val="0070C0"/>
                </a:solidFill>
                <a:latin typeface="Kulpurush"/>
                <a:cs typeface="NikoshBAN" pitchFamily="2" charset="0"/>
              </a:rPr>
              <a:t>শ্রে</a:t>
            </a:r>
            <a:r>
              <a:rPr lang="en-US" b="1" dirty="0" err="1">
                <a:ln/>
                <a:solidFill>
                  <a:srgbClr val="0070C0"/>
                </a:solidFill>
                <a:latin typeface="Kulpurush"/>
                <a:cs typeface="NikoshBAN" pitchFamily="2" charset="0"/>
              </a:rPr>
              <a:t>ণিঃ</a:t>
            </a:r>
            <a:r>
              <a:rPr lang="bn-BD" b="1" dirty="0">
                <a:ln/>
                <a:solidFill>
                  <a:srgbClr val="0070C0"/>
                </a:solidFill>
                <a:latin typeface="Kulpurush"/>
                <a:cs typeface="NikoshBAN" pitchFamily="2" charset="0"/>
              </a:rPr>
              <a:t> নবম</a:t>
            </a:r>
            <a:r>
              <a:rPr lang="en-US" b="1" dirty="0">
                <a:ln/>
                <a:solidFill>
                  <a:srgbClr val="0070C0"/>
                </a:solidFill>
                <a:latin typeface="Kulpurush"/>
                <a:cs typeface="NikoshBAN" pitchFamily="2" charset="0"/>
              </a:rPr>
              <a:t>/</a:t>
            </a:r>
            <a:r>
              <a:rPr lang="as-IN" b="1" dirty="0">
                <a:ln/>
                <a:solidFill>
                  <a:srgbClr val="0070C0"/>
                </a:solidFill>
                <a:latin typeface="Kulpurush"/>
                <a:cs typeface="NikoshBAN" pitchFamily="2" charset="0"/>
              </a:rPr>
              <a:t>দ</a:t>
            </a:r>
            <a:r>
              <a:rPr lang="en-US" b="1" dirty="0">
                <a:ln/>
                <a:solidFill>
                  <a:srgbClr val="0070C0"/>
                </a:solidFill>
                <a:latin typeface="Kulpurush"/>
                <a:cs typeface="NikoshBAN" pitchFamily="2" charset="0"/>
              </a:rPr>
              <a:t>শ</a:t>
            </a:r>
            <a:r>
              <a:rPr lang="as-IN" b="1" dirty="0">
                <a:ln/>
                <a:solidFill>
                  <a:srgbClr val="0070C0"/>
                </a:solidFill>
                <a:latin typeface="Kulpurush"/>
                <a:cs typeface="NikoshBAN" pitchFamily="2" charset="0"/>
              </a:rPr>
              <a:t>ম</a:t>
            </a:r>
            <a:endParaRPr lang="bn-BD" b="1" dirty="0">
              <a:ln/>
              <a:solidFill>
                <a:srgbClr val="0070C0"/>
              </a:solidFill>
              <a:latin typeface="Kulpurush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b="1" dirty="0">
                <a:ln/>
                <a:solidFill>
                  <a:srgbClr val="0070C0"/>
                </a:solidFill>
                <a:latin typeface="Kulpurush"/>
                <a:cs typeface="NikoshBAN" pitchFamily="2" charset="0"/>
              </a:rPr>
              <a:t>বিষয়ঃ </a:t>
            </a:r>
            <a:r>
              <a:rPr lang="en-US" b="1" dirty="0" err="1">
                <a:ln/>
                <a:solidFill>
                  <a:srgbClr val="0070C0"/>
                </a:solidFill>
                <a:latin typeface="Kulpurush"/>
                <a:cs typeface="NikoshBAN" pitchFamily="2" charset="0"/>
              </a:rPr>
              <a:t>তথ্য</a:t>
            </a:r>
            <a:r>
              <a:rPr lang="en-US" b="1" dirty="0">
                <a:ln/>
                <a:solidFill>
                  <a:srgbClr val="0070C0"/>
                </a:solidFill>
                <a:latin typeface="Kulpurush"/>
                <a:cs typeface="NikoshBAN" pitchFamily="2" charset="0"/>
              </a:rPr>
              <a:t> ও </a:t>
            </a:r>
            <a:r>
              <a:rPr lang="en-US" b="1" dirty="0" err="1">
                <a:ln/>
                <a:solidFill>
                  <a:srgbClr val="0070C0"/>
                </a:solidFill>
                <a:latin typeface="Kulpurush"/>
                <a:cs typeface="NikoshBAN" pitchFamily="2" charset="0"/>
              </a:rPr>
              <a:t>যোগাযোগ</a:t>
            </a:r>
            <a:r>
              <a:rPr lang="en-US" b="1" dirty="0">
                <a:ln/>
                <a:solidFill>
                  <a:srgbClr val="0070C0"/>
                </a:solidFill>
                <a:latin typeface="Kulpurush"/>
                <a:cs typeface="NikoshBAN" pitchFamily="2" charset="0"/>
              </a:rPr>
              <a:t> </a:t>
            </a:r>
            <a:r>
              <a:rPr lang="en-US" b="1" dirty="0" err="1" smtClean="0">
                <a:ln/>
                <a:solidFill>
                  <a:srgbClr val="0070C0"/>
                </a:solidFill>
                <a:latin typeface="Kulpurush"/>
                <a:cs typeface="NikoshBAN" pitchFamily="2" charset="0"/>
              </a:rPr>
              <a:t>প্রযুক্তি</a:t>
            </a:r>
            <a:endParaRPr lang="en-US" b="1" dirty="0">
              <a:ln/>
              <a:solidFill>
                <a:srgbClr val="0070C0"/>
              </a:solidFill>
              <a:latin typeface="Kulpurush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b="1" dirty="0" err="1" smtClean="0">
                <a:solidFill>
                  <a:srgbClr val="0070C0"/>
                </a:solidFill>
                <a:latin typeface="Kulpurush"/>
                <a:cs typeface="NikoshBAN" pitchFamily="2" charset="0"/>
              </a:rPr>
              <a:t>অধ্যায়</a:t>
            </a:r>
            <a:r>
              <a:rPr lang="en-US" b="1" dirty="0">
                <a:solidFill>
                  <a:srgbClr val="0070C0"/>
                </a:solidFill>
                <a:latin typeface="Kulpurush"/>
                <a:cs typeface="NikoshBAN" pitchFamily="2" charset="0"/>
              </a:rPr>
              <a:t>:</a:t>
            </a:r>
            <a:r>
              <a:rPr lang="bn-BD" b="1" dirty="0">
                <a:solidFill>
                  <a:srgbClr val="0070C0"/>
                </a:solidFill>
                <a:latin typeface="Kulpurush"/>
                <a:cs typeface="NikoshBAN" pitchFamily="2" charset="0"/>
              </a:rPr>
              <a:t> তৃতী</a:t>
            </a:r>
            <a:r>
              <a:rPr lang="en-US" b="1" dirty="0">
                <a:solidFill>
                  <a:srgbClr val="0070C0"/>
                </a:solidFill>
                <a:latin typeface="Kulpurush"/>
                <a:cs typeface="NikoshBAN" pitchFamily="2" charset="0"/>
              </a:rPr>
              <a:t>য়</a:t>
            </a:r>
            <a:r>
              <a:rPr lang="bn-BD" b="1" dirty="0">
                <a:solidFill>
                  <a:srgbClr val="0070C0"/>
                </a:solidFill>
                <a:latin typeface="Kulpurush"/>
                <a:cs typeface="NikoshBAN" pitchFamily="2" charset="0"/>
              </a:rPr>
              <a:t> </a:t>
            </a:r>
            <a:endParaRPr lang="en-US" b="1" dirty="0">
              <a:solidFill>
                <a:srgbClr val="0070C0"/>
              </a:solidFill>
              <a:latin typeface="Kulpurush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b="1" dirty="0" smtClean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lpurush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3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>
            <a:extLst>
              <a:ext uri="{FF2B5EF4-FFF2-40B4-BE49-F238E27FC236}">
                <a16:creationId xmlns="" xmlns:a16="http://schemas.microsoft.com/office/drawing/2014/main" id="{26A4EA20-9EF1-4EDB-9C54-D208B69D99D9}"/>
              </a:ext>
            </a:extLst>
          </p:cNvPr>
          <p:cNvSpPr/>
          <p:nvPr/>
        </p:nvSpPr>
        <p:spPr>
          <a:xfrm>
            <a:off x="1139253" y="4985472"/>
            <a:ext cx="9463790" cy="3047713"/>
          </a:xfrm>
          <a:prstGeom prst="plaque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CD57026-1755-422F-992F-40757F567E1E}"/>
              </a:ext>
            </a:extLst>
          </p:cNvPr>
          <p:cNvSpPr/>
          <p:nvPr/>
        </p:nvSpPr>
        <p:spPr>
          <a:xfrm>
            <a:off x="539645" y="1709612"/>
            <a:ext cx="9031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ডিজিটাল কন্টেন্ট কত প্রকার?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00C31C2-7CF4-4EA5-A138-04F6321FD3EF}"/>
              </a:ext>
            </a:extLst>
          </p:cNvPr>
          <p:cNvSpPr/>
          <p:nvPr/>
        </p:nvSpPr>
        <p:spPr>
          <a:xfrm>
            <a:off x="539645" y="1131218"/>
            <a:ext cx="10238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ডিজিটাল কন্টেন্ট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বলতে কী বুঝায়?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3B0CBC5-6214-44BF-BD2B-03651EA01717}"/>
              </a:ext>
            </a:extLst>
          </p:cNvPr>
          <p:cNvSpPr/>
          <p:nvPr/>
        </p:nvSpPr>
        <p:spPr>
          <a:xfrm>
            <a:off x="3537678" y="195190"/>
            <a:ext cx="4242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C636176-AA6C-44AA-81EE-9F336F89E54A}"/>
              </a:ext>
            </a:extLst>
          </p:cNvPr>
          <p:cNvSpPr/>
          <p:nvPr/>
        </p:nvSpPr>
        <p:spPr>
          <a:xfrm>
            <a:off x="469063" y="2328620"/>
            <a:ext cx="917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শ্বেতপত্র কোন কনটেন্টের অন্তর্ভূক্ত?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21F5187-B45D-4E30-8E78-6E55E69B88D4}"/>
              </a:ext>
            </a:extLst>
          </p:cNvPr>
          <p:cNvSpPr/>
          <p:nvPr/>
        </p:nvSpPr>
        <p:spPr>
          <a:xfrm>
            <a:off x="469063" y="3076053"/>
            <a:ext cx="917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স্ট্রিমিং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বুঝায়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bn-BD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6A77456-1BAB-47A7-92A1-9B046ACFAAE8}"/>
              </a:ext>
            </a:extLst>
          </p:cNvPr>
          <p:cNvSpPr/>
          <p:nvPr/>
        </p:nvSpPr>
        <p:spPr>
          <a:xfrm>
            <a:off x="469063" y="3731139"/>
            <a:ext cx="11609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ন্টারনেটে প্রচারিত ব্রডকাস্ট কোন কনটেন্টের অন্তর্ভূক্ত?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9E2AC94-F6EA-485E-B987-1009FB04B850}"/>
              </a:ext>
            </a:extLst>
          </p:cNvPr>
          <p:cNvSpPr/>
          <p:nvPr/>
        </p:nvSpPr>
        <p:spPr>
          <a:xfrm>
            <a:off x="539645" y="4491509"/>
            <a:ext cx="11182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ডিজিটাল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কনটেন্ট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ব্যবহারের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দু’টি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সুবিধা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BD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2D5EB1B-E60B-4444-99A6-65748419E9A0}"/>
              </a:ext>
            </a:extLst>
          </p:cNvPr>
          <p:cNvSpPr/>
          <p:nvPr/>
        </p:nvSpPr>
        <p:spPr>
          <a:xfrm>
            <a:off x="539645" y="5294565"/>
            <a:ext cx="11182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ডিজিটাল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কনটেন্ট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প্রকারভেদ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="" xmlns:a16="http://schemas.microsoft.com/office/drawing/2014/main" id="{6FF688B7-DA04-496F-BCE2-28782AD2A2D7}"/>
              </a:ext>
            </a:extLst>
          </p:cNvPr>
          <p:cNvSpPr/>
          <p:nvPr/>
        </p:nvSpPr>
        <p:spPr>
          <a:xfrm>
            <a:off x="0" y="-9"/>
            <a:ext cx="12192000" cy="6858000"/>
          </a:xfrm>
          <a:prstGeom prst="frame">
            <a:avLst>
              <a:gd name="adj1" fmla="val 1183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429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83494C-5E5A-4241-80A9-6799B4D3BFDD}"/>
              </a:ext>
            </a:extLst>
          </p:cNvPr>
          <p:cNvSpPr txBox="1"/>
          <p:nvPr/>
        </p:nvSpPr>
        <p:spPr>
          <a:xfrm>
            <a:off x="464695" y="3750939"/>
            <a:ext cx="10447947" cy="212365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কনটেন্ট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কক্ষে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শিক্ষার্থীদের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মনযোগ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ধরে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রাখার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ক্ষেত্রে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কতটা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ফলপ্রসূ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তুমি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?-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আসবে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5B5221-B51E-41EC-81F7-0F1EAD2B13D0}"/>
              </a:ext>
            </a:extLst>
          </p:cNvPr>
          <p:cNvSpPr txBox="1"/>
          <p:nvPr/>
        </p:nvSpPr>
        <p:spPr>
          <a:xfrm>
            <a:off x="3618759" y="299767"/>
            <a:ext cx="4347944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4400" b="1" dirty="0" smtClean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4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F7CBF5BD-FEF7-4756-8709-4F2FC7343A7F}"/>
              </a:ext>
            </a:extLst>
          </p:cNvPr>
          <p:cNvSpPr/>
          <p:nvPr/>
        </p:nvSpPr>
        <p:spPr>
          <a:xfrm>
            <a:off x="0" y="-9"/>
            <a:ext cx="12192000" cy="6858000"/>
          </a:xfrm>
          <a:prstGeom prst="frame">
            <a:avLst>
              <a:gd name="adj1" fmla="val 1183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0C34837-5009-4246-8E45-83E3A0252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71" y="1073584"/>
            <a:ext cx="4556032" cy="2551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362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616B2A10-6F57-45E4-9080-4427633B3B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83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7946AC1-27F0-4953-9FCC-992A72C01889}"/>
              </a:ext>
            </a:extLst>
          </p:cNvPr>
          <p:cNvSpPr txBox="1"/>
          <p:nvPr/>
        </p:nvSpPr>
        <p:spPr>
          <a:xfrm>
            <a:off x="418854" y="377158"/>
            <a:ext cx="11423376" cy="25545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মত সবাইকে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ধন্যবাদ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946ECD3-14B7-4EFB-BA54-E3D17EE8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2788" r="2045" b="22182"/>
          <a:stretch/>
        </p:blipFill>
        <p:spPr>
          <a:xfrm>
            <a:off x="809034" y="3056713"/>
            <a:ext cx="10553076" cy="340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7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3A1692B-3041-4C56-A2A2-F6DFB51A4D0A}"/>
              </a:ext>
            </a:extLst>
          </p:cNvPr>
          <p:cNvSpPr txBox="1"/>
          <p:nvPr/>
        </p:nvSpPr>
        <p:spPr>
          <a:xfrm>
            <a:off x="1753850" y="235011"/>
            <a:ext cx="890415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75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NikoshBAN" panose="02000000000000000000" pitchFamily="2" charset="0"/>
              </a:rPr>
              <a:t> </a:t>
            </a:r>
            <a:r>
              <a:rPr lang="en-US" sz="3375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375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375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375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375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375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375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375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375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375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375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পাচ্ছ</a:t>
            </a:r>
            <a:r>
              <a:rPr lang="en-US" sz="3375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08F08B2-B542-4690-83F4-2BF297A529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152" y="813159"/>
            <a:ext cx="4032354" cy="40268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3970F71-4DEB-41D1-BB48-438F66BE4616}"/>
              </a:ext>
            </a:extLst>
          </p:cNvPr>
          <p:cNvSpPr txBox="1"/>
          <p:nvPr/>
        </p:nvSpPr>
        <p:spPr>
          <a:xfrm>
            <a:off x="385802" y="5089952"/>
            <a:ext cx="11420396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সংখ্যা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প্রতীক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গুলোকে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ইংরেজিতে এক একটিকে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বলে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643B090-1517-4F87-9343-D4C48BFAEE05}"/>
              </a:ext>
            </a:extLst>
          </p:cNvPr>
          <p:cNvSpPr txBox="1"/>
          <p:nvPr/>
        </p:nvSpPr>
        <p:spPr>
          <a:xfrm>
            <a:off x="3462727" y="5312256"/>
            <a:ext cx="4736892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50F4097-83C2-4475-AE63-AB57DC018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00" y="3321904"/>
            <a:ext cx="5430657" cy="1446550"/>
          </a:xfrm>
          <a:prstGeom prst="rect">
            <a:avLst/>
          </a:prstGeom>
        </p:spPr>
      </p:pic>
      <p:pic>
        <p:nvPicPr>
          <p:cNvPr id="10" name="Picture 9" descr="2-minute-timer.gif">
            <a:extLst>
              <a:ext uri="{FF2B5EF4-FFF2-40B4-BE49-F238E27FC236}">
                <a16:creationId xmlns="" xmlns:a16="http://schemas.microsoft.com/office/drawing/2014/main" id="{8F7B17F7-11A6-4A2B-B4C7-CEE90A5FC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73" y="1361206"/>
            <a:ext cx="5668106" cy="1820739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="" xmlns:a16="http://schemas.microsoft.com/office/drawing/2014/main" id="{033EAB24-20C1-488D-B252-5706482798CF}"/>
              </a:ext>
            </a:extLst>
          </p:cNvPr>
          <p:cNvSpPr/>
          <p:nvPr/>
        </p:nvSpPr>
        <p:spPr>
          <a:xfrm>
            <a:off x="0" y="13243"/>
            <a:ext cx="12192000" cy="6858000"/>
          </a:xfrm>
          <a:prstGeom prst="frame">
            <a:avLst>
              <a:gd name="adj1" fmla="val 1183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11344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7B2F01-5D0E-4D0B-B7E3-5602C1E2F410}"/>
              </a:ext>
            </a:extLst>
          </p:cNvPr>
          <p:cNvSpPr txBox="1"/>
          <p:nvPr/>
        </p:nvSpPr>
        <p:spPr>
          <a:xfrm>
            <a:off x="2078636" y="268699"/>
            <a:ext cx="803472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B7A273-505E-4AFE-9D30-9A80AAEF5B74}"/>
              </a:ext>
            </a:extLst>
          </p:cNvPr>
          <p:cNvSpPr txBox="1"/>
          <p:nvPr/>
        </p:nvSpPr>
        <p:spPr>
          <a:xfrm>
            <a:off x="226467" y="5094998"/>
            <a:ext cx="402006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ক্যামেরা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61D925D-7C09-45D4-AEAE-90C01384C308}"/>
              </a:ext>
            </a:extLst>
          </p:cNvPr>
          <p:cNvSpPr txBox="1"/>
          <p:nvPr/>
        </p:nvSpPr>
        <p:spPr>
          <a:xfrm>
            <a:off x="4473003" y="5159588"/>
            <a:ext cx="4500516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ঘড়ি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54A581F-CB51-4CB5-9685-85D5246FF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910" y="1357259"/>
            <a:ext cx="3165251" cy="30693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E3B913D-2109-4ACD-8FE6-3298E3834F14}"/>
              </a:ext>
            </a:extLst>
          </p:cNvPr>
          <p:cNvSpPr/>
          <p:nvPr/>
        </p:nvSpPr>
        <p:spPr>
          <a:xfrm>
            <a:off x="9314454" y="5221144"/>
            <a:ext cx="2371003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বুক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C5CD300-DD36-45FB-9540-867D9577F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04" y="1357260"/>
            <a:ext cx="3931112" cy="2346836"/>
          </a:xfrm>
          <a:prstGeom prst="rect">
            <a:avLst/>
          </a:prstGeom>
        </p:spPr>
      </p:pic>
      <p:pic>
        <p:nvPicPr>
          <p:cNvPr id="11" name="Picture 10" descr="2-minute-timer.gif">
            <a:extLst>
              <a:ext uri="{FF2B5EF4-FFF2-40B4-BE49-F238E27FC236}">
                <a16:creationId xmlns="" xmlns:a16="http://schemas.microsoft.com/office/drawing/2014/main" id="{2D5CED63-3680-4A55-9032-159850166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104" y="3768686"/>
            <a:ext cx="3931113" cy="12627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BF8B53A-1E22-4613-A89A-C0D246AC1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3" y="1351596"/>
            <a:ext cx="4610891" cy="3679863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="" xmlns:a16="http://schemas.microsoft.com/office/drawing/2014/main" id="{315D2E8B-FFD5-4AA9-9E34-C60AE981EF78}"/>
              </a:ext>
            </a:extLst>
          </p:cNvPr>
          <p:cNvSpPr/>
          <p:nvPr/>
        </p:nvSpPr>
        <p:spPr>
          <a:xfrm>
            <a:off x="0" y="13243"/>
            <a:ext cx="12192000" cy="6858000"/>
          </a:xfrm>
          <a:prstGeom prst="frame">
            <a:avLst>
              <a:gd name="adj1" fmla="val 1183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871037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B844102-0530-4CA3-9B4E-C4693868B2EF}"/>
              </a:ext>
            </a:extLst>
          </p:cNvPr>
          <p:cNvSpPr txBox="1"/>
          <p:nvPr/>
        </p:nvSpPr>
        <p:spPr>
          <a:xfrm>
            <a:off x="7947714" y="3752085"/>
            <a:ext cx="3868657" cy="21236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গুলোকে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বিশেষ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ডাকা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195AE3-650E-4C2A-BEB1-19BCBE810ECA}"/>
              </a:ext>
            </a:extLst>
          </p:cNvPr>
          <p:cNvSpPr txBox="1"/>
          <p:nvPr/>
        </p:nvSpPr>
        <p:spPr>
          <a:xfrm>
            <a:off x="1111788" y="250916"/>
            <a:ext cx="9834886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ই-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বুক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ভিতর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0C8E73B-90F5-45A5-802C-D128EA6B1529}"/>
              </a:ext>
            </a:extLst>
          </p:cNvPr>
          <p:cNvSpPr/>
          <p:nvPr/>
        </p:nvSpPr>
        <p:spPr>
          <a:xfrm>
            <a:off x="2079817" y="2267720"/>
            <a:ext cx="1585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টেক্সট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0BE882D-65F7-49BD-AAE4-629CEF3613DD}"/>
              </a:ext>
            </a:extLst>
          </p:cNvPr>
          <p:cNvSpPr/>
          <p:nvPr/>
        </p:nvSpPr>
        <p:spPr>
          <a:xfrm>
            <a:off x="7504779" y="2927106"/>
            <a:ext cx="1585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43EA290-C246-4C40-A041-5CEFF3C5E022}"/>
              </a:ext>
            </a:extLst>
          </p:cNvPr>
          <p:cNvSpPr/>
          <p:nvPr/>
        </p:nvSpPr>
        <p:spPr>
          <a:xfrm>
            <a:off x="2076773" y="6101739"/>
            <a:ext cx="1410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25E51A-AF1F-41C7-AC21-BC6025346726}"/>
              </a:ext>
            </a:extLst>
          </p:cNvPr>
          <p:cNvSpPr/>
          <p:nvPr/>
        </p:nvSpPr>
        <p:spPr>
          <a:xfrm>
            <a:off x="5639572" y="6063253"/>
            <a:ext cx="19156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অডিও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C4106C-4265-4BAD-A604-D009D7B2A3DD}"/>
              </a:ext>
            </a:extLst>
          </p:cNvPr>
          <p:cNvSpPr txBox="1"/>
          <p:nvPr/>
        </p:nvSpPr>
        <p:spPr>
          <a:xfrm>
            <a:off x="7788328" y="4469437"/>
            <a:ext cx="4147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bn-B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নটে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ন্ট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9E49806-CB5A-4183-BDB5-F6B670DBF5E1}"/>
              </a:ext>
            </a:extLst>
          </p:cNvPr>
          <p:cNvSpPr/>
          <p:nvPr/>
        </p:nvSpPr>
        <p:spPr>
          <a:xfrm>
            <a:off x="232474" y="1175891"/>
            <a:ext cx="57422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গড়ব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দেশ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শেখ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হাসিনার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C9F8EBC-92C0-41AD-9E30-ACA99AC6F410}"/>
              </a:ext>
            </a:extLst>
          </p:cNvPr>
          <p:cNvGrpSpPr/>
          <p:nvPr/>
        </p:nvGrpSpPr>
        <p:grpSpPr>
          <a:xfrm>
            <a:off x="1195088" y="912601"/>
            <a:ext cx="9043086" cy="5110403"/>
            <a:chOff x="1195088" y="912601"/>
            <a:chExt cx="9043086" cy="5110403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A58EA9BF-70CB-434F-96D9-19A7856DF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2122" y="3511881"/>
              <a:ext cx="3368937" cy="241679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9D97A38-6C82-421C-8023-0B4ED7995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8" r="30735"/>
            <a:stretch/>
          </p:blipFill>
          <p:spPr>
            <a:xfrm>
              <a:off x="1195088" y="2961058"/>
              <a:ext cx="3199568" cy="306194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C5FD860F-1193-4E4C-BDB5-3FB3B8DAF0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79" b="11346"/>
            <a:stretch/>
          </p:blipFill>
          <p:spPr>
            <a:xfrm>
              <a:off x="6369518" y="912601"/>
              <a:ext cx="3868656" cy="2031734"/>
            </a:xfrm>
            <a:prstGeom prst="rect">
              <a:avLst/>
            </a:prstGeom>
          </p:spPr>
        </p:pic>
      </p:grpSp>
      <p:sp>
        <p:nvSpPr>
          <p:cNvPr id="15" name="Frame 14">
            <a:extLst>
              <a:ext uri="{FF2B5EF4-FFF2-40B4-BE49-F238E27FC236}">
                <a16:creationId xmlns="" xmlns:a16="http://schemas.microsoft.com/office/drawing/2014/main" id="{63356775-A515-4D57-B677-B1E2298A3638}"/>
              </a:ext>
            </a:extLst>
          </p:cNvPr>
          <p:cNvSpPr/>
          <p:nvPr/>
        </p:nvSpPr>
        <p:spPr>
          <a:xfrm>
            <a:off x="0" y="-9"/>
            <a:ext cx="12192000" cy="6858000"/>
          </a:xfrm>
          <a:prstGeom prst="frame">
            <a:avLst>
              <a:gd name="adj1" fmla="val 1183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55435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8" grpId="0"/>
      <p:bldP spid="9" grpId="0"/>
      <p:bldP spid="10" grpId="0"/>
      <p:bldP spid="11" grpId="0"/>
      <p:bldP spid="11" grpId="1"/>
      <p:bldP spid="1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24EEACE-1486-4BF8-8623-5A30A4C0206E}"/>
              </a:ext>
            </a:extLst>
          </p:cNvPr>
          <p:cNvSpPr/>
          <p:nvPr/>
        </p:nvSpPr>
        <p:spPr>
          <a:xfrm>
            <a:off x="543325" y="1002090"/>
            <a:ext cx="11105349" cy="17543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নটে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ন্ট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যখন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উপাত্ত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আকারে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উপস্থাপন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তখন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9B823E2-77DC-4341-8B22-A8273435BA00}"/>
              </a:ext>
            </a:extLst>
          </p:cNvPr>
          <p:cNvSpPr txBox="1"/>
          <p:nvPr/>
        </p:nvSpPr>
        <p:spPr>
          <a:xfrm>
            <a:off x="1717728" y="4326031"/>
            <a:ext cx="87565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bn-B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নটে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ন্ট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507561FF-518E-4A0C-A699-6642A341A514}"/>
              </a:ext>
            </a:extLst>
          </p:cNvPr>
          <p:cNvSpPr/>
          <p:nvPr/>
        </p:nvSpPr>
        <p:spPr>
          <a:xfrm>
            <a:off x="0" y="-9"/>
            <a:ext cx="12192000" cy="6858000"/>
          </a:xfrm>
          <a:prstGeom prst="frame">
            <a:avLst>
              <a:gd name="adj1" fmla="val 1183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848393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17AED3-24F3-4E53-B56A-68B75AC578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9" y="314795"/>
            <a:ext cx="11321857" cy="64343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1E81DC-69FA-4E2F-BD9B-37774E5E1A1B}"/>
              </a:ext>
            </a:extLst>
          </p:cNvPr>
          <p:cNvSpPr txBox="1"/>
          <p:nvPr/>
        </p:nvSpPr>
        <p:spPr>
          <a:xfrm>
            <a:off x="1103929" y="1017256"/>
            <a:ext cx="7665322" cy="110799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i="1" spc="150" dirty="0" err="1">
                <a:ln w="1143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6600" b="1" spc="150" dirty="0">
                <a:ln w="1143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6600" b="1" i="1" spc="150" dirty="0">
                <a:ln w="1143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6600" b="1" i="1" spc="150" dirty="0">
                <a:ln w="1143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b="1" spc="150" dirty="0">
                <a:ln w="1143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–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6E1507-07C9-4F1C-ABAE-EA0B44C68628}"/>
              </a:ext>
            </a:extLst>
          </p:cNvPr>
          <p:cNvSpPr/>
          <p:nvPr/>
        </p:nvSpPr>
        <p:spPr>
          <a:xfrm>
            <a:off x="872197" y="2232895"/>
            <a:ext cx="7897053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ডিজিটাল</a:t>
            </a:r>
            <a:r>
              <a:rPr lang="en-US" sz="6600" b="1" dirty="0">
                <a:ln/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b="1" dirty="0" err="1">
                <a:ln/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কনটেন্ট</a:t>
            </a:r>
            <a:endParaRPr lang="en-US" sz="6600" b="1" dirty="0">
              <a:ln/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42913D6-2C5E-4D0C-815E-17EC0099BE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" b="6032"/>
          <a:stretch/>
        </p:blipFill>
        <p:spPr>
          <a:xfrm>
            <a:off x="8646777" y="1017256"/>
            <a:ext cx="3285393" cy="2977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rame 6">
            <a:extLst>
              <a:ext uri="{FF2B5EF4-FFF2-40B4-BE49-F238E27FC236}">
                <a16:creationId xmlns="" xmlns:a16="http://schemas.microsoft.com/office/drawing/2014/main" id="{8F5DC04B-FB7D-45F6-AF01-5C4F21346FAA}"/>
              </a:ext>
            </a:extLst>
          </p:cNvPr>
          <p:cNvSpPr/>
          <p:nvPr/>
        </p:nvSpPr>
        <p:spPr>
          <a:xfrm>
            <a:off x="0" y="-9"/>
            <a:ext cx="12192000" cy="6858000"/>
          </a:xfrm>
          <a:prstGeom prst="frame">
            <a:avLst>
              <a:gd name="adj1" fmla="val 1183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9076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CB947C8-8ACB-4271-A59D-4DF43F6D7D75}"/>
              </a:ext>
            </a:extLst>
          </p:cNvPr>
          <p:cNvSpPr/>
          <p:nvPr/>
        </p:nvSpPr>
        <p:spPr>
          <a:xfrm>
            <a:off x="4414833" y="385632"/>
            <a:ext cx="3362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24678A0-12CC-44A1-8EE6-365B821C3EBC}"/>
              </a:ext>
            </a:extLst>
          </p:cNvPr>
          <p:cNvSpPr/>
          <p:nvPr/>
        </p:nvSpPr>
        <p:spPr>
          <a:xfrm>
            <a:off x="1328943" y="2210115"/>
            <a:ext cx="10328222" cy="2516073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428625" indent="-42862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 ক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নটে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ন্ট কী তা বলতে পারবে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28625" indent="-42862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 কন্টেন্টের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উপকারিতা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 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28625" indent="-42862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 কন্টেন্টের প্রকারভেদ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করতে পারবে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CB272FC-A6ED-4D5F-A7DD-CA3EDB0B7743}"/>
              </a:ext>
            </a:extLst>
          </p:cNvPr>
          <p:cNvSpPr/>
          <p:nvPr/>
        </p:nvSpPr>
        <p:spPr>
          <a:xfrm>
            <a:off x="1813271" y="1466132"/>
            <a:ext cx="6736350" cy="70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 ...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FEBC53D3-0D5F-4CBE-B054-B9479B48E44D}"/>
              </a:ext>
            </a:extLst>
          </p:cNvPr>
          <p:cNvSpPr/>
          <p:nvPr/>
        </p:nvSpPr>
        <p:spPr>
          <a:xfrm>
            <a:off x="0" y="-13261"/>
            <a:ext cx="12192000" cy="6858000"/>
          </a:xfrm>
          <a:prstGeom prst="frame">
            <a:avLst>
              <a:gd name="adj1" fmla="val 1183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D5ED80-5FE5-4C9B-B4B4-66B2EB248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61" y="1013097"/>
            <a:ext cx="979700" cy="509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45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5CE5400-B0C8-447E-9BB9-BE49F5114E62}"/>
              </a:ext>
            </a:extLst>
          </p:cNvPr>
          <p:cNvSpPr txBox="1"/>
          <p:nvPr/>
        </p:nvSpPr>
        <p:spPr>
          <a:xfrm>
            <a:off x="684007" y="4742487"/>
            <a:ext cx="10716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কোনো কন্টেন্ট যদি ডিজিটাল উপাত্ত আকারে বিরাজ করে, প্রকাশিত হয় কিংবা প্রেরিত-গৃহ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 হয় তাহলে সেটিই ডিজিটাল কন্টেন্ট।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52DBC1A-1F2A-46FE-8E92-7B717E156F24}"/>
              </a:ext>
            </a:extLst>
          </p:cNvPr>
          <p:cNvSpPr/>
          <p:nvPr/>
        </p:nvSpPr>
        <p:spPr>
          <a:xfrm>
            <a:off x="3656177" y="268196"/>
            <a:ext cx="4755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 কন্টেন্ট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26D120-417D-4FCE-AD63-0CA693213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60" y="1031436"/>
            <a:ext cx="5546616" cy="34937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CA4DA3-E24B-4381-97AB-D2F34284E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44" y="1031436"/>
            <a:ext cx="4868520" cy="34937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51861473-58BD-4C2F-ABDE-034F546AC63A}"/>
              </a:ext>
            </a:extLst>
          </p:cNvPr>
          <p:cNvSpPr/>
          <p:nvPr/>
        </p:nvSpPr>
        <p:spPr>
          <a:xfrm>
            <a:off x="0" y="-13261"/>
            <a:ext cx="12192000" cy="6858000"/>
          </a:xfrm>
          <a:prstGeom prst="frame">
            <a:avLst>
              <a:gd name="adj1" fmla="val 1183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193961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625</Words>
  <Application>Microsoft Office PowerPoint</Application>
  <PresentationFormat>Widescreen</PresentationFormat>
  <Paragraphs>93</Paragraphs>
  <Slides>22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Kalpurush</vt:lpstr>
      <vt:lpstr>Kulpurush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Microsoft account</cp:lastModifiedBy>
  <cp:revision>137</cp:revision>
  <dcterms:created xsi:type="dcterms:W3CDTF">2020-08-04T14:26:54Z</dcterms:created>
  <dcterms:modified xsi:type="dcterms:W3CDTF">2022-11-07T12:30:55Z</dcterms:modified>
</cp:coreProperties>
</file>