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7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6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10486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6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6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7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10486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7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7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7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7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7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104867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10486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8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8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10486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5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10486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1048600"/>
          <p:cNvSpPr/>
          <p:nvPr/>
        </p:nvSpPr>
        <p:spPr>
          <a:xfrm>
            <a:off x="216476" y="165802"/>
            <a:ext cx="8698058" cy="6461497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602" name="Hexagon 1048601"/>
          <p:cNvSpPr/>
          <p:nvPr/>
        </p:nvSpPr>
        <p:spPr>
          <a:xfrm>
            <a:off x="-193962" y="872836"/>
            <a:ext cx="9518072" cy="791868"/>
          </a:xfrm>
          <a:prstGeom prst="hexagon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1500" b="1" u="sng" dirty="0">
                <a:solidFill>
                  <a:srgbClr val="7030A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Algerian" panose="04020705040A02060702" pitchFamily="82" charset="0"/>
              </a:rPr>
              <a:t>Welcome ! </a:t>
            </a:r>
            <a:endParaRPr lang="en-IN" sz="11500" b="1" u="sng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3246C-61EE-42C9-BBFE-9BB52FA08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2" y="2327563"/>
            <a:ext cx="3171825" cy="4253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F67E9-78B6-4528-8A19-F855F999B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6" y="2313710"/>
            <a:ext cx="2789382" cy="4253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45409-75CE-4268-A8E4-7DA281D3A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11" y="2313710"/>
            <a:ext cx="2652280" cy="4294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Rectangle 1048622"/>
          <p:cNvSpPr/>
          <p:nvPr/>
        </p:nvSpPr>
        <p:spPr>
          <a:xfrm>
            <a:off x="554183" y="277090"/>
            <a:ext cx="8077200" cy="6331527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There are 26 letters in English alphabet, they are called "</a:t>
            </a:r>
            <a:r>
              <a:rPr lang="en-US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Alphabet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" together.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624" name="Hexagon 1048623"/>
          <p:cNvSpPr/>
          <p:nvPr/>
        </p:nvSpPr>
        <p:spPr>
          <a:xfrm>
            <a:off x="2508538" y="1389020"/>
            <a:ext cx="3983182" cy="716404"/>
          </a:xfrm>
          <a:prstGeom prst="hexagon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alt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Solution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le 1048624"/>
          <p:cNvSpPr/>
          <p:nvPr/>
        </p:nvSpPr>
        <p:spPr>
          <a:xfrm>
            <a:off x="581891" y="290944"/>
            <a:ext cx="7994074" cy="6303820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626" name="Hexagon 1048625"/>
          <p:cNvSpPr/>
          <p:nvPr/>
        </p:nvSpPr>
        <p:spPr>
          <a:xfrm>
            <a:off x="1986024" y="390618"/>
            <a:ext cx="4785384" cy="976418"/>
          </a:xfrm>
          <a:prstGeom prst="hexagon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Pair work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627" name="Rectangle: Rounded Corners 1048626"/>
          <p:cNvSpPr/>
          <p:nvPr/>
        </p:nvSpPr>
        <p:spPr>
          <a:xfrm>
            <a:off x="1216602" y="3360344"/>
            <a:ext cx="6451021" cy="2652161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The alphabet can be divided into how many parts?</a:t>
            </a:r>
            <a:endParaRPr lang="e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628" name="Arrow: Up-Down 1048627"/>
          <p:cNvSpPr/>
          <p:nvPr/>
        </p:nvSpPr>
        <p:spPr>
          <a:xfrm>
            <a:off x="3854670" y="1424773"/>
            <a:ext cx="942285" cy="1941678"/>
          </a:xfrm>
          <a:prstGeom prst="upDownArrow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Rectangle 1048628"/>
          <p:cNvSpPr/>
          <p:nvPr/>
        </p:nvSpPr>
        <p:spPr>
          <a:xfrm>
            <a:off x="540327" y="263236"/>
            <a:ext cx="8021782" cy="6317674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The alphabet can be divided into two parts on the basis of ethnicity, such as -vowel &amp; consonant.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The alphabet can be divided into two parts in terms of shape. Such as-Small letters &amp; capital letters.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অর্থা</a:t>
            </a:r>
            <a:r>
              <a:rPr lang="en-IN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জাতিগত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দিক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alphabet --ক</a:t>
            </a:r>
            <a:r>
              <a:rPr lang="en-IN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IN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-Vowel &amp; Consonant.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আবার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আকৃতিগত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Alphabet -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IN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যথা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 Small letters &amp; Capital letters.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630" name="Hexagon 1048629"/>
          <p:cNvSpPr/>
          <p:nvPr/>
        </p:nvSpPr>
        <p:spPr>
          <a:xfrm>
            <a:off x="2061004" y="481472"/>
            <a:ext cx="4417883" cy="677465"/>
          </a:xfrm>
          <a:prstGeom prst="hexagon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Solution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  <p:extLst mod="1">
          <p:ext uri="http://mobile.wps.com/transition/2016/1">
            <p:transition xmlns="" val="wps_twist_l_1500"/>
          </p:ext>
        </p:extLst>
      </p:transition>
    </mc:Choice>
    <mc:Fallback>
      <p:transition spd="slow">
        <p:fade/>
        <p:extLst mod="1">
          <p:ext uri="http://mobile.wps.com/transition/2016/1">
            <p:transition xmlns="" xmlns:p14="http://schemas.microsoft.com/office/powerpoint/2010/main" val="wps_twist_l_1500"/>
          </p:ext>
        </p:extLst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Rectangle 1048630"/>
          <p:cNvSpPr/>
          <p:nvPr/>
        </p:nvSpPr>
        <p:spPr>
          <a:xfrm>
            <a:off x="581890" y="277090"/>
            <a:ext cx="7966365" cy="6376167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632" name="Hexagon 1048631"/>
          <p:cNvSpPr/>
          <p:nvPr/>
        </p:nvSpPr>
        <p:spPr>
          <a:xfrm>
            <a:off x="1930976" y="390618"/>
            <a:ext cx="5087215" cy="1066838"/>
          </a:xfrm>
          <a:prstGeom prst="hexagon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sz="4000" b="1"/>
              <a:t>Team work</a:t>
            </a:r>
            <a:endParaRPr lang="en-IN"/>
          </a:p>
        </p:txBody>
      </p:sp>
      <p:sp>
        <p:nvSpPr>
          <p:cNvPr id="1048633" name="Rectangle: Rounded Corners 1048632"/>
          <p:cNvSpPr/>
          <p:nvPr/>
        </p:nvSpPr>
        <p:spPr>
          <a:xfrm>
            <a:off x="1399224" y="3838387"/>
            <a:ext cx="6251216" cy="2516352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sz="3600" b="1"/>
              <a:t>What is vowel? </a:t>
            </a:r>
            <a:endParaRPr lang="en-IN" sz="3600"/>
          </a:p>
        </p:txBody>
      </p:sp>
      <p:sp>
        <p:nvSpPr>
          <p:cNvPr id="1048634" name="Arrow: Up-Down 1048633"/>
          <p:cNvSpPr/>
          <p:nvPr/>
        </p:nvSpPr>
        <p:spPr>
          <a:xfrm>
            <a:off x="3737490" y="1579053"/>
            <a:ext cx="1071337" cy="2110835"/>
          </a:xfrm>
          <a:prstGeom prst="upDownArrow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Rectangle 1048634"/>
          <p:cNvSpPr/>
          <p:nvPr/>
        </p:nvSpPr>
        <p:spPr>
          <a:xfrm>
            <a:off x="568036" y="277090"/>
            <a:ext cx="8049492" cy="6345383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The letters in the English alphabet that can be pronounced automatically without the help of other letters are called 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vowel.</a:t>
            </a:r>
            <a:endParaRPr lang="en-IN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IN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অর্থা</a:t>
            </a:r>
            <a:r>
              <a:rPr lang="en-IN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ইংরেজি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বর্ণমালায়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বর্ণগুলো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অন্য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বর্ণের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সাহায্য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ছাড়া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নিজে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নিজে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উচ্চারিত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সেগুলোকে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vowel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বাংলায়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স্বরবর্ণ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IN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IN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A,E,I,O,U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পাঁচটি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vowel.  </a:t>
            </a:r>
            <a:endParaRPr lang="en-IN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636" name="Hexagon 1048635"/>
          <p:cNvSpPr/>
          <p:nvPr/>
        </p:nvSpPr>
        <p:spPr>
          <a:xfrm>
            <a:off x="1927081" y="652104"/>
            <a:ext cx="4818875" cy="794277"/>
          </a:xfrm>
          <a:prstGeom prst="hexagon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sz="4000" b="1" dirty="0"/>
              <a:t>Solution </a:t>
            </a:r>
            <a:endParaRPr lang="en-IN" sz="4000" dirty="0"/>
          </a:p>
        </p:txBody>
      </p:sp>
    </p:spTree>
  </p:cSld>
  <p:clrMapOvr>
    <a:masterClrMapping/>
  </p:clrMapOvr>
  <p:transition spd="slow">
    <p:randomBar dir="vert"/>
    <p:extLst mod="1">
      <p:ext uri="http://mobile.wps.com/transition/2016/1">
        <p:transition xmlns="" xmlns:p14="http://schemas.microsoft.com/office/powerpoint/2010/main" xmlns:mc="http://schemas.openxmlformats.org/markup-compatibility/2006" val="wps_twist_l_1500"/>
      </p:ext>
    </p:extLst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ectangle 1048591"/>
          <p:cNvSpPr/>
          <p:nvPr/>
        </p:nvSpPr>
        <p:spPr>
          <a:xfrm>
            <a:off x="581891" y="263236"/>
            <a:ext cx="8007927" cy="6345382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593" name="Hexagon 1048592"/>
          <p:cNvSpPr/>
          <p:nvPr/>
        </p:nvSpPr>
        <p:spPr>
          <a:xfrm>
            <a:off x="2080346" y="520409"/>
            <a:ext cx="4405313" cy="1053859"/>
          </a:xfrm>
          <a:prstGeom prst="hexagon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Assessment 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594" name="Rectangle: Rounded Corners 1048593"/>
          <p:cNvSpPr/>
          <p:nvPr/>
        </p:nvSpPr>
        <p:spPr>
          <a:xfrm>
            <a:off x="1310410" y="3465425"/>
            <a:ext cx="6555975" cy="2629734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alt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How many letters are consonant in English alphabet? </a:t>
            </a:r>
            <a:endParaRPr lang="e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595" name="Arrow: Up-Down 1048594"/>
          <p:cNvSpPr/>
          <p:nvPr/>
        </p:nvSpPr>
        <p:spPr>
          <a:xfrm>
            <a:off x="3612152" y="1645417"/>
            <a:ext cx="1129939" cy="1666308"/>
          </a:xfrm>
          <a:prstGeom prst="upDownArrow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1048589"/>
          <p:cNvSpPr/>
          <p:nvPr/>
        </p:nvSpPr>
        <p:spPr>
          <a:xfrm rot="20897">
            <a:off x="622855" y="221688"/>
            <a:ext cx="7939517" cy="6400851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There are 21 letters are consonant in English alphabet.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591" name="Hexagon 1048590"/>
          <p:cNvSpPr/>
          <p:nvPr/>
        </p:nvSpPr>
        <p:spPr>
          <a:xfrm>
            <a:off x="1907514" y="1271180"/>
            <a:ext cx="5014563" cy="928191"/>
          </a:xfrm>
          <a:prstGeom prst="hexagon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Solution </a:t>
            </a:r>
            <a:endParaRPr lang="en-IN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1048585"/>
          <p:cNvSpPr/>
          <p:nvPr/>
        </p:nvSpPr>
        <p:spPr>
          <a:xfrm>
            <a:off x="595745" y="249382"/>
            <a:ext cx="7966364" cy="6359236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587" name="Hexagon 1048586"/>
          <p:cNvSpPr/>
          <p:nvPr/>
        </p:nvSpPr>
        <p:spPr>
          <a:xfrm>
            <a:off x="1940948" y="390618"/>
            <a:ext cx="4986323" cy="1042606"/>
          </a:xfrm>
          <a:prstGeom prst="hexagon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Home work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588" name="Rectangle: Rounded Corners 1048587"/>
          <p:cNvSpPr/>
          <p:nvPr/>
        </p:nvSpPr>
        <p:spPr>
          <a:xfrm>
            <a:off x="1521367" y="3707463"/>
            <a:ext cx="5711970" cy="2371315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What is sentence? </a:t>
            </a:r>
            <a:endParaRPr lang="en-IN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How many kinds of sentence? </a:t>
            </a:r>
            <a:endParaRPr lang="en-IN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589" name="Arrow: Up-Down 1048588"/>
          <p:cNvSpPr/>
          <p:nvPr/>
        </p:nvSpPr>
        <p:spPr>
          <a:xfrm>
            <a:off x="3774182" y="1424772"/>
            <a:ext cx="972294" cy="2289191"/>
          </a:xfrm>
          <a:prstGeom prst="upDownArrow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2441D2-BD11-4CAE-AB56-398229FE6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249382"/>
            <a:ext cx="8091055" cy="6345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5D1C5D-68BD-4D9E-81B4-83004814E76F}"/>
              </a:ext>
            </a:extLst>
          </p:cNvPr>
          <p:cNvSpPr txBox="1"/>
          <p:nvPr/>
        </p:nvSpPr>
        <p:spPr>
          <a:xfrm>
            <a:off x="4294909" y="2230581"/>
            <a:ext cx="3796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highlight>
                  <a:srgbClr val="FFFF00"/>
                </a:highlight>
              </a:rPr>
              <a:t>Thanks to all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ectangle 1048602"/>
          <p:cNvSpPr/>
          <p:nvPr/>
        </p:nvSpPr>
        <p:spPr>
          <a:xfrm>
            <a:off x="595745" y="290945"/>
            <a:ext cx="7994073" cy="6297419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604" name="Hexagon 1048603"/>
          <p:cNvSpPr/>
          <p:nvPr/>
        </p:nvSpPr>
        <p:spPr>
          <a:xfrm>
            <a:off x="1364216" y="368161"/>
            <a:ext cx="6602148" cy="859364"/>
          </a:xfrm>
          <a:prstGeom prst="hexagon">
            <a:avLst/>
          </a:prstGeom>
          <a:solidFill>
            <a:srgbClr val="FFFFFF"/>
          </a:solidFill>
          <a:ln w="25400">
            <a:solidFill>
              <a:srgbClr val="800000"/>
            </a:solidFill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br" rotWithShape="0">
                    <a:srgbClr val="000000"/>
                  </a:outerShdw>
                </a:effectLst>
                <a:latin typeface="Algerian" panose="04020705040A02060702" pitchFamily="82" charset="0"/>
              </a:rPr>
              <a:t>Teachers Identity </a:t>
            </a:r>
            <a:endParaRPr lang="en-IN" sz="40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1048605" name="Rectangle 1048604"/>
          <p:cNvSpPr/>
          <p:nvPr/>
        </p:nvSpPr>
        <p:spPr>
          <a:xfrm>
            <a:off x="609600" y="1634835"/>
            <a:ext cx="4142510" cy="4932219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</a:ln>
        </p:spPr>
        <p:txBody>
          <a:bodyPr anchor="ctr"/>
          <a:lstStyle/>
          <a:p>
            <a:pPr algn="ctr"/>
            <a:r>
              <a:rPr lang="en-US" sz="3600" b="1" dirty="0" err="1">
                <a:latin typeface="Algerian" panose="04020705040A02060702" pitchFamily="82" charset="0"/>
                <a:cs typeface="Kalpurush" panose="02000600000000000000" pitchFamily="2" charset="0"/>
              </a:rPr>
              <a:t>Md.Khalilur</a:t>
            </a:r>
            <a:r>
              <a:rPr lang="en-US" sz="3600" b="1" dirty="0">
                <a:latin typeface="Algerian" panose="04020705040A02060702" pitchFamily="82" charset="0"/>
                <a:cs typeface="Kalpurush" panose="02000600000000000000" pitchFamily="2" charset="0"/>
              </a:rPr>
              <a:t> Rahman</a:t>
            </a:r>
          </a:p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Assistant Teacher</a:t>
            </a:r>
          </a:p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Atgharia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High School</a:t>
            </a:r>
          </a:p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Haripur,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Thakurgaon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endParaRPr lang="en-IN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FCC6E-62DD-4F27-A358-C04C805FE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3" y="1607126"/>
            <a:ext cx="3823854" cy="4987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extLst mod="1">
          <p:ext uri="http://mobile.wps.com/transition/2016/1">
            <p:transition xmlns="" val="wps_teeter_l_1500"/>
          </p:ext>
        </p:extLst>
      </p:transition>
    </mc:Choice>
    <mc:Fallback>
      <p:transition spd="slow">
        <p:fade/>
        <p:extLst mod="1">
          <p:ext uri="http://mobile.wps.com/transition/2016/1">
            <p:transition xmlns="" xmlns:p14="http://schemas.microsoft.com/office/powerpoint/2010/main" val="wps_teeter_l_1500"/>
          </p:ext>
        </p:extLst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ectangle 1048605"/>
          <p:cNvSpPr/>
          <p:nvPr/>
        </p:nvSpPr>
        <p:spPr>
          <a:xfrm>
            <a:off x="581890" y="249382"/>
            <a:ext cx="8021783" cy="6331527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IN" sz="3600" b="1" dirty="0"/>
          </a:p>
          <a:p>
            <a:pPr algn="ctr"/>
            <a:r>
              <a:rPr lang="en-US" sz="3600" b="1" dirty="0"/>
              <a:t>Class : Six </a:t>
            </a:r>
            <a:endParaRPr lang="en-IN" sz="3600" b="1" dirty="0"/>
          </a:p>
          <a:p>
            <a:pPr algn="ctr"/>
            <a:r>
              <a:rPr lang="en-US" sz="3600" b="1" dirty="0"/>
              <a:t>Subject : English Grammar </a:t>
            </a:r>
            <a:endParaRPr lang="en-IN" sz="3600" b="1" dirty="0"/>
          </a:p>
          <a:p>
            <a:pPr algn="ctr"/>
            <a:r>
              <a:rPr lang="en-US" sz="3600" b="1" dirty="0"/>
              <a:t>Unit :-1</a:t>
            </a:r>
            <a:endParaRPr lang="en-IN" sz="3600" b="1" dirty="0"/>
          </a:p>
          <a:p>
            <a:pPr algn="ctr"/>
            <a:endParaRPr lang="en-IN" sz="3600" b="1" dirty="0"/>
          </a:p>
        </p:txBody>
      </p:sp>
      <p:sp>
        <p:nvSpPr>
          <p:cNvPr id="1048607" name="Hexagon 1048606"/>
          <p:cNvSpPr/>
          <p:nvPr/>
        </p:nvSpPr>
        <p:spPr>
          <a:xfrm>
            <a:off x="1315790" y="1081595"/>
            <a:ext cx="6512028" cy="839703"/>
          </a:xfrm>
          <a:prstGeom prst="hexagon">
            <a:avLst/>
          </a:prstGeom>
          <a:solidFill>
            <a:srgbClr val="FFFFFF"/>
          </a:solidFill>
          <a:ln w="25400">
            <a:solidFill>
              <a:srgbClr val="800000"/>
            </a:solidFill>
          </a:ln>
        </p:spPr>
        <p:txBody>
          <a:bodyPr anchor="ctr"/>
          <a:lstStyle/>
          <a:p>
            <a:pPr algn="ctr"/>
            <a:r>
              <a:rPr lang="en-US" sz="4000" b="1" dirty="0">
                <a:latin typeface="Algerian" panose="04020705040A02060702" pitchFamily="82" charset="0"/>
              </a:rPr>
              <a:t>Lesson Introduce </a:t>
            </a:r>
            <a:endParaRPr lang="en-IN" sz="40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  <p:extLst mod="1">
          <p:ext uri="http://mobile.wps.com/transition/2016/1">
            <p:transition xmlns="" val="wps_twist_l_1500"/>
          </p:ext>
        </p:extLst>
      </p:transition>
    </mc:Choice>
    <mc:Fallback>
      <p:transition spd="slow">
        <p:fade/>
        <p:extLst mod="1">
          <p:ext uri="http://mobile.wps.com/transition/2016/1">
            <p:transition xmlns="" xmlns:p14="http://schemas.microsoft.com/office/powerpoint/2010/main" val="wps_twist_l_1500"/>
          </p:ext>
        </p:extLst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Rectangle 1048607"/>
          <p:cNvSpPr/>
          <p:nvPr/>
        </p:nvSpPr>
        <p:spPr>
          <a:xfrm>
            <a:off x="623455" y="235527"/>
            <a:ext cx="7910946" cy="6359237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IN" sz="3200" dirty="0"/>
          </a:p>
          <a:p>
            <a:pPr algn="ctr"/>
            <a:endParaRPr lang="en-IN" sz="3200" b="1" dirty="0"/>
          </a:p>
          <a:p>
            <a:pPr algn="ctr"/>
            <a:endParaRPr lang="en-IN" sz="3200" b="1" dirty="0"/>
          </a:p>
          <a:p>
            <a:pPr algn="ctr"/>
            <a:endParaRPr lang="en-IN" sz="3200" b="1" dirty="0"/>
          </a:p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At first we need to discuss about Letters. </a:t>
            </a:r>
            <a:endParaRPr lang="en-IN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What do we mean by letters?</a:t>
            </a:r>
            <a:endParaRPr lang="en-IN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[By letters we mean, the symbols of sounds are called letters ]</a:t>
            </a:r>
            <a:endParaRPr lang="en-IN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অর্থা</a:t>
            </a:r>
            <a:r>
              <a:rPr lang="en-IN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ধ্বনির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সাংকেতিক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চিহ্নকে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letter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IN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IN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Letter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জাতিগত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দিক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IN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যথা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--(1) Vowel (2) Consonant. </a:t>
            </a:r>
            <a:endParaRPr lang="en-IN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আবার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আকৃতিগত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দিক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Letter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IN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যথা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-(1) Capital letter (2) Small letter. </a:t>
            </a:r>
            <a:endParaRPr lang="en-IN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IN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609" name="Hexagon 1048608"/>
          <p:cNvSpPr/>
          <p:nvPr/>
        </p:nvSpPr>
        <p:spPr>
          <a:xfrm>
            <a:off x="1172974" y="543894"/>
            <a:ext cx="6630161" cy="950609"/>
          </a:xfrm>
          <a:prstGeom prst="hexagon">
            <a:avLst/>
          </a:prstGeom>
          <a:solidFill>
            <a:srgbClr val="FFFFFF"/>
          </a:solidFill>
          <a:ln w="25400">
            <a:solidFill>
              <a:srgbClr val="800000"/>
            </a:solidFill>
          </a:ln>
        </p:spPr>
        <p:txBody>
          <a:bodyPr anchor="ctr"/>
          <a:lstStyle/>
          <a:p>
            <a:pPr algn="ctr"/>
            <a:r>
              <a:rPr lang="en-US" altLang="en-US" sz="4000" b="1"/>
              <a:t>Some short discuss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extLst mod="1">
          <p:ext uri="http://mobile.wps.com/transition/2016/1">
            <p:transition xmlns="" val="wps_twist_l_1500"/>
          </p:ext>
        </p:extLst>
      </p:transition>
    </mc:Choice>
    <mc:Fallback>
      <p:transition spd="slow">
        <p:fade/>
        <p:extLst mod="1">
          <p:ext uri="http://mobile.wps.com/transition/2016/1">
            <p:transition xmlns="" xmlns:p14="http://schemas.microsoft.com/office/powerpoint/2010/main" val="wps_twist_l_1500"/>
          </p:ext>
        </p:extLst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ectangle 1048609"/>
          <p:cNvSpPr/>
          <p:nvPr/>
        </p:nvSpPr>
        <p:spPr>
          <a:xfrm>
            <a:off x="415636" y="263236"/>
            <a:ext cx="8340436" cy="6096000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611" name="Hexagon 1048610"/>
          <p:cNvSpPr/>
          <p:nvPr/>
        </p:nvSpPr>
        <p:spPr>
          <a:xfrm>
            <a:off x="1301028" y="338702"/>
            <a:ext cx="6410627" cy="1144711"/>
          </a:xfrm>
          <a:prstGeom prst="hexagon">
            <a:avLst/>
          </a:prstGeom>
          <a:solidFill>
            <a:srgbClr val="FFFFFF"/>
          </a:solidFill>
          <a:ln w="25400">
            <a:solidFill>
              <a:srgbClr val="800000"/>
            </a:solidFill>
          </a:ln>
        </p:spPr>
        <p:txBody>
          <a:bodyPr anchor="ctr"/>
          <a:lstStyle/>
          <a:p>
            <a:pPr algn="ctr"/>
            <a:r>
              <a:rPr lang="en-US" sz="4000" b="1"/>
              <a:t>Follow the picture &amp; think,What is this?</a:t>
            </a:r>
            <a:endParaRPr lang="en-IN" sz="4000" b="1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9966" y="1748209"/>
            <a:ext cx="8377670" cy="463353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1048611"/>
          <p:cNvSpPr/>
          <p:nvPr/>
        </p:nvSpPr>
        <p:spPr>
          <a:xfrm>
            <a:off x="255443" y="191761"/>
            <a:ext cx="8633114" cy="6396603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We thought that It is a chain of Gold.</a:t>
            </a:r>
            <a:endParaRPr lang="en-IN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এটি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সোনার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চেন</a:t>
            </a:r>
            <a:r>
              <a:rPr lang="en-IN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সোনার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দানা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একটির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সংযোগ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ঘটিয়ে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চেন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তেমন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ইংরেজি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বর্ণগুলো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যদি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পাশাপাশি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বৃত্তাকারে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লিখি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সেটা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লাগবে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নিশ্চয়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বলবে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"</a:t>
            </a:r>
            <a:r>
              <a:rPr lang="en-IN" alt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বর্ণমালা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"</a:t>
            </a:r>
            <a:r>
              <a:rPr lang="en-IN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alt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IN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1048612"/>
          <p:cNvSpPr/>
          <p:nvPr/>
        </p:nvSpPr>
        <p:spPr>
          <a:xfrm>
            <a:off x="540327" y="249382"/>
            <a:ext cx="8021782" cy="6338982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614" name="Hexagon 1048613"/>
          <p:cNvSpPr/>
          <p:nvPr/>
        </p:nvSpPr>
        <p:spPr>
          <a:xfrm>
            <a:off x="1643166" y="351681"/>
            <a:ext cx="5478747" cy="1066837"/>
          </a:xfrm>
          <a:prstGeom prst="hexagon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Title of the lesson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615" name="Rectangle: Rounded Corners 1048614"/>
          <p:cNvSpPr/>
          <p:nvPr/>
        </p:nvSpPr>
        <p:spPr>
          <a:xfrm>
            <a:off x="1749134" y="3963792"/>
            <a:ext cx="5304402" cy="2106621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Alphabet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616" name="Arrow: Up-Down 1048615"/>
          <p:cNvSpPr/>
          <p:nvPr/>
        </p:nvSpPr>
        <p:spPr>
          <a:xfrm>
            <a:off x="3663661" y="1430401"/>
            <a:ext cx="1242820" cy="2406396"/>
          </a:xfrm>
          <a:prstGeom prst="upDownArrow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1048616"/>
          <p:cNvSpPr/>
          <p:nvPr/>
        </p:nvSpPr>
        <p:spPr>
          <a:xfrm>
            <a:off x="609600" y="263236"/>
            <a:ext cx="7924800" cy="6359237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After we have studied the lesson, we will be able to describe the definition of "Alphabet " "</a:t>
            </a:r>
            <a:r>
              <a:rPr lang="en-US" sz="36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Vowel &amp; Consonant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". </a:t>
            </a:r>
            <a:endParaRPr lang="e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618" name="Hexagon 1048617"/>
          <p:cNvSpPr/>
          <p:nvPr/>
        </p:nvSpPr>
        <p:spPr>
          <a:xfrm>
            <a:off x="1851130" y="1124034"/>
            <a:ext cx="5623396" cy="907965"/>
          </a:xfrm>
          <a:prstGeom prst="hexagon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altLang="en-US" sz="4000" b="1" dirty="0"/>
              <a:t>Learning outcome </a:t>
            </a:r>
            <a:endParaRPr lang="en-IN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1048618"/>
          <p:cNvSpPr/>
          <p:nvPr/>
        </p:nvSpPr>
        <p:spPr>
          <a:xfrm>
            <a:off x="609600" y="263235"/>
            <a:ext cx="7994073" cy="6359237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  <p:sp>
        <p:nvSpPr>
          <p:cNvPr id="1048620" name="Hexagon 1048619"/>
          <p:cNvSpPr/>
          <p:nvPr/>
        </p:nvSpPr>
        <p:spPr>
          <a:xfrm>
            <a:off x="1924483" y="351681"/>
            <a:ext cx="5132676" cy="975984"/>
          </a:xfrm>
          <a:prstGeom prst="hexagon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Individual work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621" name="Rectangle: Rounded Corners 1048620"/>
          <p:cNvSpPr/>
          <p:nvPr/>
        </p:nvSpPr>
        <p:spPr>
          <a:xfrm>
            <a:off x="1492265" y="3660838"/>
            <a:ext cx="5999369" cy="2546674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Write the definition of Alphabet ! </a:t>
            </a:r>
            <a:endParaRPr lang="en-IN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8622" name="Arrow: Up-Down 1048621"/>
          <p:cNvSpPr/>
          <p:nvPr/>
        </p:nvSpPr>
        <p:spPr>
          <a:xfrm>
            <a:off x="3832513" y="1333920"/>
            <a:ext cx="1349087" cy="2269255"/>
          </a:xfrm>
          <a:prstGeom prst="upDownArrow">
            <a:avLst/>
          </a:prstGeom>
          <a:solidFill>
            <a:srgbClr val="FFFFFF"/>
          </a:solidFill>
          <a:ln w="25400">
            <a:solidFill>
              <a:srgbClr val="D04617"/>
            </a:solidFill>
          </a:ln>
        </p:spPr>
        <p:txBody>
          <a:bodyPr anchor="ctr"/>
          <a:lstStyle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430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Algerian</vt:lpstr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Khalilur Rahman</dc:creator>
  <cp:lastModifiedBy>Md Khalilur Rahman</cp:lastModifiedBy>
  <cp:revision>23</cp:revision>
  <dcterms:created xsi:type="dcterms:W3CDTF">2015-04-27T09:30:45Z</dcterms:created>
  <dcterms:modified xsi:type="dcterms:W3CDTF">2022-11-07T07:54:41Z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ad471c86ba5a42c8854dc3391cd5d316</vt:lpwstr>
  </property>
</Properties>
</file>