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30" r:id="rId2"/>
    <p:sldId id="366" r:id="rId3"/>
    <p:sldId id="315" r:id="rId4"/>
    <p:sldId id="310" r:id="rId5"/>
    <p:sldId id="331" r:id="rId6"/>
    <p:sldId id="319" r:id="rId7"/>
    <p:sldId id="347" r:id="rId8"/>
    <p:sldId id="311" r:id="rId9"/>
    <p:sldId id="350" r:id="rId10"/>
    <p:sldId id="320" r:id="rId11"/>
    <p:sldId id="363" r:id="rId12"/>
    <p:sldId id="361" r:id="rId13"/>
    <p:sldId id="364" r:id="rId14"/>
    <p:sldId id="362" r:id="rId15"/>
    <p:sldId id="357" r:id="rId16"/>
    <p:sldId id="358" r:id="rId17"/>
    <p:sldId id="359" r:id="rId18"/>
    <p:sldId id="360" r:id="rId19"/>
    <p:sldId id="318" r:id="rId20"/>
    <p:sldId id="355" r:id="rId21"/>
    <p:sldId id="272" r:id="rId22"/>
    <p:sldId id="33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4434" autoAdjust="0"/>
  </p:normalViewPr>
  <p:slideViewPr>
    <p:cSldViewPr snapToGrid="0" showGuides="1">
      <p:cViewPr varScale="1">
        <p:scale>
          <a:sx n="74" d="100"/>
          <a:sy n="74" d="100"/>
        </p:scale>
        <p:origin x="516" y="72"/>
      </p:cViewPr>
      <p:guideLst>
        <p:guide orient="horz" pos="2160"/>
        <p:guide pos="3840"/>
      </p:guideLst>
    </p:cSldViewPr>
  </p:slideViewPr>
  <p:notesTextViewPr>
    <p:cViewPr>
      <p:scale>
        <a:sx n="1" d="1"/>
        <a:sy n="1" d="1"/>
      </p:scale>
      <p:origin x="0" y="0"/>
    </p:cViewPr>
  </p:notesTextViewPr>
  <p:sorterViewPr>
    <p:cViewPr>
      <p:scale>
        <a:sx n="94" d="100"/>
        <a:sy n="9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viewProps" Target="viewProp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77BDA-6F05-451E-91DF-D7ABE332C817}"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FDF78E-89F6-4489-BF8E-5117B8551B89}" type="slidenum">
              <a:rPr lang="en-US" smtClean="0"/>
              <a:t>‹#›</a:t>
            </a:fld>
            <a:endParaRPr lang="en-US"/>
          </a:p>
        </p:txBody>
      </p:sp>
    </p:spTree>
    <p:extLst>
      <p:ext uri="{BB962C8B-B14F-4D97-AF65-F5344CB8AC3E}">
        <p14:creationId xmlns:p14="http://schemas.microsoft.com/office/powerpoint/2010/main" val="308775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8770D7F-06BE-4E65-9F3F-E5640DE6E629}"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912854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770D7F-06BE-4E65-9F3F-E5640DE6E629}"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3623500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770D7F-06BE-4E65-9F3F-E5640DE6E629}"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290822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770D7F-06BE-4E65-9F3F-E5640DE6E629}"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424182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770D7F-06BE-4E65-9F3F-E5640DE6E629}"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3866597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770D7F-06BE-4E65-9F3F-E5640DE6E629}"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4058303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770D7F-06BE-4E65-9F3F-E5640DE6E629}"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398706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770D7F-06BE-4E65-9F3F-E5640DE6E629}" type="datetimeFigureOut">
              <a:rPr lang="en-US" smtClean="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3749964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770D7F-06BE-4E65-9F3F-E5640DE6E629}"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973326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770D7F-06BE-4E65-9F3F-E5640DE6E629}"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3047487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770D7F-06BE-4E65-9F3F-E5640DE6E629}"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1358636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770D7F-06BE-4E65-9F3F-E5640DE6E629}" type="datetimeFigureOut">
              <a:rPr lang="en-US" smtClean="0"/>
              <a:t>11/9/2022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CD2F9-E183-4C60-8148-39AE3078664A}" type="slidenum">
              <a:rPr lang="en-US" smtClean="0"/>
              <a:t>‹#›</a:t>
            </a:fld>
            <a:endParaRPr lang="en-US"/>
          </a:p>
        </p:txBody>
      </p:sp>
    </p:spTree>
    <p:extLst>
      <p:ext uri="{BB962C8B-B14F-4D97-AF65-F5344CB8AC3E}">
        <p14:creationId xmlns:p14="http://schemas.microsoft.com/office/powerpoint/2010/main" val="3997614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image" Target="../media/image1.JPG" /><Relationship Id="rId1" Type="http://schemas.openxmlformats.org/officeDocument/2006/relationships/slideLayout" Target="../slideLayouts/slideLayout7.xml" /><Relationship Id="rId6" Type="http://schemas.openxmlformats.org/officeDocument/2006/relationships/image" Target="../media/image5.png" /><Relationship Id="rId5" Type="http://schemas.openxmlformats.org/officeDocument/2006/relationships/image" Target="../media/image4.JPG" /><Relationship Id="rId4" Type="http://schemas.openxmlformats.org/officeDocument/2006/relationships/image" Target="../media/image3.JPG" /></Relationships>
</file>

<file path=ppt/slides/_rels/slide10.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image" Target="../media/image15.jpeg" /><Relationship Id="rId1" Type="http://schemas.openxmlformats.org/officeDocument/2006/relationships/slideLayout" Target="../slideLayouts/slideLayout7.xml" /><Relationship Id="rId4" Type="http://schemas.openxmlformats.org/officeDocument/2006/relationships/image" Target="../media/image17.png" /></Relationships>
</file>

<file path=ppt/slides/_rels/slide11.xml.rels><?xml version="1.0" encoding="UTF-8" standalone="yes"?>
<Relationships xmlns="http://schemas.openxmlformats.org/package/2006/relationships"><Relationship Id="rId2" Type="http://schemas.openxmlformats.org/officeDocument/2006/relationships/image" Target="../media/image18.jp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openxmlformats.org/officeDocument/2006/relationships/image" Target="../media/image20.jpg" /><Relationship Id="rId2" Type="http://schemas.openxmlformats.org/officeDocument/2006/relationships/image" Target="../media/image19.jp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21.jp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image" Target="../media/image15.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23.pn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24.jp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3" Type="http://schemas.openxmlformats.org/officeDocument/2006/relationships/image" Target="../media/image26.jpeg" /><Relationship Id="rId2" Type="http://schemas.openxmlformats.org/officeDocument/2006/relationships/image" Target="../media/image25.pn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3" Type="http://schemas.openxmlformats.org/officeDocument/2006/relationships/image" Target="../media/image27.jpeg" /><Relationship Id="rId2" Type="http://schemas.openxmlformats.org/officeDocument/2006/relationships/image" Target="../media/image15.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hyperlink" Target="mailto:mominuli1985@gmail.com" TargetMode="External" /><Relationship Id="rId2" Type="http://schemas.openxmlformats.org/officeDocument/2006/relationships/image" Target="../media/image6.tmp"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3" Type="http://schemas.openxmlformats.org/officeDocument/2006/relationships/image" Target="../media/image29.jpg" /><Relationship Id="rId2" Type="http://schemas.openxmlformats.org/officeDocument/2006/relationships/image" Target="../media/image28.png" /><Relationship Id="rId1" Type="http://schemas.openxmlformats.org/officeDocument/2006/relationships/slideLayout" Target="../slideLayouts/slideLayout7.xml" /><Relationship Id="rId5" Type="http://schemas.openxmlformats.org/officeDocument/2006/relationships/image" Target="../media/image31.png" /><Relationship Id="rId4" Type="http://schemas.openxmlformats.org/officeDocument/2006/relationships/image" Target="../media/image30.png" /></Relationships>
</file>

<file path=ppt/slides/_rels/slide22.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image" Target="../media/image1.JPG" /><Relationship Id="rId1" Type="http://schemas.openxmlformats.org/officeDocument/2006/relationships/slideLayout" Target="../slideLayouts/slideLayout7.xml" /><Relationship Id="rId6" Type="http://schemas.openxmlformats.org/officeDocument/2006/relationships/image" Target="../media/image32.png" /><Relationship Id="rId5" Type="http://schemas.openxmlformats.org/officeDocument/2006/relationships/image" Target="../media/image4.JPG" /><Relationship Id="rId4" Type="http://schemas.openxmlformats.org/officeDocument/2006/relationships/image" Target="../media/image3.JPG" /></Relationships>
</file>

<file path=ppt/slides/_rels/slide3.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image" Target="../media/image1.JPG" /><Relationship Id="rId1" Type="http://schemas.openxmlformats.org/officeDocument/2006/relationships/slideLayout" Target="../slideLayouts/slideLayout7.xml" /><Relationship Id="rId5" Type="http://schemas.openxmlformats.org/officeDocument/2006/relationships/image" Target="../media/image4.JPG" /><Relationship Id="rId4" Type="http://schemas.openxmlformats.org/officeDocument/2006/relationships/image" Target="../media/image3.JPG" /></Relationships>
</file>

<file path=ppt/slides/_rels/slide6.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12.jpg" /><Relationship Id="rId2" Type="http://schemas.openxmlformats.org/officeDocument/2006/relationships/image" Target="../media/image11.jp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13.jp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546" y="159296"/>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 name="Group 3"/>
          <p:cNvGrpSpPr/>
          <p:nvPr/>
        </p:nvGrpSpPr>
        <p:grpSpPr>
          <a:xfrm>
            <a:off x="309496" y="305872"/>
            <a:ext cx="11384521" cy="914400"/>
            <a:chOff x="309496" y="305872"/>
            <a:chExt cx="11384521" cy="91440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96" y="305872"/>
              <a:ext cx="1733550" cy="914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2757" y="353509"/>
              <a:ext cx="944384" cy="86676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6852" y="434459"/>
              <a:ext cx="1051439" cy="6572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1280" y="353509"/>
              <a:ext cx="1622737" cy="603229"/>
            </a:xfrm>
            <a:prstGeom prst="rect">
              <a:avLst/>
            </a:prstGeom>
          </p:spPr>
        </p:pic>
      </p:grpSp>
      <p:sp>
        <p:nvSpPr>
          <p:cNvPr id="9" name="Flowchart: Punched Tape 8"/>
          <p:cNvSpPr/>
          <p:nvPr/>
        </p:nvSpPr>
        <p:spPr>
          <a:xfrm>
            <a:off x="730576" y="1553586"/>
            <a:ext cx="9340704" cy="1875413"/>
          </a:xfrm>
          <a:prstGeom prst="flowChartPunchedTape">
            <a:avLst/>
          </a:prstGeom>
          <a:solidFill>
            <a:schemeClr val="accent4">
              <a:lumMod val="20000"/>
              <a:lumOff val="8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dirty="0">
                <a:solidFill>
                  <a:srgbClr val="00B050"/>
                </a:solidFill>
                <a:latin typeface="NikoshBAN" panose="02000000000000000000" pitchFamily="2" charset="0"/>
                <a:cs typeface="NikoshBAN" panose="02000000000000000000" pitchFamily="2" charset="0"/>
              </a:rPr>
              <a:t>সবাইকে স্বাগতম</a:t>
            </a:r>
            <a:endParaRPr lang="en-US" sz="8000" dirty="0">
              <a:solidFill>
                <a:srgbClr val="00B050"/>
              </a:soli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496" y="3028349"/>
            <a:ext cx="11619907" cy="3599058"/>
          </a:xfrm>
          <a:prstGeom prst="rect">
            <a:avLst/>
          </a:prstGeom>
        </p:spPr>
      </p:pic>
    </p:spTree>
    <p:extLst>
      <p:ext uri="{BB962C8B-B14F-4D97-AF65-F5344CB8AC3E}">
        <p14:creationId xmlns:p14="http://schemas.microsoft.com/office/powerpoint/2010/main" val="20474182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set>
                                      <p:cBhvr>
                                        <p:cTn id="7" dur="455" fill="hold">
                                          <p:stCondLst>
                                            <p:cond delay="0"/>
                                          </p:stCondLst>
                                        </p:cTn>
                                        <p:tgtEl>
                                          <p:spTgt spid="9"/>
                                        </p:tgtEl>
                                        <p:attrNameLst>
                                          <p:attrName>style.rotation</p:attrName>
                                        </p:attrNameLst>
                                      </p:cBhvr>
                                      <p:to>
                                        <p:strVal val="-45.0"/>
                                      </p:to>
                                    </p:set>
                                    <p:anim calcmode="lin" valueType="num">
                                      <p:cBhvr>
                                        <p:cTn id="8"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dissolve">
                                      <p:cBhvr>
                                        <p:cTn id="1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408" y="124721"/>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9419" t="10542" r="17251" b="10847"/>
          <a:stretch/>
        </p:blipFill>
        <p:spPr bwMode="auto">
          <a:xfrm>
            <a:off x="439443" y="302459"/>
            <a:ext cx="5908454" cy="58940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619650" y="883695"/>
            <a:ext cx="5402328" cy="3416320"/>
          </a:xfrm>
          <a:prstGeom prst="rect">
            <a:avLst/>
          </a:prstGeom>
          <a:solidFill>
            <a:schemeClr val="bg1"/>
          </a:solidFill>
        </p:spPr>
        <p:txBody>
          <a:bodyPr wrap="square">
            <a:spAutoFit/>
          </a:bodyPr>
          <a:lstStyle/>
          <a:p>
            <a:pPr algn="ctr"/>
            <a:r>
              <a:rPr lang="bn-IN" sz="3600" u="sng" dirty="0">
                <a:latin typeface="NikoshBAN" panose="02000000000000000000" pitchFamily="2" charset="0"/>
                <a:cs typeface="NikoshBAN" panose="02000000000000000000" pitchFamily="2" charset="0"/>
              </a:rPr>
              <a:t>একক কাজ</a:t>
            </a:r>
          </a:p>
          <a:p>
            <a:pPr algn="ctr"/>
            <a:endParaRPr lang="bn-IN" sz="3600" u="sng" dirty="0">
              <a:latin typeface="NikoshBAN" panose="02000000000000000000" pitchFamily="2" charset="0"/>
              <a:cs typeface="NikoshBAN" panose="02000000000000000000" pitchFamily="2" charset="0"/>
            </a:endParaRPr>
          </a:p>
          <a:p>
            <a:pPr marL="571500" indent="-571500" algn="just">
              <a:buFont typeface="Wingdings" panose="05000000000000000000" pitchFamily="2" charset="2"/>
              <a:buChar char="v"/>
            </a:pPr>
            <a:r>
              <a:rPr lang="bn-IN" sz="3600" b="1" dirty="0">
                <a:latin typeface="NikoshBAN" panose="02000000000000000000" pitchFamily="2" charset="0"/>
                <a:cs typeface="NikoshBAN" panose="02000000000000000000" pitchFamily="2" charset="0"/>
              </a:rPr>
              <a:t>দেওয়ানি কী এবং কার কাছ থেকে দেওয়ানি লাভ করে </a:t>
            </a:r>
            <a:r>
              <a:rPr lang="bn-IN" sz="3600" dirty="0">
                <a:latin typeface="NikoshBAN" panose="02000000000000000000" pitchFamily="2" charset="0"/>
                <a:cs typeface="NikoshBAN" panose="02000000000000000000" pitchFamily="2" charset="0"/>
              </a:rPr>
              <a:t>উল্লেখ কর।</a:t>
            </a:r>
          </a:p>
          <a:p>
            <a:endParaRPr lang="bn-IN" sz="36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0391" t="7850" r="13260"/>
          <a:stretch/>
        </p:blipFill>
        <p:spPr>
          <a:xfrm>
            <a:off x="6524158" y="441229"/>
            <a:ext cx="5249789" cy="5947050"/>
          </a:xfrm>
          <a:prstGeom prst="rect">
            <a:avLst/>
          </a:prstGeom>
          <a:ln>
            <a:noFill/>
          </a:ln>
          <a:effectLst>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1208" y="4565319"/>
            <a:ext cx="3975259" cy="1488011"/>
          </a:xfrm>
          <a:prstGeom prst="rect">
            <a:avLst/>
          </a:prstGeom>
        </p:spPr>
      </p:pic>
    </p:spTree>
    <p:extLst>
      <p:ext uri="{BB962C8B-B14F-4D97-AF65-F5344CB8AC3E}">
        <p14:creationId xmlns:p14="http://schemas.microsoft.com/office/powerpoint/2010/main" val="215475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4494" y="128995"/>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827" y="509431"/>
            <a:ext cx="11359167" cy="51700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p:cNvSpPr txBox="1"/>
          <p:nvPr/>
        </p:nvSpPr>
        <p:spPr>
          <a:xfrm>
            <a:off x="3148973" y="5842817"/>
            <a:ext cx="6432848" cy="646331"/>
          </a:xfrm>
          <a:prstGeom prst="rect">
            <a:avLst/>
          </a:prstGeom>
          <a:noFill/>
          <a:ln w="38100">
            <a:solidFill>
              <a:srgbClr val="7030A0"/>
            </a:solidFill>
          </a:ln>
        </p:spPr>
        <p:txBody>
          <a:bodyPr wrap="square" rtlCol="0">
            <a:spAutoFit/>
          </a:bodyPr>
          <a:lstStyle/>
          <a:p>
            <a:pPr algn="ctr"/>
            <a:r>
              <a:rPr lang="bn-IN" sz="3600" b="1" dirty="0">
                <a:solidFill>
                  <a:srgbClr val="00B050"/>
                </a:solidFill>
                <a:latin typeface="NikoshBAN" panose="02000000000000000000" pitchFamily="2" charset="0"/>
                <a:cs typeface="NikoshBAN" panose="02000000000000000000" pitchFamily="2" charset="0"/>
              </a:rPr>
              <a:t>ব্রিটিশ ইস্ট ইন্ডিয়া কোম্পানি</a:t>
            </a:r>
            <a:endParaRPr lang="en-US" sz="36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8750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474" y="122079"/>
            <a:ext cx="12261345" cy="7822783"/>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Rectangle 4"/>
          <p:cNvSpPr/>
          <p:nvPr/>
        </p:nvSpPr>
        <p:spPr>
          <a:xfrm rot="10800000" flipV="1">
            <a:off x="2353738" y="3264029"/>
            <a:ext cx="7484523" cy="769441"/>
          </a:xfrm>
          <a:prstGeom prst="rect">
            <a:avLst/>
          </a:prstGeom>
          <a:ln w="38100">
            <a:solidFill>
              <a:srgbClr val="7030A0"/>
            </a:solidFill>
          </a:ln>
        </p:spPr>
        <p:txBody>
          <a:bodyPr wrap="square">
            <a:spAutoFit/>
          </a:bodyPr>
          <a:lstStyle/>
          <a:p>
            <a:pPr algn="ctr"/>
            <a:r>
              <a:rPr lang="bn-IN" sz="4400" dirty="0">
                <a:solidFill>
                  <a:srgbClr val="00B050"/>
                </a:solidFill>
                <a:latin typeface="NikoshBAN" panose="02000000000000000000" pitchFamily="2" charset="0"/>
                <a:cs typeface="NikoshBAN" panose="02000000000000000000" pitchFamily="2" charset="0"/>
              </a:rPr>
              <a:t>বাংলায় দ্বৈতশাসনের প্রভাব</a:t>
            </a:r>
          </a:p>
        </p:txBody>
      </p:sp>
      <p:sp>
        <p:nvSpPr>
          <p:cNvPr id="6" name="TextBox 5"/>
          <p:cNvSpPr txBox="1"/>
          <p:nvPr/>
        </p:nvSpPr>
        <p:spPr>
          <a:xfrm>
            <a:off x="323000" y="4186270"/>
            <a:ext cx="11304396" cy="3539430"/>
          </a:xfrm>
          <a:prstGeom prst="rect">
            <a:avLst/>
          </a:prstGeom>
          <a:noFill/>
        </p:spPr>
        <p:txBody>
          <a:bodyPr wrap="square" rtlCol="0">
            <a:spAutoFit/>
          </a:bodyPr>
          <a:lstStyle/>
          <a:p>
            <a:pPr algn="just"/>
            <a:r>
              <a:rPr lang="bn-IN" sz="2800" dirty="0">
                <a:solidFill>
                  <a:srgbClr val="002060"/>
                </a:solidFill>
                <a:latin typeface="NikoshBAN" panose="02000000000000000000" pitchFamily="2" charset="0"/>
                <a:cs typeface="NikoshBAN" panose="02000000000000000000" pitchFamily="2" charset="0"/>
              </a:rPr>
              <a:t>রবার্ট ক্লাইভ দেওয়ানী সনদের নামে বাংলার সম্পদ লুণ্ঠন</a:t>
            </a:r>
            <a:r>
              <a:rPr lang="en-US" sz="2800" dirty="0">
                <a:solidFill>
                  <a:srgbClr val="002060"/>
                </a:solidFill>
                <a:latin typeface="NikoshBAN" panose="02000000000000000000" pitchFamily="2" charset="0"/>
                <a:cs typeface="NikoshBAN" panose="02000000000000000000" pitchFamily="2" charset="0"/>
              </a:rPr>
              <a:t> </a:t>
            </a:r>
            <a:r>
              <a:rPr lang="bn-IN" sz="2800" dirty="0">
                <a:solidFill>
                  <a:srgbClr val="002060"/>
                </a:solidFill>
                <a:latin typeface="NikoshBAN" panose="02000000000000000000" pitchFamily="2" charset="0"/>
                <a:cs typeface="NikoshBAN" panose="02000000000000000000" pitchFamily="2" charset="0"/>
              </a:rPr>
              <a:t>করে একচেটিয়া ক্ষমতা লাভ করে। দিল্লি কর্তৃক বিদেশি বণিক কোম্পানিকে এই অভাবিত ক্ষমতা প্রদানে সৃষ্টি হয় দ্বৈত শাসনের। অর্থাৎ যাতে করে কোম্পানি লাভ করে দায়িত্বহীন ক্ষমতা, নবাব পরিণত হন ক্ষমতাহীন শাসকে। অথচ নবাবের দায়িত্ব থেকে যায় ষোলআনা। ফলে বাংলায় এক অভূতপূর্ব প্রশাসনিক জটিলতার সৃষ্টি হয়, যার মাসুল দিতে হয় এদেশের সাধারণ জনগোষ্ঠীকে। ১৭৭০ খ্রিস্টাব্দে (১১৭৬ বঙ্গাব্দ) গ্রীষ্মকালে দেখা দেয় ভয়াবহ দুর্ভিক্ষ, যা স্মরণকালের ইতিহাসে ‘ছিয়াত্তরের মন্বন্তর’ নামে পরিচিত। </a:t>
            </a:r>
            <a:endParaRPr lang="en-US" sz="2800" dirty="0">
              <a:solidFill>
                <a:srgbClr val="002060"/>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17" y="231799"/>
            <a:ext cx="5947483" cy="29361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991" y="326658"/>
            <a:ext cx="5360597" cy="28413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8351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031" y="132853"/>
            <a:ext cx="11925837" cy="6733279"/>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819" y="289183"/>
            <a:ext cx="11668259" cy="642061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extBox 3"/>
          <p:cNvSpPr txBox="1"/>
          <p:nvPr/>
        </p:nvSpPr>
        <p:spPr>
          <a:xfrm>
            <a:off x="502276" y="618186"/>
            <a:ext cx="6459796" cy="830997"/>
          </a:xfrm>
          <a:prstGeom prst="rect">
            <a:avLst/>
          </a:prstGeom>
          <a:solidFill>
            <a:srgbClr val="002060"/>
          </a:solidFill>
          <a:ln w="38100">
            <a:solidFill>
              <a:srgbClr val="7030A0"/>
            </a:solidFill>
          </a:ln>
        </p:spPr>
        <p:txBody>
          <a:bodyPr wrap="square" rtlCol="0">
            <a:spAutoFit/>
          </a:bodyPr>
          <a:lstStyle/>
          <a:p>
            <a:pPr algn="ctr"/>
            <a:r>
              <a:rPr lang="bn-IN" sz="4800" b="1" dirty="0">
                <a:solidFill>
                  <a:srgbClr val="00B050"/>
                </a:solidFill>
                <a:latin typeface="NikoshBAN" panose="02000000000000000000" pitchFamily="2" charset="0"/>
                <a:cs typeface="NikoshBAN" panose="02000000000000000000" pitchFamily="2" charset="0"/>
              </a:rPr>
              <a:t>কোম্পানি শাসনামল</a:t>
            </a:r>
            <a:endParaRPr lang="en-US" sz="4800" b="1"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663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408" y="124721"/>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9419" t="10542" r="17251" b="10847"/>
          <a:stretch/>
        </p:blipFill>
        <p:spPr bwMode="auto">
          <a:xfrm>
            <a:off x="430247" y="345530"/>
            <a:ext cx="5900329" cy="57552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0025" y="441229"/>
            <a:ext cx="5365824" cy="3713648"/>
          </a:xfrm>
          <a:prstGeom prst="roundRect">
            <a:avLst>
              <a:gd name="adj" fmla="val 8594"/>
            </a:avLst>
          </a:prstGeom>
          <a:solidFill>
            <a:srgbClr val="FFFFFF">
              <a:shade val="85000"/>
            </a:srgbClr>
          </a:solidFill>
          <a:ln w="38100">
            <a:solidFill>
              <a:srgbClr val="7030A0"/>
            </a:solidFill>
          </a:ln>
          <a:effectLst>
            <a:reflection blurRad="12700" stA="38000" endPos="28000" dist="5000" dir="5400000" sy="-100000" algn="bl" rotWithShape="0"/>
          </a:effectLst>
        </p:spPr>
      </p:pic>
      <p:sp>
        <p:nvSpPr>
          <p:cNvPr id="6" name="Rectangle 5"/>
          <p:cNvSpPr/>
          <p:nvPr/>
        </p:nvSpPr>
        <p:spPr>
          <a:xfrm>
            <a:off x="685304" y="953589"/>
            <a:ext cx="5365824" cy="2185214"/>
          </a:xfrm>
          <a:prstGeom prst="rect">
            <a:avLst/>
          </a:prstGeom>
        </p:spPr>
        <p:txBody>
          <a:bodyPr wrap="square">
            <a:spAutoFit/>
          </a:bodyPr>
          <a:lstStyle/>
          <a:p>
            <a:pPr algn="ctr"/>
            <a:r>
              <a:rPr lang="bn-IN" sz="3600" u="sng" dirty="0">
                <a:solidFill>
                  <a:srgbClr val="00B050"/>
                </a:solidFill>
                <a:latin typeface="NikoshBAN" panose="02000000000000000000" pitchFamily="2" charset="0"/>
                <a:cs typeface="NikoshBAN" panose="02000000000000000000" pitchFamily="2" charset="0"/>
              </a:rPr>
              <a:t>জোড়ায় কাজ</a:t>
            </a:r>
          </a:p>
          <a:p>
            <a:pPr algn="ctr"/>
            <a:endParaRPr lang="en-US" sz="3600" u="sng" dirty="0">
              <a:solidFill>
                <a:srgbClr val="00B050"/>
              </a:solidFill>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q"/>
            </a:pPr>
            <a:r>
              <a:rPr lang="bn-IN" sz="3200" b="1" dirty="0">
                <a:solidFill>
                  <a:srgbClr val="00B050"/>
                </a:solidFill>
                <a:latin typeface="NikoshBAN" panose="02000000000000000000" pitchFamily="2" charset="0"/>
                <a:cs typeface="NikoshBAN" panose="02000000000000000000" pitchFamily="2" charset="0"/>
              </a:rPr>
              <a:t>বাংলায় দ্বৈত শাসনের প্রভাব ব্যাখ্যা কর</a:t>
            </a:r>
            <a:r>
              <a:rPr lang="bn-BD" sz="3200" b="1" dirty="0">
                <a:solidFill>
                  <a:srgbClr val="00B050"/>
                </a:solidFill>
                <a:latin typeface="NikoshBAN" panose="02000000000000000000" pitchFamily="2" charset="0"/>
                <a:cs typeface="NikoshBAN" panose="02000000000000000000" pitchFamily="2" charset="0"/>
              </a:rPr>
              <a:t>।</a:t>
            </a:r>
            <a:endParaRPr lang="en-US" sz="3200" b="1"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387443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081" y="124721"/>
            <a:ext cx="11925837" cy="6733279"/>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447" y="334116"/>
            <a:ext cx="5289845" cy="628104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Box 5"/>
          <p:cNvSpPr txBox="1"/>
          <p:nvPr/>
        </p:nvSpPr>
        <p:spPr>
          <a:xfrm>
            <a:off x="6096000" y="366623"/>
            <a:ext cx="5591190" cy="5693866"/>
          </a:xfrm>
          <a:prstGeom prst="rect">
            <a:avLst/>
          </a:prstGeom>
          <a:noFill/>
          <a:ln w="38100">
            <a:solidFill>
              <a:srgbClr val="7030A0"/>
            </a:solidFill>
          </a:ln>
        </p:spPr>
        <p:txBody>
          <a:bodyPr wrap="square" rtlCol="0">
            <a:spAutoFit/>
          </a:bodyPr>
          <a:lstStyle/>
          <a:p>
            <a:pPr algn="just"/>
            <a:r>
              <a:rPr lang="bn-IN" sz="2800" dirty="0">
                <a:solidFill>
                  <a:srgbClr val="002060"/>
                </a:solidFill>
                <a:latin typeface="NikoshBAN" panose="02000000000000000000" pitchFamily="2" charset="0"/>
                <a:cs typeface="NikoshBAN" panose="02000000000000000000" pitchFamily="2" charset="0"/>
              </a:rPr>
              <a:t>মুঘল শাসনাধীন বাংলার দেওয়ানের পদ এবং সুবেদার পদ ভিন্ন ভিন্ন ব্যক্তির উপর ন্যস্ত ছিল। মুর্শিদ কুলি খান এই প্রথা ভঙ্গ করে দুটি পদ একাই দখল করে নেন। তাঁর সময় কেন্দ্রে নিয়মিত রাজস্ব পাঠানো হলেও পরবর্তীকালে অনেকেই তা বন্ধ করে দেন। আলীবর্দী খানের সময় থেকে একবারেই তা বন্ধ হয়ে যায়। এ অবস্থার পরিপ্রেক্ষিতে সম্রাট কোম্পানিকে বাৎসরিক উপঢৌকনের বদলে বাংলা, বিহার, উড়িষ্যার দেওয়ানী গ্রহণের অনুরোধ করেন। </a:t>
            </a:r>
            <a:endParaRPr lang="en-US" sz="28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4575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4470" y="140004"/>
            <a:ext cx="11925837" cy="6579480"/>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19427"/>
          <a:stretch/>
        </p:blipFill>
        <p:spPr>
          <a:xfrm>
            <a:off x="349404" y="326578"/>
            <a:ext cx="5818369" cy="620484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Rectangle 5"/>
          <p:cNvSpPr/>
          <p:nvPr/>
        </p:nvSpPr>
        <p:spPr>
          <a:xfrm>
            <a:off x="6528306" y="326578"/>
            <a:ext cx="5171467" cy="6494085"/>
          </a:xfrm>
          <a:prstGeom prst="rect">
            <a:avLst/>
          </a:prstGeom>
          <a:ln w="38100">
            <a:solidFill>
              <a:srgbClr val="7030A0"/>
            </a:solidFill>
          </a:ln>
        </p:spPr>
        <p:txBody>
          <a:bodyPr wrap="square">
            <a:spAutoFit/>
          </a:bodyPr>
          <a:lstStyle/>
          <a:p>
            <a:pPr algn="just"/>
            <a:r>
              <a:rPr lang="bn-IN" sz="3200" dirty="0">
                <a:solidFill>
                  <a:srgbClr val="002060"/>
                </a:solidFill>
                <a:latin typeface="NikoshBAN" panose="02000000000000000000" pitchFamily="2" charset="0"/>
                <a:cs typeface="NikoshBAN" panose="02000000000000000000" pitchFamily="2" charset="0"/>
              </a:rPr>
              <a:t>ক্লাইভ দেশ থেকে ফিরে প্রথমেই পরাজিত অযোধ্যার নবাব এবং দিল্লির সম্রাটের দিকে নজর দেন। তিনি অযোধ্যার  পরাজিত নবাবের সঙ্গে মৈত্রী স্থাপন করেন। তার বিনিময়ে আদায় করে নেন কারা ও এলাহাবাদ জেলা দুটি। যুদ্ধের ক্ষতিপূরণ বাবদ আদায় করেন পঞ্চাশ লক্ষ টাকা। অপর দিকে দেওয়ানী শর্ত সম্বলিত দুটি চুক্তি তিনি করেন। </a:t>
            </a:r>
            <a:endParaRPr lang="en-US" sz="32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6133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7207" y="134470"/>
            <a:ext cx="11925837" cy="6573128"/>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849691" y="390147"/>
            <a:ext cx="11015247" cy="646331"/>
          </a:xfrm>
          <a:prstGeom prst="rect">
            <a:avLst/>
          </a:prstGeom>
          <a:solidFill>
            <a:schemeClr val="bg1">
              <a:lumMod val="85000"/>
            </a:schemeClr>
          </a:solidFill>
          <a:ln w="38100">
            <a:solidFill>
              <a:srgbClr val="7030A0"/>
            </a:solidFill>
          </a:ln>
        </p:spPr>
        <p:txBody>
          <a:bodyPr wrap="square">
            <a:spAutoFit/>
          </a:bodyPr>
          <a:lstStyle/>
          <a:p>
            <a:r>
              <a:rPr lang="bn-IN" sz="3600" dirty="0">
                <a:solidFill>
                  <a:srgbClr val="00B050"/>
                </a:solidFill>
                <a:latin typeface="NikoshBAN" panose="02000000000000000000" pitchFamily="2" charset="0"/>
                <a:cs typeface="NikoshBAN" panose="02000000000000000000" pitchFamily="2" charset="0"/>
              </a:rPr>
              <a:t>ইংরেজ ইস্ট ইন্ডিয়া কোম্পানির দেওয়ানি লাভের গুরুত্ব </a:t>
            </a:r>
            <a:endParaRPr lang="en-US" sz="3600" dirty="0">
              <a:solidFill>
                <a:srgbClr val="00B050"/>
              </a:solidFill>
              <a:latin typeface="NikoshBAN" panose="02000000000000000000" pitchFamily="2" charset="0"/>
              <a:cs typeface="NikoshBAN" panose="02000000000000000000" pitchFamily="2" charset="0"/>
            </a:endParaRPr>
          </a:p>
        </p:txBody>
      </p:sp>
      <p:sp>
        <p:nvSpPr>
          <p:cNvPr id="6" name="Rectangle 5"/>
          <p:cNvSpPr/>
          <p:nvPr/>
        </p:nvSpPr>
        <p:spPr>
          <a:xfrm>
            <a:off x="1193440" y="1082626"/>
            <a:ext cx="10421975" cy="954107"/>
          </a:xfrm>
          <a:prstGeom prst="rect">
            <a:avLst/>
          </a:prstGeom>
          <a:ln w="38100">
            <a:solidFill>
              <a:srgbClr val="7030A0"/>
            </a:solidFill>
          </a:ln>
        </p:spPr>
        <p:txBody>
          <a:bodyPr wrap="square">
            <a:spAutoFit/>
          </a:bodyPr>
          <a:lstStyle/>
          <a:p>
            <a:r>
              <a:rPr lang="bn-IN" sz="2800" dirty="0">
                <a:solidFill>
                  <a:srgbClr val="002060"/>
                </a:solidFill>
                <a:latin typeface="NikoshBAN" panose="02000000000000000000" pitchFamily="2" charset="0"/>
                <a:cs typeface="NikoshBAN" panose="02000000000000000000" pitchFamily="2" charset="0"/>
              </a:rPr>
              <a:t>এক. দেওয়ানী লাভ কোম্পানির শুধু রাজনৈতিক নয় অর্থনৈতিক ক্ষেত্রেও বিশাল বিজয়।</a:t>
            </a:r>
            <a:endParaRPr lang="en-US" sz="2800" dirty="0">
              <a:solidFill>
                <a:srgbClr val="002060"/>
              </a:solidFill>
              <a:latin typeface="NikoshBAN" panose="02000000000000000000" pitchFamily="2" charset="0"/>
              <a:cs typeface="NikoshBAN" panose="02000000000000000000" pitchFamily="2" charset="0"/>
            </a:endParaRPr>
          </a:p>
        </p:txBody>
      </p:sp>
      <p:sp>
        <p:nvSpPr>
          <p:cNvPr id="7" name="Rectangle 6"/>
          <p:cNvSpPr/>
          <p:nvPr/>
        </p:nvSpPr>
        <p:spPr>
          <a:xfrm>
            <a:off x="1146330" y="2129029"/>
            <a:ext cx="10421974" cy="954107"/>
          </a:xfrm>
          <a:prstGeom prst="rect">
            <a:avLst/>
          </a:prstGeom>
          <a:ln w="38100">
            <a:solidFill>
              <a:srgbClr val="7030A0"/>
            </a:solidFill>
          </a:ln>
        </p:spPr>
        <p:txBody>
          <a:bodyPr wrap="square">
            <a:spAutoFit/>
          </a:bodyPr>
          <a:lstStyle/>
          <a:p>
            <a:pPr algn="just"/>
            <a:r>
              <a:rPr lang="bn-IN" sz="2800" dirty="0">
                <a:solidFill>
                  <a:schemeClr val="accent5">
                    <a:lumMod val="50000"/>
                  </a:schemeClr>
                </a:solidFill>
                <a:latin typeface="NikoshBAN" panose="02000000000000000000" pitchFamily="2" charset="0"/>
                <a:cs typeface="NikoshBAN" panose="02000000000000000000" pitchFamily="2" charset="0"/>
              </a:rPr>
              <a:t>দুই. সম্রাট ও নবাব উভয়েই ক্ষমতাহীন শাসকে পরিণত হন। প্রকৃতপক্ষে তারা হয়ে যান কোম্পানির পেনশনভোগী কর্মচারী।</a:t>
            </a:r>
            <a:endParaRPr lang="en-US" sz="2800" dirty="0">
              <a:solidFill>
                <a:schemeClr val="accent5">
                  <a:lumMod val="50000"/>
                </a:schemeClr>
              </a:solidFill>
              <a:latin typeface="NikoshBAN" panose="02000000000000000000" pitchFamily="2" charset="0"/>
              <a:cs typeface="NikoshBAN" panose="02000000000000000000" pitchFamily="2" charset="0"/>
            </a:endParaRPr>
          </a:p>
        </p:txBody>
      </p:sp>
      <p:sp>
        <p:nvSpPr>
          <p:cNvPr id="8" name="Rectangle 7"/>
          <p:cNvSpPr/>
          <p:nvPr/>
        </p:nvSpPr>
        <p:spPr>
          <a:xfrm>
            <a:off x="1146330" y="3210257"/>
            <a:ext cx="10421973" cy="1569660"/>
          </a:xfrm>
          <a:prstGeom prst="rect">
            <a:avLst/>
          </a:prstGeom>
          <a:ln w="38100">
            <a:solidFill>
              <a:srgbClr val="7030A0"/>
            </a:solidFill>
          </a:ln>
        </p:spPr>
        <p:txBody>
          <a:bodyPr wrap="square">
            <a:spAutoFit/>
          </a:bodyPr>
          <a:lstStyle/>
          <a:p>
            <a:pPr algn="just"/>
            <a:r>
              <a:rPr lang="bn-IN" sz="2400" dirty="0">
                <a:solidFill>
                  <a:srgbClr val="002060"/>
                </a:solidFill>
                <a:latin typeface="NikoshBAN" panose="02000000000000000000" pitchFamily="2" charset="0"/>
                <a:cs typeface="NikoshBAN" panose="02000000000000000000" pitchFamily="2" charset="0"/>
              </a:rPr>
              <a:t>তিন. দেওয়ানী লাভের ফলে এবং নবাব কর্তৃক প্রদত্ত শর্ত অনুযায়ী শুল্কহীন বাণিজ্যের কারণে কোম্পানির কর্মচারীরা বেপরোয়া হয়ে ওঠে। তাদের অর্থ লোভ দিন দিন বেড়ে যেতে থাকে। ক্ষতিগ্র</a:t>
            </a:r>
            <a:r>
              <a:rPr lang="en-US" sz="2400" dirty="0" err="1">
                <a:solidFill>
                  <a:srgbClr val="002060"/>
                </a:solidFill>
                <a:latin typeface="NikoshBAN" panose="02000000000000000000" pitchFamily="2" charset="0"/>
                <a:cs typeface="NikoshBAN" panose="02000000000000000000" pitchFamily="2" charset="0"/>
              </a:rPr>
              <a:t>স্থ</a:t>
            </a:r>
            <a:r>
              <a:rPr lang="bn-IN" sz="2400" dirty="0">
                <a:solidFill>
                  <a:srgbClr val="002060"/>
                </a:solidFill>
                <a:latin typeface="NikoshBAN" panose="02000000000000000000" pitchFamily="2" charset="0"/>
                <a:cs typeface="NikoshBAN" panose="02000000000000000000" pitchFamily="2" charset="0"/>
              </a:rPr>
              <a:t> হতে থাকে দেশীয় বণিক শ্রেণি</a:t>
            </a:r>
            <a:r>
              <a:rPr lang="en-US" sz="2400" dirty="0">
                <a:solidFill>
                  <a:srgbClr val="002060"/>
                </a:solidFill>
                <a:latin typeface="NikoshBAN" panose="02000000000000000000" pitchFamily="2" charset="0"/>
                <a:cs typeface="NikoshBAN" panose="02000000000000000000" pitchFamily="2" charset="0"/>
              </a:rPr>
              <a:t>, </a:t>
            </a:r>
            <a:r>
              <a:rPr lang="bn-IN" sz="2400" dirty="0">
                <a:solidFill>
                  <a:srgbClr val="002060"/>
                </a:solidFill>
                <a:latin typeface="NikoshBAN" panose="02000000000000000000" pitchFamily="2" charset="0"/>
                <a:cs typeface="NikoshBAN" panose="02000000000000000000" pitchFamily="2" charset="0"/>
              </a:rPr>
              <a:t>সাধারণ মানুষ। তাদের অর্থনৈতিক মেরুদণ্ড সম্পূর্ণভাবে ভেঙ্গে পড়ে।</a:t>
            </a:r>
            <a:endParaRPr lang="en-US" sz="2400" dirty="0">
              <a:solidFill>
                <a:srgbClr val="002060"/>
              </a:solidFill>
              <a:latin typeface="NikoshBAN" panose="02000000000000000000" pitchFamily="2" charset="0"/>
              <a:cs typeface="NikoshBAN" panose="02000000000000000000" pitchFamily="2" charset="0"/>
            </a:endParaRPr>
          </a:p>
        </p:txBody>
      </p:sp>
      <p:sp>
        <p:nvSpPr>
          <p:cNvPr id="10" name="Rectangle 9"/>
          <p:cNvSpPr/>
          <p:nvPr/>
        </p:nvSpPr>
        <p:spPr>
          <a:xfrm>
            <a:off x="1099220" y="5051673"/>
            <a:ext cx="10516191" cy="1384168"/>
          </a:xfrm>
          <a:prstGeom prst="rect">
            <a:avLst/>
          </a:prstGeom>
          <a:ln w="38100">
            <a:solidFill>
              <a:srgbClr val="7030A0"/>
            </a:solidFill>
          </a:ln>
        </p:spPr>
        <p:txBody>
          <a:bodyPr wrap="square">
            <a:spAutoFit/>
          </a:bodyPr>
          <a:lstStyle/>
          <a:p>
            <a:r>
              <a:rPr lang="bn-IN" sz="2800" dirty="0">
                <a:solidFill>
                  <a:srgbClr val="002060"/>
                </a:solidFill>
                <a:latin typeface="NikoshBAN" panose="02000000000000000000" pitchFamily="2" charset="0"/>
                <a:cs typeface="NikoshBAN" panose="02000000000000000000" pitchFamily="2" charset="0"/>
              </a:rPr>
              <a:t>চার. দেওয়ানী লাভের ফলে বাংলা থেকে প্রচুর অর্থ সম্পদ ইংল্যান্ডে পাচার হতে থাকে। এর পরিমাণ এতটাই ছিল যে এই অর্থের বলে ইংল্যান্ডের শিল্প বিপ্লবের ক্ষেত্র প্রস্তত হয়েছিল।</a:t>
            </a:r>
            <a:endParaRPr lang="en-US" sz="28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7128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37941" y="90153"/>
            <a:ext cx="11925837" cy="6689816"/>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243" y="3129567"/>
            <a:ext cx="4173907" cy="3414732"/>
          </a:xfrm>
          <a:prstGeom prst="rect">
            <a:avLst/>
          </a:prstGeom>
        </p:spPr>
      </p:pic>
      <p:sp>
        <p:nvSpPr>
          <p:cNvPr id="18" name="TextBox 17"/>
          <p:cNvSpPr txBox="1"/>
          <p:nvPr/>
        </p:nvSpPr>
        <p:spPr>
          <a:xfrm>
            <a:off x="483938" y="485342"/>
            <a:ext cx="2581836" cy="1200329"/>
          </a:xfrm>
          <a:prstGeom prst="rect">
            <a:avLst/>
          </a:prstGeom>
          <a:solidFill>
            <a:schemeClr val="accent4">
              <a:lumMod val="40000"/>
              <a:lumOff val="60000"/>
            </a:schemeClr>
          </a:solidFill>
          <a:ln w="38100">
            <a:solidFill>
              <a:srgbClr val="7030A0"/>
            </a:solidFill>
            <a:prstDash val="solid"/>
          </a:ln>
        </p:spPr>
        <p:txBody>
          <a:bodyPr wrap="square" rtlCol="0">
            <a:spAutoFit/>
          </a:bodyPr>
          <a:lstStyle/>
          <a:p>
            <a:pPr algn="ctr"/>
            <a:r>
              <a:rPr lang="bn-IN" sz="3600" b="1" dirty="0">
                <a:solidFill>
                  <a:srgbClr val="00B050"/>
                </a:solidFill>
                <a:latin typeface="NikoshBAN" panose="02000000000000000000" pitchFamily="2" charset="0"/>
                <a:cs typeface="NikoshBAN" panose="02000000000000000000" pitchFamily="2" charset="0"/>
              </a:rPr>
              <a:t>দলীয় বিতর্ক</a:t>
            </a:r>
            <a:endParaRPr lang="en-US" sz="3600" b="1" dirty="0">
              <a:solidFill>
                <a:srgbClr val="00B050"/>
              </a:solidFill>
              <a:latin typeface="NikoshBAN" panose="02000000000000000000" pitchFamily="2" charset="0"/>
              <a:cs typeface="NikoshBAN" panose="02000000000000000000" pitchFamily="2" charset="0"/>
            </a:endParaRPr>
          </a:p>
        </p:txBody>
      </p:sp>
      <p:sp>
        <p:nvSpPr>
          <p:cNvPr id="19" name="Rounded Rectangle 18"/>
          <p:cNvSpPr/>
          <p:nvPr/>
        </p:nvSpPr>
        <p:spPr>
          <a:xfrm>
            <a:off x="3478461" y="250822"/>
            <a:ext cx="8229601" cy="1674253"/>
          </a:xfrm>
          <a:prstGeom prst="roundRect">
            <a:avLst/>
          </a:prstGeom>
          <a:solidFill>
            <a:schemeClr val="bg1"/>
          </a:solidFill>
          <a:ln w="38100">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rgbClr val="00B050"/>
                </a:solidFill>
                <a:latin typeface="NikoshBAN" panose="02000000000000000000" pitchFamily="2" charset="0"/>
                <a:cs typeface="NikoshBAN" panose="02000000000000000000" pitchFamily="2" charset="0"/>
              </a:rPr>
              <a:t>‘দেওয়ানি লাভের ফলেই বাংলায় ইংরেজ শাসনের ভিত্তি প্রতিষ্ঠিত হয়।’ </a:t>
            </a:r>
            <a:endParaRPr lang="en-US" sz="4000" dirty="0">
              <a:solidFill>
                <a:srgbClr val="00B050"/>
              </a:solidFill>
              <a:latin typeface="NikoshBAN" panose="02000000000000000000" pitchFamily="2" charset="0"/>
              <a:cs typeface="NikoshBAN" panose="02000000000000000000" pitchFamily="2" charset="0"/>
            </a:endParaRPr>
          </a:p>
        </p:txBody>
      </p:sp>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b="7980"/>
          <a:stretch/>
        </p:blipFill>
        <p:spPr>
          <a:xfrm>
            <a:off x="4766637" y="2085744"/>
            <a:ext cx="6941425" cy="4437934"/>
          </a:xfrm>
          <a:prstGeom prst="rect">
            <a:avLst/>
          </a:prstGeom>
          <a:ln w="38100">
            <a:solidFill>
              <a:srgbClr val="7030A0"/>
            </a:solidFill>
            <a:prstDash val="solid"/>
          </a:ln>
        </p:spPr>
      </p:pic>
      <p:sp>
        <p:nvSpPr>
          <p:cNvPr id="21" name="TextBox 20"/>
          <p:cNvSpPr txBox="1"/>
          <p:nvPr/>
        </p:nvSpPr>
        <p:spPr>
          <a:xfrm>
            <a:off x="520052" y="1874728"/>
            <a:ext cx="2581836" cy="3108543"/>
          </a:xfrm>
          <a:prstGeom prst="rect">
            <a:avLst/>
          </a:prstGeom>
          <a:noFill/>
          <a:ln w="38100">
            <a:solidFill>
              <a:srgbClr val="7030A0"/>
            </a:solidFill>
          </a:ln>
        </p:spPr>
        <p:txBody>
          <a:bodyPr wrap="square" rtlCol="0">
            <a:spAutoFit/>
          </a:bodyPr>
          <a:lstStyle/>
          <a:p>
            <a:r>
              <a:rPr lang="bn-IN" sz="2800" dirty="0">
                <a:solidFill>
                  <a:schemeClr val="accent5">
                    <a:lumMod val="75000"/>
                  </a:schemeClr>
                </a:solidFill>
                <a:latin typeface="NikoshBAN" panose="02000000000000000000" pitchFamily="2" charset="0"/>
                <a:cs typeface="NikoshBAN" panose="02000000000000000000" pitchFamily="2" charset="0"/>
              </a:rPr>
              <a:t>ক) দল</a:t>
            </a:r>
          </a:p>
          <a:p>
            <a:r>
              <a:rPr lang="bn-IN" sz="2800" dirty="0">
                <a:solidFill>
                  <a:schemeClr val="accent5">
                    <a:lumMod val="75000"/>
                  </a:schemeClr>
                </a:solidFill>
                <a:latin typeface="NikoshBAN" panose="02000000000000000000" pitchFamily="2" charset="0"/>
                <a:cs typeface="NikoshBAN" panose="02000000000000000000" pitchFamily="2" charset="0"/>
              </a:rPr>
              <a:t>খ) দল</a:t>
            </a:r>
          </a:p>
          <a:p>
            <a:r>
              <a:rPr lang="bn-IN" sz="2800" dirty="0">
                <a:solidFill>
                  <a:schemeClr val="accent5">
                    <a:lumMod val="75000"/>
                  </a:schemeClr>
                </a:solidFill>
                <a:latin typeface="NikoshBAN" panose="02000000000000000000" pitchFamily="2" charset="0"/>
                <a:cs typeface="NikoshBAN" panose="02000000000000000000" pitchFamily="2" charset="0"/>
              </a:rPr>
              <a:t>শিক্ষার্থীদের মতামত।</a:t>
            </a:r>
          </a:p>
          <a:p>
            <a:r>
              <a:rPr lang="bn-IN" sz="2800" dirty="0">
                <a:solidFill>
                  <a:schemeClr val="accent5">
                    <a:lumMod val="75000"/>
                  </a:schemeClr>
                </a:solidFill>
                <a:latin typeface="NikoshBAN" panose="02000000000000000000" pitchFamily="2" charset="0"/>
                <a:cs typeface="NikoshBAN" panose="02000000000000000000" pitchFamily="2" charset="0"/>
              </a:rPr>
              <a:t>১</a:t>
            </a:r>
            <a:r>
              <a:rPr lang="en-US" sz="2800" dirty="0">
                <a:solidFill>
                  <a:schemeClr val="accent5">
                    <a:lumMod val="75000"/>
                  </a:schemeClr>
                </a:solidFill>
                <a:latin typeface="NikoshBAN" panose="02000000000000000000" pitchFamily="2" charset="0"/>
                <a:cs typeface="NikoshBAN" panose="02000000000000000000" pitchFamily="2" charset="0"/>
              </a:rPr>
              <a:t>.</a:t>
            </a:r>
            <a:endParaRPr lang="bn-IN" sz="2800" dirty="0">
              <a:solidFill>
                <a:schemeClr val="accent5">
                  <a:lumMod val="75000"/>
                </a:schemeClr>
              </a:solidFill>
              <a:latin typeface="NikoshBAN" panose="02000000000000000000" pitchFamily="2" charset="0"/>
              <a:cs typeface="NikoshBAN" panose="02000000000000000000" pitchFamily="2" charset="0"/>
            </a:endParaRPr>
          </a:p>
          <a:p>
            <a:r>
              <a:rPr lang="bn-IN" sz="2800" dirty="0">
                <a:solidFill>
                  <a:schemeClr val="accent5">
                    <a:lumMod val="75000"/>
                  </a:schemeClr>
                </a:solidFill>
                <a:latin typeface="NikoshBAN" panose="02000000000000000000" pitchFamily="2" charset="0"/>
                <a:cs typeface="NikoshBAN" panose="02000000000000000000" pitchFamily="2" charset="0"/>
              </a:rPr>
              <a:t>২</a:t>
            </a:r>
            <a:r>
              <a:rPr lang="en-US" sz="2800" dirty="0">
                <a:solidFill>
                  <a:schemeClr val="accent5">
                    <a:lumMod val="75000"/>
                  </a:schemeClr>
                </a:solidFill>
                <a:latin typeface="NikoshBAN" panose="02000000000000000000" pitchFamily="2" charset="0"/>
                <a:cs typeface="NikoshBAN" panose="02000000000000000000" pitchFamily="2" charset="0"/>
              </a:rPr>
              <a:t>.</a:t>
            </a:r>
            <a:endParaRPr lang="bn-IN" sz="2800" dirty="0">
              <a:solidFill>
                <a:schemeClr val="accent5">
                  <a:lumMod val="75000"/>
                </a:schemeClr>
              </a:solidFill>
              <a:latin typeface="NikoshBAN" panose="02000000000000000000" pitchFamily="2" charset="0"/>
              <a:cs typeface="NikoshBAN" panose="02000000000000000000" pitchFamily="2" charset="0"/>
            </a:endParaRPr>
          </a:p>
          <a:p>
            <a:r>
              <a:rPr lang="bn-IN" sz="2800" dirty="0">
                <a:solidFill>
                  <a:schemeClr val="accent5">
                    <a:lumMod val="75000"/>
                  </a:schemeClr>
                </a:solidFill>
                <a:latin typeface="NikoshBAN" panose="02000000000000000000" pitchFamily="2" charset="0"/>
                <a:cs typeface="NikoshBAN" panose="02000000000000000000" pitchFamily="2" charset="0"/>
              </a:rPr>
              <a:t>৩</a:t>
            </a:r>
            <a:r>
              <a:rPr lang="en-US" sz="2800" dirty="0">
                <a:solidFill>
                  <a:schemeClr val="accent5">
                    <a:lumMod val="75000"/>
                  </a:schemeClr>
                </a:solidFill>
                <a:latin typeface="NikoshBAN" panose="02000000000000000000" pitchFamily="2" charset="0"/>
                <a:cs typeface="NikoshBAN" panose="02000000000000000000" pitchFamily="2" charset="0"/>
              </a:rPr>
              <a:t>.</a:t>
            </a:r>
            <a:endParaRPr lang="bn-IN" sz="2800" dirty="0">
              <a:solidFill>
                <a:schemeClr val="accent5">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04103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408" y="124721"/>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9419" t="10542" r="17251" b="10847"/>
          <a:stretch/>
        </p:blipFill>
        <p:spPr bwMode="auto">
          <a:xfrm>
            <a:off x="429489" y="318653"/>
            <a:ext cx="6427211" cy="6091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673714" y="902571"/>
            <a:ext cx="5849874" cy="2677656"/>
          </a:xfrm>
          <a:prstGeom prst="rect">
            <a:avLst/>
          </a:prstGeom>
        </p:spPr>
        <p:txBody>
          <a:bodyPr wrap="square">
            <a:spAutoFit/>
          </a:bodyPr>
          <a:lstStyle/>
          <a:p>
            <a:pPr lvl="0" algn="ctr"/>
            <a:r>
              <a:rPr lang="bn-IN" sz="4400" u="sng" dirty="0">
                <a:solidFill>
                  <a:schemeClr val="bg1"/>
                </a:solidFill>
                <a:latin typeface="NikoshBAN" panose="02000000000000000000" pitchFamily="2" charset="0"/>
                <a:cs typeface="NikoshBAN" panose="02000000000000000000" pitchFamily="2" charset="0"/>
              </a:rPr>
              <a:t>দলীয় কাজ</a:t>
            </a:r>
          </a:p>
          <a:p>
            <a:pPr lvl="0" algn="ctr"/>
            <a:endParaRPr lang="bn-IN" sz="2800" u="sng" dirty="0">
              <a:solidFill>
                <a:schemeClr val="bg1"/>
              </a:solidFill>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q"/>
            </a:pPr>
            <a:r>
              <a:rPr lang="bn-IN" sz="3200" b="1" dirty="0">
                <a:solidFill>
                  <a:schemeClr val="bg1"/>
                </a:solidFill>
                <a:latin typeface="NikoshBAN" panose="02000000000000000000" pitchFamily="2" charset="0"/>
                <a:cs typeface="NikoshBAN" panose="02000000000000000000" pitchFamily="2" charset="0"/>
              </a:rPr>
              <a:t> ইংরেজ ইস্ট ইন্ডিয়া কোম্পানির দেওয়ানি লাভের গুরুত্ব ব্যাখ্যা কর</a:t>
            </a:r>
            <a:r>
              <a:rPr lang="bn-BD" sz="3200" b="1" dirty="0">
                <a:solidFill>
                  <a:schemeClr val="bg1"/>
                </a:solidFill>
                <a:latin typeface="NikoshBAN" panose="02000000000000000000" pitchFamily="2" charset="0"/>
                <a:cs typeface="NikoshBAN" panose="02000000000000000000" pitchFamily="2" charset="0"/>
              </a:rPr>
              <a:t>।</a:t>
            </a:r>
            <a:endParaRPr lang="en-US" sz="3200" b="1" dirty="0">
              <a:solidFill>
                <a:schemeClr val="bg1"/>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6700" y="448155"/>
            <a:ext cx="5061629" cy="59401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162232896"/>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473" y="139889"/>
            <a:ext cx="11584228" cy="6578221"/>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050" y="60525"/>
            <a:ext cx="12059933" cy="6752063"/>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4912411" y="1492254"/>
            <a:ext cx="6719490" cy="2551011"/>
          </a:xfrm>
          <a:prstGeom prst="roundRect">
            <a:avLst/>
          </a:prstGeom>
          <a:solidFill>
            <a:schemeClr val="bg1">
              <a:lumMod val="95000"/>
            </a:schemeClr>
          </a:solidFill>
          <a:ln w="38100">
            <a:solidFill>
              <a:srgbClr val="7030A0"/>
            </a:solid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solidFill>
              <a:latin typeface="NikoshBAN" panose="02000000000000000000" pitchFamily="2" charset="0"/>
              <a:cs typeface="NikoshBAN" panose="02000000000000000000" pitchFamily="2" charset="0"/>
            </a:endParaRPr>
          </a:p>
        </p:txBody>
      </p:sp>
      <p:sp>
        <p:nvSpPr>
          <p:cNvPr id="7" name="Rounded Rectangle 6"/>
          <p:cNvSpPr/>
          <p:nvPr/>
        </p:nvSpPr>
        <p:spPr>
          <a:xfrm>
            <a:off x="539485" y="4546924"/>
            <a:ext cx="11210216" cy="1749323"/>
          </a:xfrm>
          <a:prstGeom prst="roundRect">
            <a:avLst/>
          </a:prstGeom>
          <a:solidFill>
            <a:schemeClr val="bg1">
              <a:lumMod val="95000"/>
            </a:schemeClr>
          </a:solidFill>
          <a:ln w="38100">
            <a:solidFill>
              <a:srgbClr val="7030A0"/>
            </a:solid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a:solidFill>
                  <a:srgbClr val="92D050"/>
                </a:solidFill>
                <a:latin typeface="NikoshBAN" panose="02000000000000000000" pitchFamily="2" charset="0"/>
                <a:cs typeface="NikoshBAN" panose="02000000000000000000" pitchFamily="2" charset="0"/>
              </a:rPr>
              <a:t>বিষয়ঃ বাংলাদেশের ইতিহাস ও বিশ্বসভ্যতা</a:t>
            </a:r>
          </a:p>
          <a:p>
            <a:pPr algn="ctr"/>
            <a:r>
              <a:rPr lang="bn-IN" sz="4000" b="1" dirty="0">
                <a:solidFill>
                  <a:srgbClr val="92D050"/>
                </a:solidFill>
                <a:latin typeface="NikoshBAN" panose="02000000000000000000" pitchFamily="2" charset="0"/>
                <a:cs typeface="NikoshBAN" panose="02000000000000000000" pitchFamily="2" charset="0"/>
              </a:rPr>
              <a:t>শ্রেণিঃ </a:t>
            </a:r>
            <a:r>
              <a:rPr lang="en-US" sz="4000" b="1" dirty="0" err="1">
                <a:solidFill>
                  <a:srgbClr val="92D050"/>
                </a:solidFill>
                <a:latin typeface="NikoshBAN" panose="02000000000000000000" pitchFamily="2" charset="0"/>
                <a:cs typeface="NikoshBAN" panose="02000000000000000000" pitchFamily="2" charset="0"/>
              </a:rPr>
              <a:t>নব</a:t>
            </a:r>
            <a:r>
              <a:rPr lang="bn-IN" sz="4000" b="1" dirty="0">
                <a:solidFill>
                  <a:srgbClr val="92D050"/>
                </a:solidFill>
                <a:latin typeface="NikoshBAN" panose="02000000000000000000" pitchFamily="2" charset="0"/>
                <a:cs typeface="NikoshBAN" panose="02000000000000000000" pitchFamily="2" charset="0"/>
              </a:rPr>
              <a:t>ম</a:t>
            </a:r>
          </a:p>
          <a:p>
            <a:pPr algn="ctr"/>
            <a:r>
              <a:rPr lang="bn-IN" sz="4000" b="1" dirty="0">
                <a:solidFill>
                  <a:srgbClr val="92D050"/>
                </a:solidFill>
                <a:latin typeface="NikoshBAN" panose="02000000000000000000" pitchFamily="2" charset="0"/>
                <a:cs typeface="NikoshBAN" panose="02000000000000000000" pitchFamily="2" charset="0"/>
              </a:rPr>
              <a:t>সময়ঃ ৫০ মিনিট</a:t>
            </a:r>
          </a:p>
        </p:txBody>
      </p:sp>
      <p:sp>
        <p:nvSpPr>
          <p:cNvPr id="8" name="10-Point Star 7"/>
          <p:cNvSpPr/>
          <p:nvPr/>
        </p:nvSpPr>
        <p:spPr>
          <a:xfrm>
            <a:off x="303886" y="214438"/>
            <a:ext cx="5653701" cy="1435479"/>
          </a:xfrm>
          <a:prstGeom prst="star10">
            <a:avLst/>
          </a:prstGeom>
          <a:solidFill>
            <a:schemeClr val="bg1">
              <a:lumMod val="95000"/>
            </a:schemeClr>
          </a:solidFill>
          <a:ln w="190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b="1" dirty="0">
                <a:solidFill>
                  <a:srgbClr val="00B050"/>
                </a:solidFill>
                <a:latin typeface="NikoshBAN" panose="02000000000000000000" pitchFamily="2" charset="0"/>
                <a:cs typeface="NikoshBAN" panose="02000000000000000000" pitchFamily="2" charset="0"/>
              </a:rPr>
              <a:t>পরিচিতি</a:t>
            </a:r>
            <a:endParaRPr lang="en-US" sz="6600" b="1" dirty="0">
              <a:solidFill>
                <a:srgbClr val="00B050"/>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srcRect/>
          <a:stretch/>
        </p:blipFill>
        <p:spPr>
          <a:xfrm flipH="1">
            <a:off x="539485" y="1907356"/>
            <a:ext cx="2838955" cy="2351231"/>
          </a:xfrm>
          <a:prstGeom prst="rect">
            <a:avLst/>
          </a:prstGeom>
        </p:spPr>
      </p:pic>
      <p:sp>
        <p:nvSpPr>
          <p:cNvPr id="9" name="TextBox 8">
            <a:extLst>
              <a:ext uri="{FF2B5EF4-FFF2-40B4-BE49-F238E27FC236}">
                <a16:creationId xmlns:a16="http://schemas.microsoft.com/office/drawing/2014/main" id="{F080F058-2511-6DCE-9E6A-A81F8168A895}"/>
              </a:ext>
            </a:extLst>
          </p:cNvPr>
          <p:cNvSpPr txBox="1"/>
          <p:nvPr/>
        </p:nvSpPr>
        <p:spPr>
          <a:xfrm>
            <a:off x="4912411" y="2007132"/>
            <a:ext cx="6719490" cy="1323439"/>
          </a:xfrm>
          <a:prstGeom prst="rect">
            <a:avLst/>
          </a:prstGeom>
          <a:noFill/>
        </p:spPr>
        <p:txBody>
          <a:bodyPr wrap="square" rtlCol="0">
            <a:spAutoFit/>
          </a:bodyPr>
          <a:lstStyle/>
          <a:p>
            <a:pPr algn="l"/>
            <a:r>
              <a:rPr lang="en-GB" sz="4000" dirty="0">
                <a:solidFill>
                  <a:schemeClr val="accent2">
                    <a:lumMod val="50000"/>
                  </a:schemeClr>
                </a:solidFill>
                <a:hlinkClick r:id="rId3">
                  <a:extLst>
                    <a:ext uri="{A12FA001-AC4F-418D-AE19-62706E023703}">
                      <ahyp:hlinkClr xmlns:ahyp="http://schemas.microsoft.com/office/drawing/2018/hyperlinkcolor" val="tx"/>
                    </a:ext>
                  </a:extLst>
                </a:hlinkClick>
              </a:rPr>
              <a:t>mominuli1985@gmail.com</a:t>
            </a:r>
            <a:endParaRPr lang="en-GB" sz="4000" dirty="0">
              <a:solidFill>
                <a:schemeClr val="accent2">
                  <a:lumMod val="50000"/>
                </a:schemeClr>
              </a:solidFill>
            </a:endParaRPr>
          </a:p>
          <a:p>
            <a:pPr algn="l"/>
            <a:r>
              <a:rPr lang="en-GB" sz="4000" dirty="0">
                <a:solidFill>
                  <a:schemeClr val="accent2">
                    <a:lumMod val="50000"/>
                  </a:schemeClr>
                </a:solidFill>
              </a:rPr>
              <a:t>Cell: 01722400121</a:t>
            </a:r>
            <a:endParaRPr lang="en-US" sz="4000" dirty="0">
              <a:solidFill>
                <a:schemeClr val="accent2">
                  <a:lumMod val="50000"/>
                </a:schemeClr>
              </a:solidFill>
            </a:endParaRPr>
          </a:p>
        </p:txBody>
      </p:sp>
    </p:spTree>
    <p:extLst>
      <p:ext uri="{BB962C8B-B14F-4D97-AF65-F5344CB8AC3E}">
        <p14:creationId xmlns:p14="http://schemas.microsoft.com/office/powerpoint/2010/main" val="62779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par>
                                <p:cTn id="11" presetID="2" presetClass="entr" presetSubtype="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910" y="134470"/>
            <a:ext cx="11958041" cy="6575024"/>
          </a:xfrm>
          <a:prstGeom prst="rect">
            <a:avLst/>
          </a:prstGeom>
          <a:noFill/>
          <a:ln w="254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55089" y="1395237"/>
            <a:ext cx="11170276" cy="1077218"/>
          </a:xfrm>
          <a:prstGeom prst="rect">
            <a:avLst/>
          </a:prstGeom>
          <a:noFill/>
          <a:ln w="28575">
            <a:solidFill>
              <a:srgbClr val="7030A0"/>
            </a:solidFill>
          </a:ln>
        </p:spPr>
        <p:txBody>
          <a:bodyPr wrap="square" rtlCol="0">
            <a:spAutoFit/>
          </a:bodyPr>
          <a:lstStyle/>
          <a:p>
            <a:r>
              <a:rPr lang="bn-BD" sz="3200" dirty="0">
                <a:solidFill>
                  <a:srgbClr val="0070C0"/>
                </a:solidFill>
                <a:latin typeface="NikoshBAN" panose="02000000000000000000" pitchFamily="2" charset="0"/>
                <a:cs typeface="NikoshBAN" panose="02000000000000000000" pitchFamily="2" charset="0"/>
              </a:rPr>
              <a:t>১। </a:t>
            </a:r>
            <a:r>
              <a:rPr lang="bn-IN" sz="3200" dirty="0">
                <a:solidFill>
                  <a:srgbClr val="0070C0"/>
                </a:solidFill>
                <a:latin typeface="NikoshBAN" panose="02000000000000000000" pitchFamily="2" charset="0"/>
                <a:cs typeface="NikoshBAN" panose="02000000000000000000" pitchFamily="2" charset="0"/>
              </a:rPr>
              <a:t>কোম্পানি মুঘল সম্রাটের নিকট থেকে বছরে কত টাকার বিনিময়ে দেওয়ানি লাভ করে?</a:t>
            </a:r>
            <a:endParaRPr lang="en-US" sz="3200" dirty="0">
              <a:solidFill>
                <a:srgbClr val="0070C0"/>
              </a:solidFill>
              <a:latin typeface="NikoshBAN" panose="02000000000000000000" pitchFamily="2" charset="0"/>
              <a:cs typeface="NikoshBAN" panose="02000000000000000000" pitchFamily="2" charset="0"/>
            </a:endParaRPr>
          </a:p>
        </p:txBody>
      </p:sp>
      <p:sp>
        <p:nvSpPr>
          <p:cNvPr id="5" name="TextBox 4"/>
          <p:cNvSpPr txBox="1"/>
          <p:nvPr/>
        </p:nvSpPr>
        <p:spPr>
          <a:xfrm>
            <a:off x="781516" y="1763459"/>
            <a:ext cx="3413967" cy="646331"/>
          </a:xfrm>
          <a:prstGeom prst="rect">
            <a:avLst/>
          </a:prstGeom>
          <a:noFill/>
          <a:ln w="28575">
            <a:solidFill>
              <a:srgbClr val="7030A0"/>
            </a:solidFill>
          </a:ln>
        </p:spPr>
        <p:txBody>
          <a:bodyPr wrap="square" rtlCol="0">
            <a:spAutoFit/>
          </a:bodyPr>
          <a:lstStyle/>
          <a:p>
            <a:r>
              <a:rPr lang="bn-BD" sz="3600" dirty="0">
                <a:solidFill>
                  <a:srgbClr val="7030A0"/>
                </a:solidFill>
                <a:latin typeface="NikoshBAN" panose="02000000000000000000" pitchFamily="2" charset="0"/>
                <a:cs typeface="NikoshBAN" panose="02000000000000000000" pitchFamily="2" charset="0"/>
              </a:rPr>
              <a:t>উত্তরঃ </a:t>
            </a:r>
            <a:r>
              <a:rPr lang="bn-IN" sz="3200" dirty="0">
                <a:solidFill>
                  <a:srgbClr val="7030A0"/>
                </a:solidFill>
                <a:latin typeface="NikoshBAN" panose="02000000000000000000" pitchFamily="2" charset="0"/>
                <a:cs typeface="NikoshBAN" panose="02000000000000000000" pitchFamily="2" charset="0"/>
              </a:rPr>
              <a:t>২৬,০০,০০০ </a:t>
            </a:r>
            <a:r>
              <a:rPr lang="bn-IN" sz="3600" dirty="0">
                <a:solidFill>
                  <a:srgbClr val="7030A0"/>
                </a:solidFill>
                <a:latin typeface="NikoshBAN" panose="02000000000000000000" pitchFamily="2" charset="0"/>
                <a:cs typeface="NikoshBAN" panose="02000000000000000000" pitchFamily="2" charset="0"/>
              </a:rPr>
              <a:t>টাকা</a:t>
            </a:r>
            <a:endParaRPr lang="en-US" sz="3600" b="1" dirty="0">
              <a:solidFill>
                <a:srgbClr val="7030A0"/>
              </a:solidFill>
              <a:latin typeface="NikoshBAN" panose="02000000000000000000" pitchFamily="2" charset="0"/>
              <a:cs typeface="NikoshBAN" panose="02000000000000000000" pitchFamily="2" charset="0"/>
            </a:endParaRPr>
          </a:p>
        </p:txBody>
      </p:sp>
      <p:sp>
        <p:nvSpPr>
          <p:cNvPr id="6" name="TextBox 5"/>
          <p:cNvSpPr txBox="1"/>
          <p:nvPr/>
        </p:nvSpPr>
        <p:spPr>
          <a:xfrm>
            <a:off x="901139" y="2232079"/>
            <a:ext cx="8201120" cy="1200329"/>
          </a:xfrm>
          <a:prstGeom prst="rect">
            <a:avLst/>
          </a:prstGeom>
          <a:noFill/>
          <a:ln w="28575">
            <a:solidFill>
              <a:srgbClr val="7030A0"/>
            </a:solidFill>
          </a:ln>
        </p:spPr>
        <p:txBody>
          <a:bodyPr wrap="square" rtlCol="0">
            <a:spAutoFit/>
          </a:bodyPr>
          <a:lstStyle/>
          <a:p>
            <a:r>
              <a:rPr lang="bn-IN" sz="3600" dirty="0">
                <a:solidFill>
                  <a:srgbClr val="0070C0"/>
                </a:solidFill>
                <a:latin typeface="NikoshBAN" panose="02000000000000000000" pitchFamily="2" charset="0"/>
                <a:cs typeface="NikoshBAN" panose="02000000000000000000" pitchFamily="2" charset="0"/>
              </a:rPr>
              <a:t>২</a:t>
            </a:r>
            <a:r>
              <a:rPr lang="bn-BD" sz="3600" dirty="0">
                <a:solidFill>
                  <a:srgbClr val="0070C0"/>
                </a:solidFill>
                <a:latin typeface="NikoshBAN" panose="02000000000000000000" pitchFamily="2" charset="0"/>
                <a:cs typeface="NikoshBAN" panose="02000000000000000000" pitchFamily="2" charset="0"/>
              </a:rPr>
              <a:t>। </a:t>
            </a:r>
            <a:r>
              <a:rPr lang="bn-IN" sz="3600" dirty="0">
                <a:solidFill>
                  <a:srgbClr val="0070C0"/>
                </a:solidFill>
                <a:latin typeface="NikoshBAN" panose="02000000000000000000" pitchFamily="2" charset="0"/>
                <a:cs typeface="NikoshBAN" panose="02000000000000000000" pitchFamily="2" charset="0"/>
              </a:rPr>
              <a:t>কোম্পানির দেওয়ানি </a:t>
            </a:r>
            <a:r>
              <a:rPr lang="bn-IN" sz="3200" dirty="0">
                <a:solidFill>
                  <a:srgbClr val="0070C0"/>
                </a:solidFill>
                <a:latin typeface="NikoshBAN" panose="02000000000000000000" pitchFamily="2" charset="0"/>
                <a:cs typeface="NikoshBAN" panose="02000000000000000000" pitchFamily="2" charset="0"/>
              </a:rPr>
              <a:t>লাভের</a:t>
            </a:r>
            <a:r>
              <a:rPr lang="bn-IN" sz="3600" dirty="0">
                <a:solidFill>
                  <a:srgbClr val="0070C0"/>
                </a:solidFill>
                <a:latin typeface="NikoshBAN" panose="02000000000000000000" pitchFamily="2" charset="0"/>
                <a:cs typeface="NikoshBAN" panose="02000000000000000000" pitchFamily="2" charset="0"/>
              </a:rPr>
              <a:t> পরোক্ষ ফলাফল কোনটি </a:t>
            </a:r>
            <a:r>
              <a:rPr lang="bn-BD" sz="3600" dirty="0">
                <a:solidFill>
                  <a:srgbClr val="0070C0"/>
                </a:solidFill>
                <a:latin typeface="NikoshBAN" panose="02000000000000000000" pitchFamily="2" charset="0"/>
                <a:cs typeface="NikoshBAN" panose="02000000000000000000" pitchFamily="2" charset="0"/>
              </a:rPr>
              <a:t>? </a:t>
            </a:r>
            <a:endParaRPr lang="en-US" sz="3600" dirty="0">
              <a:solidFill>
                <a:srgbClr val="0070C0"/>
              </a:solidFill>
              <a:latin typeface="NikoshBAN" panose="02000000000000000000" pitchFamily="2" charset="0"/>
              <a:cs typeface="NikoshBAN" panose="02000000000000000000" pitchFamily="2" charset="0"/>
            </a:endParaRPr>
          </a:p>
        </p:txBody>
      </p:sp>
      <p:sp>
        <p:nvSpPr>
          <p:cNvPr id="7" name="TextBox 6"/>
          <p:cNvSpPr txBox="1"/>
          <p:nvPr/>
        </p:nvSpPr>
        <p:spPr>
          <a:xfrm>
            <a:off x="781516" y="3219131"/>
            <a:ext cx="2889531" cy="646331"/>
          </a:xfrm>
          <a:prstGeom prst="rect">
            <a:avLst/>
          </a:prstGeom>
          <a:noFill/>
          <a:ln w="28575">
            <a:solidFill>
              <a:srgbClr val="7030A0"/>
            </a:solidFill>
          </a:ln>
        </p:spPr>
        <p:txBody>
          <a:bodyPr wrap="square" rtlCol="0">
            <a:spAutoFit/>
          </a:bodyPr>
          <a:lstStyle/>
          <a:p>
            <a:r>
              <a:rPr lang="bn-BD" sz="3600" dirty="0">
                <a:solidFill>
                  <a:srgbClr val="7030A0"/>
                </a:solidFill>
                <a:latin typeface="NikoshBAN" panose="02000000000000000000" pitchFamily="2" charset="0"/>
                <a:cs typeface="NikoshBAN" panose="02000000000000000000" pitchFamily="2" charset="0"/>
              </a:rPr>
              <a:t>উত্তরঃ </a:t>
            </a:r>
            <a:r>
              <a:rPr lang="bn-IN" sz="3600" dirty="0">
                <a:solidFill>
                  <a:srgbClr val="7030A0"/>
                </a:solidFill>
                <a:latin typeface="NikoshBAN" panose="02000000000000000000" pitchFamily="2" charset="0"/>
                <a:cs typeface="NikoshBAN" panose="02000000000000000000" pitchFamily="2" charset="0"/>
              </a:rPr>
              <a:t>শিল্প বিপ্লব।</a:t>
            </a:r>
            <a:endParaRPr lang="en-US" sz="3600" dirty="0">
              <a:solidFill>
                <a:srgbClr val="7030A0"/>
              </a:solidFill>
              <a:latin typeface="NikoshBAN" panose="02000000000000000000" pitchFamily="2" charset="0"/>
              <a:cs typeface="NikoshBAN" panose="02000000000000000000" pitchFamily="2" charset="0"/>
            </a:endParaRPr>
          </a:p>
        </p:txBody>
      </p:sp>
      <p:sp>
        <p:nvSpPr>
          <p:cNvPr id="8" name="TextBox 7"/>
          <p:cNvSpPr txBox="1"/>
          <p:nvPr/>
        </p:nvSpPr>
        <p:spPr>
          <a:xfrm>
            <a:off x="901139" y="3626138"/>
            <a:ext cx="5127872" cy="1077218"/>
          </a:xfrm>
          <a:prstGeom prst="rect">
            <a:avLst/>
          </a:prstGeom>
          <a:noFill/>
          <a:ln w="28575">
            <a:solidFill>
              <a:srgbClr val="7030A0"/>
            </a:solidFill>
          </a:ln>
        </p:spPr>
        <p:txBody>
          <a:bodyPr wrap="square" rtlCol="0">
            <a:spAutoFit/>
          </a:bodyPr>
          <a:lstStyle/>
          <a:p>
            <a:r>
              <a:rPr lang="bn-IN" sz="3200" dirty="0">
                <a:solidFill>
                  <a:srgbClr val="0070C0"/>
                </a:solidFill>
                <a:latin typeface="NikoshBAN" panose="02000000000000000000" pitchFamily="2" charset="0"/>
                <a:cs typeface="NikoshBAN" panose="02000000000000000000" pitchFamily="2" charset="0"/>
              </a:rPr>
              <a:t>৩</a:t>
            </a:r>
            <a:r>
              <a:rPr lang="bn-BD" sz="3200" dirty="0">
                <a:solidFill>
                  <a:srgbClr val="0070C0"/>
                </a:solidFill>
                <a:latin typeface="NikoshBAN" panose="02000000000000000000" pitchFamily="2" charset="0"/>
                <a:cs typeface="NikoshBAN" panose="02000000000000000000" pitchFamily="2" charset="0"/>
              </a:rPr>
              <a:t>। </a:t>
            </a:r>
            <a:r>
              <a:rPr lang="bn-IN" sz="3200" dirty="0">
                <a:solidFill>
                  <a:srgbClr val="0070C0"/>
                </a:solidFill>
                <a:latin typeface="NikoshBAN" panose="02000000000000000000" pitchFamily="2" charset="0"/>
                <a:cs typeface="NikoshBAN" panose="02000000000000000000" pitchFamily="2" charset="0"/>
              </a:rPr>
              <a:t>কে দ্বৈতশাসন ব্যাবস্থা প্রবর্তন করেন?</a:t>
            </a:r>
            <a:r>
              <a:rPr lang="bn-BD" sz="3200" dirty="0">
                <a:solidFill>
                  <a:srgbClr val="0070C0"/>
                </a:solidFill>
                <a:latin typeface="NikoshBAN" panose="02000000000000000000" pitchFamily="2" charset="0"/>
                <a:cs typeface="NikoshBAN" panose="02000000000000000000" pitchFamily="2" charset="0"/>
              </a:rPr>
              <a:t> </a:t>
            </a:r>
            <a:endParaRPr lang="en-US" sz="3200" dirty="0">
              <a:solidFill>
                <a:srgbClr val="0070C0"/>
              </a:solidFill>
              <a:latin typeface="NikoshBAN" panose="02000000000000000000" pitchFamily="2" charset="0"/>
              <a:cs typeface="NikoshBAN" panose="02000000000000000000" pitchFamily="2" charset="0"/>
            </a:endParaRPr>
          </a:p>
        </p:txBody>
      </p:sp>
      <p:sp>
        <p:nvSpPr>
          <p:cNvPr id="9" name="TextBox 8"/>
          <p:cNvSpPr txBox="1"/>
          <p:nvPr/>
        </p:nvSpPr>
        <p:spPr>
          <a:xfrm>
            <a:off x="781516" y="4542264"/>
            <a:ext cx="2553355" cy="584775"/>
          </a:xfrm>
          <a:prstGeom prst="rect">
            <a:avLst/>
          </a:prstGeom>
          <a:noFill/>
          <a:ln w="28575">
            <a:solidFill>
              <a:schemeClr val="tx1"/>
            </a:solidFill>
          </a:ln>
        </p:spPr>
        <p:txBody>
          <a:bodyPr wrap="square" rtlCol="0">
            <a:spAutoFit/>
          </a:bodyPr>
          <a:lstStyle/>
          <a:p>
            <a:r>
              <a:rPr lang="bn-BD" sz="3200" dirty="0">
                <a:solidFill>
                  <a:srgbClr val="7030A0"/>
                </a:solidFill>
                <a:latin typeface="NikoshBAN" panose="02000000000000000000" pitchFamily="2" charset="0"/>
                <a:cs typeface="NikoshBAN" panose="02000000000000000000" pitchFamily="2" charset="0"/>
              </a:rPr>
              <a:t>উ</a:t>
            </a:r>
            <a:r>
              <a:rPr lang="bn-IN" sz="3200" dirty="0">
                <a:solidFill>
                  <a:srgbClr val="7030A0"/>
                </a:solidFill>
                <a:latin typeface="NikoshBAN" panose="02000000000000000000" pitchFamily="2" charset="0"/>
                <a:cs typeface="NikoshBAN" panose="02000000000000000000" pitchFamily="2" charset="0"/>
              </a:rPr>
              <a:t>ত্তরঃ লর্ড ক্লাইভ</a:t>
            </a:r>
            <a:r>
              <a:rPr lang="bn-BD" sz="3200" b="1" dirty="0">
                <a:solidFill>
                  <a:srgbClr val="7030A0"/>
                </a:solidFill>
                <a:latin typeface="NikoshBAN" panose="02000000000000000000" pitchFamily="2" charset="0"/>
                <a:cs typeface="NikoshBAN" panose="02000000000000000000" pitchFamily="2" charset="0"/>
              </a:rPr>
              <a:t>। </a:t>
            </a:r>
            <a:endParaRPr lang="en-US" sz="3200" b="1" dirty="0">
              <a:solidFill>
                <a:srgbClr val="7030A0"/>
              </a:solidFill>
              <a:latin typeface="NikoshBAN" panose="02000000000000000000" pitchFamily="2" charset="0"/>
              <a:cs typeface="NikoshBAN" panose="02000000000000000000" pitchFamily="2" charset="0"/>
            </a:endParaRPr>
          </a:p>
        </p:txBody>
      </p:sp>
      <p:sp>
        <p:nvSpPr>
          <p:cNvPr id="10" name="TextBox 9"/>
          <p:cNvSpPr txBox="1"/>
          <p:nvPr/>
        </p:nvSpPr>
        <p:spPr>
          <a:xfrm>
            <a:off x="781516" y="4864455"/>
            <a:ext cx="7542332" cy="1077218"/>
          </a:xfrm>
          <a:prstGeom prst="rect">
            <a:avLst/>
          </a:prstGeom>
          <a:noFill/>
          <a:ln w="28575">
            <a:solidFill>
              <a:srgbClr val="7030A0"/>
            </a:solidFill>
          </a:ln>
        </p:spPr>
        <p:txBody>
          <a:bodyPr wrap="square" rtlCol="0">
            <a:spAutoFit/>
          </a:bodyPr>
          <a:lstStyle/>
          <a:p>
            <a:r>
              <a:rPr lang="bn-IN" sz="3200" dirty="0">
                <a:solidFill>
                  <a:srgbClr val="0070C0"/>
                </a:solidFill>
                <a:latin typeface="NikoshBAN" panose="02000000000000000000" pitchFamily="2" charset="0"/>
                <a:cs typeface="NikoshBAN" panose="02000000000000000000" pitchFamily="2" charset="0"/>
              </a:rPr>
              <a:t>৪</a:t>
            </a:r>
            <a:r>
              <a:rPr lang="bn-BD" sz="3200" dirty="0">
                <a:solidFill>
                  <a:srgbClr val="0070C0"/>
                </a:solidFill>
                <a:latin typeface="NikoshBAN" panose="02000000000000000000" pitchFamily="2" charset="0"/>
                <a:cs typeface="NikoshBAN" panose="02000000000000000000" pitchFamily="2" charset="0"/>
              </a:rPr>
              <a:t>। </a:t>
            </a:r>
            <a:r>
              <a:rPr lang="bn-IN" sz="3200" dirty="0">
                <a:solidFill>
                  <a:srgbClr val="0070C0"/>
                </a:solidFill>
                <a:latin typeface="NikoshBAN" panose="02000000000000000000" pitchFamily="2" charset="0"/>
                <a:cs typeface="NikoshBAN" panose="02000000000000000000" pitchFamily="2" charset="0"/>
              </a:rPr>
              <a:t>দেওয়ানি লাভের ফলে কোম্পানির কোন দিক ফুটে উঠে?</a:t>
            </a:r>
            <a:endParaRPr lang="en-US" sz="3200" dirty="0">
              <a:solidFill>
                <a:srgbClr val="0070C0"/>
              </a:solidFill>
              <a:latin typeface="NikoshBAN" panose="02000000000000000000" pitchFamily="2" charset="0"/>
              <a:cs typeface="NikoshBAN" panose="02000000000000000000" pitchFamily="2" charset="0"/>
            </a:endParaRPr>
          </a:p>
        </p:txBody>
      </p:sp>
      <p:sp>
        <p:nvSpPr>
          <p:cNvPr id="11" name="TextBox 10"/>
          <p:cNvSpPr txBox="1"/>
          <p:nvPr/>
        </p:nvSpPr>
        <p:spPr>
          <a:xfrm>
            <a:off x="901140" y="5550629"/>
            <a:ext cx="4398170" cy="584775"/>
          </a:xfrm>
          <a:prstGeom prst="rect">
            <a:avLst/>
          </a:prstGeom>
          <a:noFill/>
          <a:ln w="28575">
            <a:solidFill>
              <a:srgbClr val="7030A0"/>
            </a:solidFill>
          </a:ln>
        </p:spPr>
        <p:txBody>
          <a:bodyPr wrap="square" rtlCol="0">
            <a:spAutoFit/>
          </a:bodyPr>
          <a:lstStyle/>
          <a:p>
            <a:r>
              <a:rPr lang="bn-BD" sz="3200" dirty="0">
                <a:solidFill>
                  <a:srgbClr val="7030A0"/>
                </a:solidFill>
                <a:latin typeface="NikoshBAN" panose="02000000000000000000" pitchFamily="2" charset="0"/>
                <a:cs typeface="NikoshBAN" panose="02000000000000000000" pitchFamily="2" charset="0"/>
              </a:rPr>
              <a:t>উত্তরঃ</a:t>
            </a:r>
            <a:r>
              <a:rPr lang="bn-IN" sz="3200" dirty="0">
                <a:solidFill>
                  <a:srgbClr val="7030A0"/>
                </a:solidFill>
                <a:latin typeface="NikoshBAN" panose="02000000000000000000" pitchFamily="2" charset="0"/>
                <a:cs typeface="NikoshBAN" panose="02000000000000000000" pitchFamily="2" charset="0"/>
              </a:rPr>
              <a:t> আইনানুগ শাসন</a:t>
            </a:r>
            <a:r>
              <a:rPr lang="bn-BD" sz="3200" b="1" dirty="0">
                <a:solidFill>
                  <a:srgbClr val="7030A0"/>
                </a:solidFill>
                <a:latin typeface="NikoshBAN" panose="02000000000000000000" pitchFamily="2" charset="0"/>
                <a:cs typeface="NikoshBAN" panose="02000000000000000000" pitchFamily="2" charset="0"/>
              </a:rPr>
              <a:t>। </a:t>
            </a:r>
            <a:endParaRPr lang="en-US" sz="3200" b="1" dirty="0">
              <a:solidFill>
                <a:srgbClr val="7030A0"/>
              </a:solidFill>
              <a:latin typeface="NikoshBAN" panose="02000000000000000000" pitchFamily="2" charset="0"/>
              <a:cs typeface="NikoshBAN" panose="02000000000000000000" pitchFamily="2" charset="0"/>
            </a:endParaRPr>
          </a:p>
        </p:txBody>
      </p:sp>
      <p:sp>
        <p:nvSpPr>
          <p:cNvPr id="13" name="TextBox 12"/>
          <p:cNvSpPr txBox="1"/>
          <p:nvPr/>
        </p:nvSpPr>
        <p:spPr>
          <a:xfrm>
            <a:off x="3633788" y="313315"/>
            <a:ext cx="4690060" cy="1015663"/>
          </a:xfrm>
          <a:prstGeom prst="rect">
            <a:avLst/>
          </a:prstGeom>
          <a:solidFill>
            <a:schemeClr val="bg2"/>
          </a:solidFill>
          <a:ln w="38100">
            <a:solidFill>
              <a:srgbClr val="7030A0"/>
            </a:solidFill>
          </a:ln>
        </p:spPr>
        <p:txBody>
          <a:bodyPr wrap="square" rtlCol="0">
            <a:spAutoFit/>
          </a:bodyPr>
          <a:lstStyle/>
          <a:p>
            <a:pPr algn="ctr"/>
            <a:r>
              <a:rPr lang="bn-IN" sz="6000" b="1">
                <a:ln/>
                <a:solidFill>
                  <a:srgbClr val="00B050"/>
                </a:solidFill>
                <a:latin typeface="NikoshBAN" pitchFamily="2" charset="0"/>
                <a:cs typeface="NikoshBAN" pitchFamily="2" charset="0"/>
              </a:rPr>
              <a:t>মূল্যায়ন</a:t>
            </a:r>
            <a:endParaRPr lang="en-US" sz="60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0110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041" y="119125"/>
            <a:ext cx="11924795" cy="6674480"/>
          </a:xfrm>
          <a:prstGeom prst="rect">
            <a:avLst/>
          </a:prstGeom>
          <a:noFill/>
          <a:ln w="254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83671" y="5431286"/>
            <a:ext cx="11396649" cy="1200329"/>
          </a:xfrm>
          <a:prstGeom prst="rect">
            <a:avLst/>
          </a:prstGeom>
          <a:noFill/>
          <a:ln w="38100">
            <a:solidFill>
              <a:srgbClr val="7030A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IN" sz="3600" dirty="0">
                <a:solidFill>
                  <a:srgbClr val="002060"/>
                </a:solidFill>
                <a:latin typeface="NikoshBAN" panose="02000000000000000000" pitchFamily="2" charset="0"/>
                <a:cs typeface="NikoshBAN" panose="02000000000000000000" pitchFamily="2" charset="0"/>
              </a:rPr>
              <a:t>‘ইংরেজ শাসনের সূচনায় দেওয়ানি লাভ সবচেয়ে গুরুত্বপূর্ণ ঘটনা’ যুক্তি সহকারে বুঝিয়ে লিখ।</a:t>
            </a:r>
            <a:endParaRPr lang="en-US" sz="3600" b="1" dirty="0">
              <a:solidFill>
                <a:srgbClr val="002060"/>
              </a:solidFill>
              <a:latin typeface="NikoshLight" pitchFamily="2" charset="0"/>
              <a:cs typeface="NikoshLight"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2385" y="589285"/>
            <a:ext cx="1507936" cy="2108406"/>
          </a:xfrm>
          <a:prstGeom prst="rect">
            <a:avLst/>
          </a:prstGeom>
        </p:spPr>
      </p:pic>
      <p:sp>
        <p:nvSpPr>
          <p:cNvPr id="6" name="TextBox 5"/>
          <p:cNvSpPr txBox="1"/>
          <p:nvPr/>
        </p:nvSpPr>
        <p:spPr>
          <a:xfrm>
            <a:off x="3844454" y="344729"/>
            <a:ext cx="4974535" cy="1015663"/>
          </a:xfrm>
          <a:prstGeom prst="rect">
            <a:avLst/>
          </a:prstGeom>
          <a:solidFill>
            <a:schemeClr val="accent2">
              <a:lumMod val="40000"/>
              <a:lumOff val="60000"/>
            </a:schemeClr>
          </a:solidFill>
          <a:ln w="38100">
            <a:solidFill>
              <a:srgbClr val="7030A0"/>
            </a:solidFill>
          </a:ln>
          <a:effectLst>
            <a:glow rad="101600">
              <a:schemeClr val="accent1">
                <a:satMod val="175000"/>
                <a:alpha val="40000"/>
              </a:schemeClr>
            </a:glow>
            <a:innerShdw blurRad="114300">
              <a:prstClr val="black"/>
            </a:innerShdw>
          </a:effectLst>
        </p:spPr>
        <p:style>
          <a:lnRef idx="3">
            <a:schemeClr val="lt1"/>
          </a:lnRef>
          <a:fillRef idx="1">
            <a:schemeClr val="accent5"/>
          </a:fillRef>
          <a:effectRef idx="1">
            <a:schemeClr val="accent5"/>
          </a:effectRef>
          <a:fontRef idx="minor">
            <a:schemeClr val="lt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6000" b="1" dirty="0">
                <a:ln w="1905"/>
                <a:solidFill>
                  <a:srgbClr val="00B050"/>
                </a:solidFill>
                <a:effectLst>
                  <a:innerShdw blurRad="69850" dist="43180" dir="5400000">
                    <a:srgbClr val="000000">
                      <a:alpha val="65000"/>
                    </a:srgbClr>
                  </a:innerShdw>
                </a:effectLst>
                <a:latin typeface="NikoshBAN" pitchFamily="2" charset="0"/>
                <a:cs typeface="NikoshBAN" pitchFamily="2" charset="0"/>
              </a:rPr>
              <a:t>বাড়ির কাজ</a:t>
            </a:r>
            <a:endParaRPr lang="en-US" sz="6000" b="1" dirty="0">
              <a:ln w="1905"/>
              <a:solidFill>
                <a:srgbClr val="00B050"/>
              </a:solidFill>
              <a:effectLst>
                <a:innerShdw blurRad="69850" dist="43180" dir="5400000">
                  <a:srgbClr val="000000">
                    <a:alpha val="65000"/>
                  </a:srgbClr>
                </a:innerShdw>
              </a:effectLst>
              <a:latin typeface="NikoshBAN" pitchFamily="2" charset="0"/>
              <a:cs typeface="NikoshBAN"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1273" y="1623954"/>
            <a:ext cx="6969983" cy="3543770"/>
          </a:xfrm>
          <a:prstGeom prst="round2DiagRect">
            <a:avLst>
              <a:gd name="adj1" fmla="val 16667"/>
              <a:gd name="adj2" fmla="val 0"/>
            </a:avLst>
          </a:prstGeom>
          <a:solidFill>
            <a:srgbClr val="002060"/>
          </a:solidFill>
          <a:ln w="38100" cap="sq">
            <a:solidFill>
              <a:srgbClr val="FFFFFF"/>
            </a:solidFill>
            <a:miter lim="800000"/>
          </a:ln>
          <a:effectLst>
            <a:outerShdw blurRad="254000" algn="tl" rotWithShape="0">
              <a:srgbClr val="000000">
                <a:alpha val="43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83668" y="774915"/>
            <a:ext cx="1819662" cy="192277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042" y="3631842"/>
            <a:ext cx="2407601" cy="170184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6357" y="3631842"/>
            <a:ext cx="2407601" cy="1701849"/>
          </a:xfrm>
          <a:prstGeom prst="rect">
            <a:avLst/>
          </a:prstGeom>
        </p:spPr>
      </p:pic>
    </p:spTree>
    <p:extLst>
      <p:ext uri="{BB962C8B-B14F-4D97-AF65-F5344CB8AC3E}">
        <p14:creationId xmlns:p14="http://schemas.microsoft.com/office/powerpoint/2010/main" val="61392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par>
                                <p:cTn id="21" presetID="14" presetClass="entr" presetSubtype="1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0-#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0-#ppt_w/2"/>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1+#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410" y="118281"/>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p:cNvSpPr txBox="1"/>
          <p:nvPr/>
        </p:nvSpPr>
        <p:spPr>
          <a:xfrm>
            <a:off x="2516134" y="6559933"/>
            <a:ext cx="7202659" cy="338554"/>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Dipen Chandra Sen</a:t>
            </a:r>
            <a:r>
              <a:rPr lang="en-US" sz="1600" b="1" dirty="0">
                <a:solidFill>
                  <a:srgbClr val="7030A0"/>
                </a:solidFill>
                <a:latin typeface="Times New Roman" panose="02020603050405020304" pitchFamily="18" charset="0"/>
                <a:cs typeface="Times New Roman" panose="02020603050405020304" pitchFamily="18" charset="0"/>
              </a:rPr>
              <a:t> </a:t>
            </a:r>
          </a:p>
        </p:txBody>
      </p:sp>
      <p:grpSp>
        <p:nvGrpSpPr>
          <p:cNvPr id="4" name="Group 3"/>
          <p:cNvGrpSpPr/>
          <p:nvPr/>
        </p:nvGrpSpPr>
        <p:grpSpPr>
          <a:xfrm>
            <a:off x="309496" y="305872"/>
            <a:ext cx="11384521" cy="914400"/>
            <a:chOff x="309496" y="305872"/>
            <a:chExt cx="11384521" cy="91440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96" y="305872"/>
              <a:ext cx="1733550" cy="914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2757" y="353509"/>
              <a:ext cx="944384" cy="86676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6852" y="434459"/>
              <a:ext cx="1051439" cy="6572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1280" y="353509"/>
              <a:ext cx="1622737" cy="603229"/>
            </a:xfrm>
            <a:prstGeom prst="rect">
              <a:avLst/>
            </a:prstGeom>
          </p:spPr>
        </p:pic>
      </p:gr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129" y="956738"/>
            <a:ext cx="10930598" cy="5500879"/>
          </a:xfrm>
          <a:prstGeom prst="rect">
            <a:avLst/>
          </a:prstGeom>
        </p:spPr>
      </p:pic>
      <p:sp>
        <p:nvSpPr>
          <p:cNvPr id="10" name="12-Point Star 9"/>
          <p:cNvSpPr/>
          <p:nvPr/>
        </p:nvSpPr>
        <p:spPr>
          <a:xfrm>
            <a:off x="2845105" y="2632063"/>
            <a:ext cx="7416463" cy="2542350"/>
          </a:xfrm>
          <a:prstGeom prst="star12">
            <a:avLst/>
          </a:prstGeom>
          <a:solidFill>
            <a:schemeClr val="bg2"/>
          </a:solidFill>
          <a:ln w="38100">
            <a:solidFill>
              <a:srgbClr val="7030A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err="1">
                <a:solidFill>
                  <a:schemeClr val="accent5">
                    <a:lumMod val="75000"/>
                  </a:schemeClr>
                </a:solidFill>
                <a:latin typeface="NikoshBAN" panose="02000000000000000000" pitchFamily="2" charset="0"/>
                <a:cs typeface="NikoshBAN" panose="02000000000000000000" pitchFamily="2" charset="0"/>
              </a:rPr>
              <a:t>সবাইকে</a:t>
            </a:r>
            <a:r>
              <a:rPr lang="bn-IN" sz="7200" b="1" dirty="0">
                <a:solidFill>
                  <a:schemeClr val="accent5">
                    <a:lumMod val="75000"/>
                  </a:schemeClr>
                </a:solidFill>
                <a:latin typeface="NikoshBAN" panose="02000000000000000000" pitchFamily="2" charset="0"/>
                <a:cs typeface="NikoshBAN" panose="02000000000000000000" pitchFamily="2" charset="0"/>
              </a:rPr>
              <a:t>ধন্যবাদ</a:t>
            </a:r>
            <a:endParaRPr lang="en-US" sz="7200" b="1" dirty="0">
              <a:solidFill>
                <a:schemeClr val="accent5">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4485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p:cTn id="12"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33081" y="106723"/>
            <a:ext cx="11925837" cy="6644554"/>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TextBox 18"/>
          <p:cNvSpPr txBox="1"/>
          <p:nvPr/>
        </p:nvSpPr>
        <p:spPr>
          <a:xfrm>
            <a:off x="346600" y="3989034"/>
            <a:ext cx="11320624" cy="2554545"/>
          </a:xfrm>
          <a:prstGeom prst="rect">
            <a:avLst/>
          </a:prstGeom>
          <a:solidFill>
            <a:schemeClr val="bg1">
              <a:lumMod val="95000"/>
            </a:schemeClr>
          </a:solidFill>
          <a:ln w="38100">
            <a:solidFill>
              <a:srgbClr val="7030A0"/>
            </a:solidFill>
          </a:ln>
        </p:spPr>
        <p:txBody>
          <a:bodyPr wrap="square" rtlCol="0">
            <a:spAutoFit/>
          </a:bodyPr>
          <a:lstStyle/>
          <a:p>
            <a:pPr algn="just"/>
            <a:r>
              <a:rPr lang="bn-IN" sz="4000" b="1" dirty="0">
                <a:solidFill>
                  <a:srgbClr val="002060"/>
                </a:solidFill>
                <a:latin typeface="NikoshBAN" panose="02000000000000000000" pitchFamily="2" charset="0"/>
                <a:cs typeface="NikoshBAN" panose="02000000000000000000" pitchFamily="2" charset="0"/>
              </a:rPr>
              <a:t>ইংরেজ কোম্পানি মুঘল সম্রাটের কাছ থেকে বাংলার রাজস্ব আদায়ের সম্পূর্ণ দায়িত্ব গ্রহণ করেন। রাজস্ব আদায়ের সম্পূর্ণ দায়িত্বকে কী বলা হয়?</a:t>
            </a:r>
            <a:endParaRPr lang="en-US" sz="4000" b="1" dirty="0">
              <a:solidFill>
                <a:srgbClr val="00206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36" y="251847"/>
            <a:ext cx="4385519" cy="3737187"/>
          </a:xfrm>
          <a:prstGeom prst="rect">
            <a:avLst/>
          </a:prstGeom>
        </p:spPr>
      </p:pic>
      <p:sp>
        <p:nvSpPr>
          <p:cNvPr id="7" name="TextBox 6"/>
          <p:cNvSpPr txBox="1"/>
          <p:nvPr/>
        </p:nvSpPr>
        <p:spPr>
          <a:xfrm>
            <a:off x="5406970" y="419704"/>
            <a:ext cx="5765840" cy="707886"/>
          </a:xfrm>
          <a:prstGeom prst="rect">
            <a:avLst/>
          </a:prstGeom>
          <a:solidFill>
            <a:schemeClr val="accent4">
              <a:lumMod val="40000"/>
              <a:lumOff val="60000"/>
            </a:schemeClr>
          </a:solidFill>
          <a:ln w="38100">
            <a:solidFill>
              <a:srgbClr val="7030A0"/>
            </a:solidFill>
          </a:ln>
        </p:spPr>
        <p:txBody>
          <a:bodyPr wrap="square" rtlCol="0">
            <a:spAutoFit/>
          </a:bodyPr>
          <a:lstStyle/>
          <a:p>
            <a:pPr algn="ctr"/>
            <a:r>
              <a:rPr lang="bn-IN" sz="4000" dirty="0">
                <a:solidFill>
                  <a:srgbClr val="00B050"/>
                </a:solidFill>
                <a:latin typeface="NikoshBAN" panose="02000000000000000000" pitchFamily="2" charset="0"/>
                <a:cs typeface="NikoshBAN" panose="02000000000000000000" pitchFamily="2" charset="0"/>
              </a:rPr>
              <a:t>নিচের প্রশ্নটির উত্তর দাও?</a:t>
            </a:r>
            <a:endParaRPr lang="en-US" sz="40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6132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0-#ppt_w/2"/>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579" y="82279"/>
            <a:ext cx="11925837" cy="6644554"/>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Cloud Callout 3"/>
          <p:cNvSpPr/>
          <p:nvPr/>
        </p:nvSpPr>
        <p:spPr>
          <a:xfrm>
            <a:off x="2073778" y="418946"/>
            <a:ext cx="8021437" cy="2159101"/>
          </a:xfrm>
          <a:prstGeom prst="cloudCallout">
            <a:avLst/>
          </a:prstGeom>
          <a:solidFill>
            <a:schemeClr val="accent6">
              <a:lumMod val="20000"/>
              <a:lumOff val="80000"/>
            </a:schemeClr>
          </a:solidFill>
          <a:ln w="38100">
            <a:solidFill>
              <a:srgbClr val="7030A0"/>
            </a:solid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b="1" dirty="0">
                <a:solidFill>
                  <a:srgbClr val="00B050"/>
                </a:solidFill>
                <a:latin typeface="NikoshBAN" panose="02000000000000000000" pitchFamily="2" charset="0"/>
                <a:cs typeface="NikoshBAN" panose="02000000000000000000" pitchFamily="2" charset="0"/>
              </a:rPr>
              <a:t>আজকের পাঠ</a:t>
            </a:r>
            <a:endParaRPr lang="en-US" sz="6600" b="1" dirty="0">
              <a:solidFill>
                <a:srgbClr val="00B050"/>
              </a:solidFill>
              <a:latin typeface="NikoshBAN" panose="02000000000000000000" pitchFamily="2" charset="0"/>
              <a:cs typeface="NikoshBAN" panose="02000000000000000000" pitchFamily="2" charset="0"/>
            </a:endParaRPr>
          </a:p>
        </p:txBody>
      </p:sp>
      <p:sp>
        <p:nvSpPr>
          <p:cNvPr id="5" name="Frame 4"/>
          <p:cNvSpPr/>
          <p:nvPr/>
        </p:nvSpPr>
        <p:spPr>
          <a:xfrm>
            <a:off x="502226" y="3622964"/>
            <a:ext cx="11246433" cy="2860966"/>
          </a:xfrm>
          <a:prstGeom prst="frame">
            <a:avLst/>
          </a:prstGeom>
          <a:solidFill>
            <a:schemeClr val="accent3"/>
          </a:solidFill>
          <a:ln w="38100">
            <a:solidFill>
              <a:srgbClr val="7030A0"/>
            </a:solidFill>
          </a:ln>
          <a:effectLst>
            <a:outerShdw blurRad="50800" dist="38100" algn="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sz="3600" b="1" u="sng"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6" name="Rectangle 5"/>
          <p:cNvSpPr/>
          <p:nvPr/>
        </p:nvSpPr>
        <p:spPr>
          <a:xfrm>
            <a:off x="1241379" y="4253228"/>
            <a:ext cx="9177804" cy="1600438"/>
          </a:xfrm>
          <a:prstGeom prst="rect">
            <a:avLst/>
          </a:prstGeom>
        </p:spPr>
        <p:txBody>
          <a:bodyPr wrap="square">
            <a:spAutoFit/>
          </a:bodyPr>
          <a:lstStyle/>
          <a:p>
            <a:pPr algn="ctr"/>
            <a:r>
              <a:rPr lang="en-US" sz="5400" b="1" dirty="0">
                <a:solidFill>
                  <a:srgbClr val="002060"/>
                </a:solidFill>
                <a:latin typeface="NikoshBAN" panose="02000000000000000000" pitchFamily="2" charset="0"/>
                <a:cs typeface="NikoshBAN" panose="02000000000000000000" pitchFamily="2" charset="0"/>
              </a:rPr>
              <a:t>“</a:t>
            </a:r>
            <a:r>
              <a:rPr lang="bn-IN" sz="5400" b="1" dirty="0">
                <a:solidFill>
                  <a:srgbClr val="002060"/>
                </a:solidFill>
                <a:latin typeface="NikoshBAN" panose="02000000000000000000" pitchFamily="2" charset="0"/>
                <a:cs typeface="NikoshBAN" panose="02000000000000000000" pitchFamily="2" charset="0"/>
              </a:rPr>
              <a:t>কোম্পানির দেওয়ানি লাভ”</a:t>
            </a:r>
          </a:p>
          <a:p>
            <a:pPr algn="ctr"/>
            <a:r>
              <a:rPr lang="bn-IN" sz="4400" dirty="0">
                <a:solidFill>
                  <a:srgbClr val="002060"/>
                </a:solidFill>
                <a:latin typeface="NikoshBAN" panose="02000000000000000000" pitchFamily="2" charset="0"/>
                <a:cs typeface="NikoshBAN" panose="02000000000000000000" pitchFamily="2" charset="0"/>
              </a:rPr>
              <a:t>অধ্যায়ঃ অষ্টম</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226" y="447682"/>
            <a:ext cx="1329475" cy="257770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419183" y="415633"/>
            <a:ext cx="1329475" cy="2444823"/>
          </a:xfrm>
          <a:prstGeom prst="rect">
            <a:avLst/>
          </a:prstGeom>
        </p:spPr>
      </p:pic>
    </p:spTree>
    <p:extLst>
      <p:ext uri="{BB962C8B-B14F-4D97-AF65-F5344CB8AC3E}">
        <p14:creationId xmlns:p14="http://schemas.microsoft.com/office/powerpoint/2010/main" val="289513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50" y="105124"/>
            <a:ext cx="11925837" cy="6650518"/>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 name="Group 3"/>
          <p:cNvGrpSpPr/>
          <p:nvPr/>
        </p:nvGrpSpPr>
        <p:grpSpPr>
          <a:xfrm>
            <a:off x="309496" y="319940"/>
            <a:ext cx="11384521" cy="1040552"/>
            <a:chOff x="309496" y="305872"/>
            <a:chExt cx="11384521" cy="1040552"/>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96" y="305872"/>
              <a:ext cx="1733550" cy="914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3278" y="509588"/>
              <a:ext cx="911775" cy="83683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3245" y="381366"/>
              <a:ext cx="965055" cy="60322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1280" y="353509"/>
              <a:ext cx="1622737" cy="603229"/>
            </a:xfrm>
            <a:prstGeom prst="rect">
              <a:avLst/>
            </a:prstGeom>
          </p:spPr>
        </p:pic>
      </p:grpSp>
      <p:sp>
        <p:nvSpPr>
          <p:cNvPr id="9" name="TextBox 8"/>
          <p:cNvSpPr txBox="1"/>
          <p:nvPr/>
        </p:nvSpPr>
        <p:spPr>
          <a:xfrm>
            <a:off x="3653729" y="760121"/>
            <a:ext cx="4580446" cy="1015663"/>
          </a:xfrm>
          <a:prstGeom prst="rect">
            <a:avLst/>
          </a:prstGeom>
          <a:noFill/>
          <a:ln w="38100">
            <a:solidFill>
              <a:srgbClr val="7030A0"/>
            </a:solidFill>
          </a:ln>
        </p:spPr>
        <p:txBody>
          <a:bodyPr wrap="square" rtlCol="0">
            <a:spAutoFit/>
          </a:bodyPr>
          <a:lstStyle/>
          <a:p>
            <a:pPr algn="ctr"/>
            <a:r>
              <a:rPr lang="bn-IN" sz="6000" b="1" dirty="0">
                <a:solidFill>
                  <a:srgbClr val="00B050"/>
                </a:solidFill>
                <a:latin typeface="NikoshBAN" panose="02000000000000000000" pitchFamily="2" charset="0"/>
                <a:cs typeface="NikoshBAN" panose="02000000000000000000" pitchFamily="2" charset="0"/>
              </a:rPr>
              <a:t>শিখন ফল</a:t>
            </a:r>
            <a:endParaRPr lang="en-US" sz="6000" b="1" dirty="0">
              <a:solidFill>
                <a:srgbClr val="00B050"/>
              </a:solidFill>
              <a:latin typeface="NikoshBAN" panose="02000000000000000000" pitchFamily="2" charset="0"/>
              <a:cs typeface="NikoshBAN" panose="02000000000000000000" pitchFamily="2" charset="0"/>
            </a:endParaRPr>
          </a:p>
        </p:txBody>
      </p:sp>
      <p:sp>
        <p:nvSpPr>
          <p:cNvPr id="10" name="Rectangle 9"/>
          <p:cNvSpPr/>
          <p:nvPr/>
        </p:nvSpPr>
        <p:spPr>
          <a:xfrm>
            <a:off x="850006" y="2015883"/>
            <a:ext cx="10200068" cy="4524315"/>
          </a:xfrm>
          <a:prstGeom prst="rect">
            <a:avLst/>
          </a:prstGeom>
          <a:ln w="38100">
            <a:solidFill>
              <a:srgbClr val="7030A0"/>
            </a:solidFill>
          </a:ln>
        </p:spPr>
        <p:txBody>
          <a:bodyPr wrap="square">
            <a:spAutoFit/>
          </a:bodyPr>
          <a:lstStyle/>
          <a:p>
            <a:pPr lvl="0" algn="ctr"/>
            <a:r>
              <a:rPr lang="bn-BD" sz="3600" b="1" dirty="0">
                <a:solidFill>
                  <a:schemeClr val="accent5">
                    <a:lumMod val="75000"/>
                  </a:schemeClr>
                </a:solidFill>
                <a:latin typeface="NikoshBAN" pitchFamily="2" charset="0"/>
                <a:cs typeface="NikoshBAN" pitchFamily="2" charset="0"/>
              </a:rPr>
              <a:t>এই পাঠ শেষে শিক্ষার্থীরা</a:t>
            </a:r>
            <a:r>
              <a:rPr lang="bn-IN" sz="3600" b="1" dirty="0">
                <a:solidFill>
                  <a:schemeClr val="accent5">
                    <a:lumMod val="75000"/>
                  </a:schemeClr>
                </a:solidFill>
                <a:latin typeface="NikoshBAN" pitchFamily="2" charset="0"/>
                <a:cs typeface="NikoshBAN" pitchFamily="2" charset="0"/>
              </a:rPr>
              <a:t>-</a:t>
            </a:r>
          </a:p>
          <a:p>
            <a:pPr marL="514350" lvl="0" indent="-514350">
              <a:buFont typeface="Wingdings" panose="05000000000000000000" pitchFamily="2" charset="2"/>
              <a:buChar char="q"/>
            </a:pPr>
            <a:r>
              <a:rPr lang="bn-IN" sz="3600" b="1" dirty="0">
                <a:solidFill>
                  <a:schemeClr val="accent5">
                    <a:lumMod val="75000"/>
                  </a:schemeClr>
                </a:solidFill>
                <a:latin typeface="NikoshBAN" pitchFamily="2" charset="0"/>
                <a:cs typeface="NikoshBAN" pitchFamily="2" charset="0"/>
              </a:rPr>
              <a:t>দেওয়ানি কী এবং কার কাছ থেকে</a:t>
            </a:r>
            <a:r>
              <a:rPr lang="en-US" sz="3600" b="1" dirty="0">
                <a:solidFill>
                  <a:schemeClr val="accent5">
                    <a:lumMod val="75000"/>
                  </a:schemeClr>
                </a:solidFill>
                <a:latin typeface="NikoshBAN" panose="02000000000000000000" pitchFamily="2" charset="0"/>
                <a:cs typeface="NikoshBAN" panose="02000000000000000000" pitchFamily="2" charset="0"/>
              </a:rPr>
              <a:t> </a:t>
            </a:r>
            <a:r>
              <a:rPr lang="bn-IN" sz="3600" b="1" dirty="0">
                <a:solidFill>
                  <a:schemeClr val="accent5">
                    <a:lumMod val="75000"/>
                  </a:schemeClr>
                </a:solidFill>
                <a:latin typeface="NikoshBAN" panose="02000000000000000000" pitchFamily="2" charset="0"/>
                <a:cs typeface="NikoshBAN" panose="02000000000000000000" pitchFamily="2" charset="0"/>
              </a:rPr>
              <a:t>কোম্পানি দেওয়ানি লাভ করে তা বলতে পারবে।</a:t>
            </a:r>
          </a:p>
          <a:p>
            <a:pPr marL="457200" lvl="0" indent="-457200">
              <a:buFont typeface="Wingdings" panose="05000000000000000000" pitchFamily="2" charset="2"/>
              <a:buChar char="q"/>
            </a:pPr>
            <a:r>
              <a:rPr lang="bn-IN" sz="3600" b="1" dirty="0">
                <a:solidFill>
                  <a:schemeClr val="accent5">
                    <a:lumMod val="75000"/>
                  </a:schemeClr>
                </a:solidFill>
                <a:latin typeface="NikoshBAN" panose="02000000000000000000" pitchFamily="2" charset="0"/>
                <a:cs typeface="NikoshBAN" panose="02000000000000000000" pitchFamily="2" charset="0"/>
              </a:rPr>
              <a:t>ইংরেজ ইস্ট ইন্ডিয়া কোম্পানির দেওয়ানি লাভের গুরুত্ব ব্যাখ্যা করতে পারবে।</a:t>
            </a:r>
          </a:p>
          <a:p>
            <a:pPr marL="457200" lvl="0" indent="-457200">
              <a:buFont typeface="Wingdings" panose="05000000000000000000" pitchFamily="2" charset="2"/>
              <a:buChar char="q"/>
            </a:pPr>
            <a:r>
              <a:rPr lang="bn-IN" sz="3600" b="1" dirty="0">
                <a:solidFill>
                  <a:schemeClr val="accent5">
                    <a:lumMod val="75000"/>
                  </a:schemeClr>
                </a:solidFill>
                <a:latin typeface="NikoshBAN" panose="02000000000000000000" pitchFamily="2" charset="0"/>
                <a:cs typeface="NikoshBAN" panose="02000000000000000000" pitchFamily="2" charset="0"/>
              </a:rPr>
              <a:t>বাংলায় দ্বৈতশাসনের প্রভাব বিশ্লেষণ করতে পারবে।</a:t>
            </a:r>
          </a:p>
          <a:p>
            <a:pPr lvl="0"/>
            <a:endParaRPr lang="en-US" sz="3600" b="1" dirty="0">
              <a:solidFill>
                <a:schemeClr val="accent5">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7660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081" y="124721"/>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0056" y="282262"/>
            <a:ext cx="3395730" cy="3395730"/>
          </a:xfrm>
          <a:prstGeom prst="rect">
            <a:avLst/>
          </a:prstGeom>
        </p:spPr>
      </p:pic>
      <p:sp>
        <p:nvSpPr>
          <p:cNvPr id="5" name="Down Arrow Callout 4"/>
          <p:cNvSpPr/>
          <p:nvPr/>
        </p:nvSpPr>
        <p:spPr>
          <a:xfrm>
            <a:off x="3857221" y="412124"/>
            <a:ext cx="4520484" cy="1339403"/>
          </a:xfrm>
          <a:prstGeom prst="downArrowCallout">
            <a:avLst>
              <a:gd name="adj1" fmla="val 25000"/>
              <a:gd name="adj2" fmla="val 25000"/>
              <a:gd name="adj3" fmla="val 1779"/>
              <a:gd name="adj4" fmla="val 48008"/>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bn-IN" sz="5400" dirty="0">
                <a:solidFill>
                  <a:srgbClr val="00B050"/>
                </a:solidFill>
                <a:latin typeface="NikoshBAN" panose="02000000000000000000" pitchFamily="2" charset="0"/>
                <a:cs typeface="NikoshBAN" panose="02000000000000000000" pitchFamily="2" charset="0"/>
              </a:rPr>
              <a:t>পূর্ব জ্ঞান যাচাই</a:t>
            </a:r>
            <a:endParaRPr lang="en-US" sz="5400" dirty="0">
              <a:solidFill>
                <a:srgbClr val="00B050"/>
              </a:solidFill>
              <a:latin typeface="NikoshBAN" panose="02000000000000000000" pitchFamily="2" charset="0"/>
              <a:cs typeface="NikoshBAN" panose="02000000000000000000" pitchFamily="2" charset="0"/>
            </a:endParaRPr>
          </a:p>
        </p:txBody>
      </p:sp>
      <p:sp>
        <p:nvSpPr>
          <p:cNvPr id="9" name="TextBox 8"/>
          <p:cNvSpPr txBox="1"/>
          <p:nvPr/>
        </p:nvSpPr>
        <p:spPr>
          <a:xfrm>
            <a:off x="585701" y="1265772"/>
            <a:ext cx="4520484" cy="646331"/>
          </a:xfrm>
          <a:prstGeom prst="rect">
            <a:avLst/>
          </a:prstGeom>
          <a:noFill/>
          <a:ln w="38100">
            <a:solidFill>
              <a:srgbClr val="7030A0"/>
            </a:solidFill>
          </a:ln>
        </p:spPr>
        <p:txBody>
          <a:bodyPr wrap="square" rtlCol="0">
            <a:spAutoFit/>
          </a:bodyPr>
          <a:lstStyle/>
          <a:p>
            <a:pPr lvl="0"/>
            <a:r>
              <a:rPr lang="bn-IN" sz="3600" dirty="0">
                <a:solidFill>
                  <a:schemeClr val="accent5"/>
                </a:solidFill>
                <a:latin typeface="NikoshBAN" panose="02000000000000000000" pitchFamily="2" charset="0"/>
                <a:cs typeface="NikoshBAN" panose="02000000000000000000" pitchFamily="2" charset="0"/>
              </a:rPr>
              <a:t>ক) </a:t>
            </a:r>
            <a:r>
              <a:rPr lang="bn-IN" sz="3600" b="1" dirty="0">
                <a:solidFill>
                  <a:schemeClr val="accent5"/>
                </a:solidFill>
                <a:latin typeface="NikoshBAN" panose="02000000000000000000" pitchFamily="2" charset="0"/>
                <a:cs typeface="NikoshBAN" panose="02000000000000000000" pitchFamily="2" charset="0"/>
              </a:rPr>
              <a:t>দেওয়ানি কী</a:t>
            </a:r>
            <a:r>
              <a:rPr lang="bn-IN" sz="3600" dirty="0">
                <a:solidFill>
                  <a:schemeClr val="accent5"/>
                </a:solidFill>
                <a:latin typeface="NikoshBAN" panose="02000000000000000000" pitchFamily="2" charset="0"/>
                <a:cs typeface="NikoshBAN" panose="02000000000000000000" pitchFamily="2" charset="0"/>
              </a:rPr>
              <a:t>?</a:t>
            </a:r>
          </a:p>
        </p:txBody>
      </p:sp>
      <p:sp>
        <p:nvSpPr>
          <p:cNvPr id="10" name="TextBox 9"/>
          <p:cNvSpPr txBox="1"/>
          <p:nvPr/>
        </p:nvSpPr>
        <p:spPr>
          <a:xfrm>
            <a:off x="572323" y="2061819"/>
            <a:ext cx="5474100" cy="646331"/>
          </a:xfrm>
          <a:prstGeom prst="rect">
            <a:avLst/>
          </a:prstGeom>
          <a:noFill/>
          <a:ln w="38100">
            <a:solidFill>
              <a:srgbClr val="7030A0"/>
            </a:solidFill>
          </a:ln>
        </p:spPr>
        <p:txBody>
          <a:bodyPr wrap="square" rtlCol="0">
            <a:spAutoFit/>
          </a:bodyPr>
          <a:lstStyle/>
          <a:p>
            <a:r>
              <a:rPr lang="bn-IN" sz="3600" dirty="0">
                <a:solidFill>
                  <a:srgbClr val="7030A0"/>
                </a:solidFill>
                <a:latin typeface="NikoshBAN" panose="02000000000000000000" pitchFamily="2" charset="0"/>
                <a:cs typeface="NikoshBAN" panose="02000000000000000000" pitchFamily="2" charset="0"/>
              </a:rPr>
              <a:t>উত্তরঃ রাজস্ব আদায়ের সম্পূর্ণ দায়িত্ব।</a:t>
            </a:r>
          </a:p>
        </p:txBody>
      </p:sp>
      <p:sp>
        <p:nvSpPr>
          <p:cNvPr id="11" name="TextBox 10"/>
          <p:cNvSpPr txBox="1"/>
          <p:nvPr/>
        </p:nvSpPr>
        <p:spPr>
          <a:xfrm>
            <a:off x="572322" y="3201954"/>
            <a:ext cx="8961649" cy="1754326"/>
          </a:xfrm>
          <a:prstGeom prst="rect">
            <a:avLst/>
          </a:prstGeom>
          <a:noFill/>
          <a:ln w="38100">
            <a:solidFill>
              <a:srgbClr val="7030A0"/>
            </a:solidFill>
          </a:ln>
        </p:spPr>
        <p:txBody>
          <a:bodyPr wrap="square" rtlCol="0">
            <a:spAutoFit/>
          </a:bodyPr>
          <a:lstStyle/>
          <a:p>
            <a:pPr lvl="0"/>
            <a:r>
              <a:rPr lang="bn-IN" sz="3600" b="1" dirty="0">
                <a:solidFill>
                  <a:schemeClr val="accent5"/>
                </a:solidFill>
                <a:latin typeface="NikoshBAN" panose="02000000000000000000" pitchFamily="2" charset="0"/>
                <a:cs typeface="NikoshBAN" panose="02000000000000000000" pitchFamily="2" charset="0"/>
              </a:rPr>
              <a:t>খ) ইংরেজরা কার কাছ থেকে বাংলা-বিহার-উড়িষ্যার  দেওয়ানি </a:t>
            </a:r>
          </a:p>
          <a:p>
            <a:pPr lvl="0"/>
            <a:r>
              <a:rPr lang="bn-IN" sz="3600" b="1" dirty="0">
                <a:solidFill>
                  <a:schemeClr val="accent5"/>
                </a:solidFill>
                <a:latin typeface="NikoshBAN" panose="02000000000000000000" pitchFamily="2" charset="0"/>
                <a:cs typeface="NikoshBAN" panose="02000000000000000000" pitchFamily="2" charset="0"/>
              </a:rPr>
              <a:t>লাভ করে?</a:t>
            </a:r>
          </a:p>
        </p:txBody>
      </p:sp>
      <p:sp>
        <p:nvSpPr>
          <p:cNvPr id="12" name="TextBox 11"/>
          <p:cNvSpPr txBox="1"/>
          <p:nvPr/>
        </p:nvSpPr>
        <p:spPr>
          <a:xfrm>
            <a:off x="572322" y="5027677"/>
            <a:ext cx="9852917" cy="1200329"/>
          </a:xfrm>
          <a:prstGeom prst="rect">
            <a:avLst/>
          </a:prstGeom>
          <a:noFill/>
          <a:ln w="38100">
            <a:solidFill>
              <a:srgbClr val="7030A0"/>
            </a:solidFill>
          </a:ln>
        </p:spPr>
        <p:txBody>
          <a:bodyPr wrap="square" rtlCol="0">
            <a:spAutoFit/>
          </a:bodyPr>
          <a:lstStyle/>
          <a:p>
            <a:pPr lvl="0"/>
            <a:r>
              <a:rPr lang="bn-IN" sz="3600" dirty="0">
                <a:solidFill>
                  <a:srgbClr val="7030A0"/>
                </a:solidFill>
                <a:latin typeface="NikoshBAN" panose="02000000000000000000" pitchFamily="2" charset="0"/>
                <a:cs typeface="NikoshBAN" panose="02000000000000000000" pitchFamily="2" charset="0"/>
              </a:rPr>
              <a:t>উত্তরঃ ইংরেজ ইস্ট ইন্ডিয়া কোম্পানি মুঘল সম্রাটের কাছ থেকে বাংলা-বিহার-উড়িষ্যার  দেওয়ানি লাভ করে। </a:t>
            </a:r>
            <a:endParaRPr lang="en-US" sz="36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7383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9921" y="105960"/>
            <a:ext cx="11925837" cy="6644554"/>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1533764" y="4284148"/>
            <a:ext cx="2595824" cy="523220"/>
          </a:xfrm>
          <a:prstGeom prst="rect">
            <a:avLst/>
          </a:prstGeom>
          <a:noFill/>
          <a:ln w="38100">
            <a:solidFill>
              <a:srgbClr val="7030A0"/>
            </a:solidFill>
          </a:ln>
        </p:spPr>
        <p:txBody>
          <a:bodyPr wrap="square" rtlCol="0">
            <a:spAutoFit/>
          </a:bodyPr>
          <a:lstStyle/>
          <a:p>
            <a:pPr algn="ctr"/>
            <a:r>
              <a:rPr lang="bn-IN" sz="2800" dirty="0">
                <a:solidFill>
                  <a:srgbClr val="00B050"/>
                </a:solidFill>
                <a:latin typeface="NikoshBAN" panose="02000000000000000000" pitchFamily="2" charset="0"/>
                <a:cs typeface="NikoshBAN" panose="02000000000000000000" pitchFamily="2" charset="0"/>
              </a:rPr>
              <a:t>মীর জাফর</a:t>
            </a:r>
            <a:endParaRPr lang="en-US" sz="2800" dirty="0">
              <a:solidFill>
                <a:srgbClr val="00B050"/>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15753"/>
          <a:stretch/>
        </p:blipFill>
        <p:spPr>
          <a:xfrm>
            <a:off x="552659" y="455400"/>
            <a:ext cx="5230236" cy="34952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9105" y="418617"/>
            <a:ext cx="5230236" cy="35528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Box 5"/>
          <p:cNvSpPr txBox="1"/>
          <p:nvPr/>
        </p:nvSpPr>
        <p:spPr>
          <a:xfrm rot="10800000" flipV="1">
            <a:off x="7390210" y="4284148"/>
            <a:ext cx="3268026" cy="523220"/>
          </a:xfrm>
          <a:prstGeom prst="rect">
            <a:avLst/>
          </a:prstGeom>
          <a:noFill/>
          <a:ln w="38100">
            <a:solidFill>
              <a:srgbClr val="7030A0"/>
            </a:solidFill>
          </a:ln>
        </p:spPr>
        <p:txBody>
          <a:bodyPr wrap="square" rtlCol="0">
            <a:spAutoFit/>
          </a:bodyPr>
          <a:lstStyle/>
          <a:p>
            <a:pPr algn="ctr"/>
            <a:r>
              <a:rPr lang="bn-IN" sz="2800" dirty="0">
                <a:solidFill>
                  <a:srgbClr val="00B050"/>
                </a:solidFill>
                <a:latin typeface="NikoshBAN" panose="02000000000000000000" pitchFamily="2" charset="0"/>
                <a:cs typeface="NikoshBAN" panose="02000000000000000000" pitchFamily="2" charset="0"/>
              </a:rPr>
              <a:t>নাজিম-উদ-দৌলা</a:t>
            </a:r>
            <a:endParaRPr lang="en-US" sz="2800" dirty="0">
              <a:solidFill>
                <a:srgbClr val="00B050"/>
              </a:solidFill>
              <a:latin typeface="NikoshBAN" panose="02000000000000000000" pitchFamily="2" charset="0"/>
              <a:cs typeface="NikoshBAN" panose="02000000000000000000" pitchFamily="2" charset="0"/>
            </a:endParaRPr>
          </a:p>
        </p:txBody>
      </p:sp>
      <p:sp>
        <p:nvSpPr>
          <p:cNvPr id="4" name="TextBox 3"/>
          <p:cNvSpPr txBox="1"/>
          <p:nvPr/>
        </p:nvSpPr>
        <p:spPr>
          <a:xfrm>
            <a:off x="552659" y="4832940"/>
            <a:ext cx="11031437" cy="156966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bn-IN" sz="2400" dirty="0">
                <a:solidFill>
                  <a:schemeClr val="accent5">
                    <a:lumMod val="50000"/>
                  </a:schemeClr>
                </a:solidFill>
                <a:latin typeface="NikoshBAN" panose="02000000000000000000" pitchFamily="2" charset="0"/>
                <a:cs typeface="NikoshBAN" panose="02000000000000000000" pitchFamily="2" charset="0"/>
              </a:rPr>
              <a:t>১৭৬৫ খ্রি: মীর জাফরের মৃত্যুর পর তার পুত্র নাজিম-উদ-দৌলাকে শর্ত সাপেক্ষে বাংলার সিংহাসনে বসানো হয়। শর্ত থাকে যে তিনি তার পিতার মতো ইংরেজদের নিজস্ব পুরাতন দস্তক অনুযায়ী বিনা শুল্কে অবাধ বাণিজ্য করতে দিবেন এবং দেশীয় বণিকদের অবাধ বাণিজ্যের সুবিধা বাতিল করে দিবেন। </a:t>
            </a:r>
            <a:endParaRPr lang="en-US" sz="2400" dirty="0">
              <a:solidFill>
                <a:schemeClr val="accent5">
                  <a:lumMod val="5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4431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trips(down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0-#ppt_w/2"/>
                                          </p:val>
                                        </p:tav>
                                        <p:tav tm="100000">
                                          <p:val>
                                            <p:strVal val="#ppt_x"/>
                                          </p:val>
                                        </p:tav>
                                      </p:tavLst>
                                    </p:anim>
                                    <p:anim calcmode="lin" valueType="num">
                                      <p:cBhvr additive="base">
                                        <p:cTn id="3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544" y="124721"/>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7551823" y="5932921"/>
            <a:ext cx="3982030" cy="584775"/>
          </a:xfrm>
          <a:prstGeom prst="rect">
            <a:avLst/>
          </a:prstGeom>
          <a:noFill/>
          <a:ln w="38100">
            <a:solidFill>
              <a:schemeClr val="tx1"/>
            </a:solidFill>
          </a:ln>
          <a:effectLst>
            <a:glow rad="139700">
              <a:schemeClr val="accent5">
                <a:satMod val="175000"/>
                <a:alpha val="40000"/>
              </a:schemeClr>
            </a:glow>
          </a:effectLst>
        </p:spPr>
        <p:txBody>
          <a:bodyPr wrap="square" rtlCol="0">
            <a:spAutoFit/>
          </a:bodyPr>
          <a:lstStyle/>
          <a:p>
            <a:pPr algn="ctr"/>
            <a:r>
              <a:rPr lang="bn-IN" sz="3200" dirty="0">
                <a:solidFill>
                  <a:srgbClr val="00B050"/>
                </a:solidFill>
                <a:latin typeface="NikoshBAN" panose="02000000000000000000" pitchFamily="2" charset="0"/>
                <a:cs typeface="NikoshBAN" panose="02000000000000000000" pitchFamily="2" charset="0"/>
              </a:rPr>
              <a:t>নবাব আলীবর্দী খান</a:t>
            </a:r>
            <a:endParaRPr lang="en-US" sz="3200" dirty="0">
              <a:solidFill>
                <a:srgbClr val="00B05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1758" y="459200"/>
            <a:ext cx="4596720" cy="51946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extBox 3"/>
          <p:cNvSpPr txBox="1"/>
          <p:nvPr/>
        </p:nvSpPr>
        <p:spPr>
          <a:xfrm>
            <a:off x="299058" y="292532"/>
            <a:ext cx="6371960" cy="6186309"/>
          </a:xfrm>
          <a:prstGeom prst="rect">
            <a:avLst/>
          </a:prstGeom>
          <a:noFill/>
          <a:ln w="38100">
            <a:solidFill>
              <a:srgbClr val="7030A0"/>
            </a:solidFill>
          </a:ln>
        </p:spPr>
        <p:txBody>
          <a:bodyPr wrap="square" rtlCol="0">
            <a:spAutoFit/>
          </a:bodyPr>
          <a:lstStyle/>
          <a:p>
            <a:pPr algn="just"/>
            <a:r>
              <a:rPr lang="en-GB" sz="3600" dirty="0" err="1">
                <a:solidFill>
                  <a:schemeClr val="accent1">
                    <a:lumMod val="75000"/>
                  </a:schemeClr>
                </a:solidFill>
                <a:ea typeface="Calibri" panose="020F0502020204030204" pitchFamily="34" charset="0"/>
                <a:cs typeface="NikoshBAN" panose="02000000000000000000" pitchFamily="2" charset="0"/>
              </a:rPr>
              <a:t>মুঘল</a:t>
            </a:r>
            <a:r>
              <a:rPr lang="en-GB" sz="3600" dirty="0">
                <a:solidFill>
                  <a:schemeClr val="accent1">
                    <a:lumMod val="75000"/>
                  </a:schemeClr>
                </a:solidFill>
                <a:ea typeface="Calibri" panose="020F0502020204030204" pitchFamily="34" charset="0"/>
                <a:cs typeface="NikoshBAN" panose="02000000000000000000" pitchFamily="2" charset="0"/>
              </a:rPr>
              <a:t> </a:t>
            </a:r>
            <a:r>
              <a:rPr lang="en-GB" sz="3600" dirty="0" err="1">
                <a:solidFill>
                  <a:schemeClr val="accent1">
                    <a:lumMod val="75000"/>
                  </a:schemeClr>
                </a:solidFill>
                <a:ea typeface="Calibri" panose="020F0502020204030204" pitchFamily="34" charset="0"/>
                <a:cs typeface="NikoshBAN" panose="02000000000000000000" pitchFamily="2" charset="0"/>
              </a:rPr>
              <a:t>শাসনাধীন</a:t>
            </a:r>
            <a:r>
              <a:rPr lang="bn-IN" sz="3600" dirty="0">
                <a:solidFill>
                  <a:schemeClr val="accent1">
                    <a:lumMod val="75000"/>
                  </a:schemeClr>
                </a:solidFill>
                <a:ea typeface="Calibri" panose="020F0502020204030204" pitchFamily="34" charset="0"/>
                <a:cs typeface="NikoshBAN" panose="02000000000000000000" pitchFamily="2" charset="0"/>
              </a:rPr>
              <a:t> বাংলার দেওয়ানের পদ এবং সুবেদার পদ ভিন্ন ভিন্ন ব্যক্তির উপর ন্যস্ত ছিল। মুর্শিদ কুলি খান এই প্রথা ভঙ্গ করে দুটি পদ একাই দখল করে নেন। তাঁর সময় কেন্দ্রে নিয়মিত রাজস্ব পাঠানো হলেও পরবর্তীকালে অনেকেই তা বন্ধ করে দেন। আলীবর্দী খানের সময় থেকে একবারেই তা বন্ধ হয়ে যায়। </a:t>
            </a:r>
            <a:endParaRPr lang="en-US" sz="3600" dirty="0">
              <a:solidFill>
                <a:schemeClr val="accent1">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6456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758" y="136884"/>
            <a:ext cx="11925837" cy="6582523"/>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p:cNvSpPr txBox="1"/>
          <p:nvPr/>
        </p:nvSpPr>
        <p:spPr>
          <a:xfrm>
            <a:off x="390267" y="4118309"/>
            <a:ext cx="11264347" cy="2554545"/>
          </a:xfrm>
          <a:prstGeom prst="rect">
            <a:avLst/>
          </a:prstGeom>
          <a:noFill/>
          <a:ln w="28575">
            <a:solidFill>
              <a:srgbClr val="7030A0"/>
            </a:solidFill>
          </a:ln>
        </p:spPr>
        <p:txBody>
          <a:bodyPr wrap="square" rtlCol="0">
            <a:spAutoFit/>
          </a:bodyPr>
          <a:lstStyle/>
          <a:p>
            <a:pPr algn="just"/>
            <a:r>
              <a:rPr lang="bn-IN" sz="3200" dirty="0">
                <a:solidFill>
                  <a:schemeClr val="accent5"/>
                </a:solidFill>
                <a:latin typeface="NikoshBAN" panose="02000000000000000000" pitchFamily="2" charset="0"/>
                <a:cs typeface="NikoshBAN" panose="02000000000000000000" pitchFamily="2" charset="0"/>
              </a:rPr>
              <a:t>বক্সারের যুদ্ধের পর বাংলায় ইংরেজ শাসনের পথ সুগম হয়। এ সময়ে ইংরেজ কোম্পানি মুঘল সম্রাটের কাছ থেকে বাংলার রাজস্ব আদায়ের সম্পূর্ণ দায়িত্ব অর্থাৎ দেওয়ানী লাভ করে। ১৭৬৫ খ্রিঃ দেওয়ানি লাভের পর প্রকৃতপক্ষে ইংরেজরাই বাংলার সত্যিকার শাসকরূপে আত্মপ্রকাশ করে।</a:t>
            </a:r>
            <a:endParaRPr lang="en-US" sz="3200" dirty="0">
              <a:solidFill>
                <a:schemeClr val="accent5"/>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25631"/>
          <a:stretch/>
        </p:blipFill>
        <p:spPr>
          <a:xfrm>
            <a:off x="456818" y="402595"/>
            <a:ext cx="11131246" cy="37157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9194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1696</TotalTime>
  <Words>832</Words>
  <Application>Microsoft Office PowerPoint</Application>
  <PresentationFormat>Widescreen</PresentationFormat>
  <Paragraphs>91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Dipen Chandra Sen</dc:creator>
  <cp:lastModifiedBy>Mominul Islam</cp:lastModifiedBy>
  <cp:revision>335</cp:revision>
  <dcterms:created xsi:type="dcterms:W3CDTF">2017-10-30T17:12:58Z</dcterms:created>
  <dcterms:modified xsi:type="dcterms:W3CDTF">2022-11-09T17:42:02Z</dcterms:modified>
</cp:coreProperties>
</file>