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6" r:id="rId5"/>
    <p:sldId id="263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7244D-5EDD-4967-9E96-E54883AB5D0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7CA7B-7537-4FCC-B16F-076DEBEA9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spring-flowers-blue-crocuses-drops-water-backgro-background-tracks-rain-11378472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438400"/>
            <a:ext cx="9144000" cy="4419600"/>
          </a:xfrm>
        </p:spPr>
      </p:pic>
      <p:pic>
        <p:nvPicPr>
          <p:cNvPr id="5" name="Picture 4" descr="7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81000"/>
            <a:ext cx="2057400" cy="2766848"/>
          </a:xfrm>
          <a:prstGeom prst="rect">
            <a:avLst/>
          </a:prstGeom>
        </p:spPr>
      </p:pic>
    </p:spTree>
  </p:cSld>
  <p:clrMapOvr>
    <a:masterClrMapping/>
  </p:clrMapOvr>
  <p:transition>
    <p:zoom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পরিচালনের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ধরন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অনুসারে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দুই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।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যথাঃ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অ্যানালগ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মিটার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Analogue Meter)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895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২। </a:t>
            </a:r>
            <a:r>
              <a:rPr lang="en-US" sz="3600" dirty="0" err="1" smtClean="0"/>
              <a:t>ডিজিটাল</a:t>
            </a:r>
            <a:r>
              <a:rPr lang="en-US" sz="3600" dirty="0" smtClean="0"/>
              <a:t> </a:t>
            </a:r>
            <a:r>
              <a:rPr lang="en-US" sz="3600" dirty="0" err="1" smtClean="0"/>
              <a:t>মিটার</a:t>
            </a:r>
            <a:r>
              <a:rPr lang="en-US" sz="3600" dirty="0" smtClean="0"/>
              <a:t> (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Digital Meter)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1।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অ্যানালগ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মিটার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Analogue Meter)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90600"/>
            <a:ext cx="8915400" cy="300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সমস্ত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মিটার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দাগাঙ্কিত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স্কেলের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উপর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পয়েন্টারের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ডিফ্লেকশন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বৈদ্যুতিক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রাশি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যেমন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ভোল্টেজ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কারেন্ট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এনার্জি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ফ্রিকোয়েন্সি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পাওয়ার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ফ্যাক্টর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ইত্যাদির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পরিমাণ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নির্দেশ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তাদের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অ্যানালগ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মিটার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।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avo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038600"/>
            <a:ext cx="30480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২।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ডিজিটাল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মিটার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Digital Meter)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43001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সমস্ত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মিটার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সরাসরি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গাণিতিক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ডিজিটের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মাধ্যমে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বৈদ্যুতিক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রাশি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যেমন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ভোল্টেজ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কারেন্ট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এনার্জি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পাওয়ার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ইত্যাদির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পরিমান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নির্দেশ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তাদের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ডিজিটাল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মিটার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av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733800"/>
            <a:ext cx="2265044" cy="31242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32305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দলীয়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কাজঃ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দুই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গ্রুপে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বিভক্ত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হয়ে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ডিজিটাল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অ্যানালগ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ডিভাইসের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তালিকা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তৈরি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বাড়ির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বিভিন্ন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ধরনের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যন্ত্রের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নামের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তালিকা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খাতায়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লিপিবদ্ধ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আনবে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ধন্যবাদ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জানিয়ে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এখানেই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শেষ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করছি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জয়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spring-flowers-blue-crocuses-drops-water-backgro-background-tracks-rain-1137847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"/>
            <a:ext cx="8839200" cy="1618488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81400"/>
            <a:ext cx="4055806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6800" y="3962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সমাপ্ত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80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istockphoto-1095278742-612x6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828800" y="0"/>
            <a:ext cx="1039283" cy="1295400"/>
          </a:xfrm>
          <a:prstGeom prst="rect">
            <a:avLst/>
          </a:prstGeom>
        </p:spPr>
      </p:pic>
      <p:pic>
        <p:nvPicPr>
          <p:cNvPr id="7" name="Picture 6" descr="istockphoto-1095278742-612x6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172200" y="0"/>
            <a:ext cx="1039283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524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মোঃ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একাববর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হোসেন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2400" y="2209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পদবীঃ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ট্রেড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ইন্সট্রাক্টর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জেনারেল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ইলেকট্রনিক্স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819400"/>
            <a:ext cx="6019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প্রতিষ্ঠানঃ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তিলনা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বালিকা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উচ্চ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বিদ্যালয়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সাপাহার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নওগাঁ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7338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মোবাইল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: 01713773440 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49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ই-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মেইল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ekabbar@yaoo.com</a:t>
            </a:r>
            <a:endParaRPr lang="en-US" sz="3200" dirty="0"/>
          </a:p>
        </p:txBody>
      </p:sp>
      <p:pic>
        <p:nvPicPr>
          <p:cNvPr id="14" name="Picture 13" descr="305530683_501601221964949_1182134064672217668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447800"/>
            <a:ext cx="3048000" cy="3581400"/>
          </a:xfrm>
          <a:prstGeom prst="rect">
            <a:avLst/>
          </a:prstGeom>
        </p:spPr>
      </p:pic>
    </p:spTree>
  </p:cSld>
  <p:clrMapOvr>
    <a:masterClrMapping/>
  </p:clrMapOvr>
  <p:transition>
    <p:wheel spokes="1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নিচের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ছবি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গুলো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লক্ষ্য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Content Placeholder 5" descr="av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9800" y="1295400"/>
            <a:ext cx="2205932" cy="4525963"/>
          </a:xfrm>
        </p:spPr>
      </p:pic>
      <p:pic>
        <p:nvPicPr>
          <p:cNvPr id="7" name="Picture 6" descr="avo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286000"/>
            <a:ext cx="2401824" cy="28956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3382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istockphoto-136021434-1024x1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962400"/>
            <a:ext cx="4953000" cy="2717292"/>
          </a:xfrm>
          <a:prstGeom prst="rect">
            <a:avLst/>
          </a:prstGeom>
        </p:spPr>
      </p:pic>
      <p:pic>
        <p:nvPicPr>
          <p:cNvPr id="5" name="Picture 4" descr="multimeter-1862606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0"/>
            <a:ext cx="6324600" cy="40386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ছবিতে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তোমরা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দেখলে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শিরোনাম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4876800"/>
            <a:ext cx="1571625" cy="118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3124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বিভিন্ন</a:t>
            </a:r>
            <a:r>
              <a:rPr lang="en-US" sz="5400" dirty="0" smtClean="0"/>
              <a:t> </a:t>
            </a:r>
            <a:r>
              <a:rPr lang="en-US" sz="5400" dirty="0" err="1" smtClean="0"/>
              <a:t>ধরনের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পরিমাপক</a:t>
            </a:r>
            <a:r>
              <a:rPr lang="en-US" sz="5400" dirty="0" smtClean="0"/>
              <a:t> </a:t>
            </a:r>
            <a:r>
              <a:rPr lang="en-US" sz="5400" dirty="0" err="1" smtClean="0"/>
              <a:t>যন্ত্রের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নাম</a:t>
            </a:r>
            <a:r>
              <a:rPr lang="en-US" sz="5400" dirty="0" smtClean="0"/>
              <a:t> ও </a:t>
            </a:r>
            <a:r>
              <a:rPr lang="en-US" sz="5400" dirty="0" err="1" smtClean="0"/>
              <a:t>এদের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ব্যবহার</a:t>
            </a:r>
            <a:r>
              <a:rPr lang="en-US" sz="5400" dirty="0" smtClean="0"/>
              <a:t>।</a:t>
            </a:r>
            <a:endParaRPr lang="en-US" sz="5400" dirty="0"/>
          </a:p>
        </p:txBody>
      </p:sp>
    </p:spTree>
  </p:cSld>
  <p:clrMapOvr>
    <a:masterClrMapping/>
  </p:clrMapOvr>
  <p:transition>
    <p:cut thruBlk="1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যা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শিখবে</a:t>
            </a: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১|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200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৩।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বিভিন্ন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যন্ত্রের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ব্যবহার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ব্যাখ্যা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209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২।   </a:t>
            </a:r>
            <a:r>
              <a:rPr lang="en-US" sz="3200" dirty="0" err="1" smtClean="0"/>
              <a:t>বিভিন্ন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পরিমাপক</a:t>
            </a:r>
            <a:r>
              <a:rPr lang="en-US" sz="3200" dirty="0" smtClean="0"/>
              <a:t> </a:t>
            </a:r>
            <a:r>
              <a:rPr lang="en-US" sz="3200" dirty="0" err="1" smtClean="0"/>
              <a:t>যন্ত্রের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তালিকা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 </a:t>
            </a:r>
          </a:p>
          <a:p>
            <a:r>
              <a:rPr lang="en-US" sz="3200" dirty="0" smtClean="0"/>
              <a:t>      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</p:cSld>
  <p:clrMapOvr>
    <a:masterClrMapping/>
  </p:clrMapOvr>
  <p:transition>
    <p:fad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11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সকল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যন্ত্রের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কোন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রাশি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পরিমাপ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সকল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যন্ত্রকে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458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বৈদ্যুতিক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সকল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ইলেকট্রিক্যাল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রাশি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যেমন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ভোল্টেজ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কারেন্ট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এনার্জি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ফ্রিকোয়েন্সি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ইত্যাদি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পরিমাপ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তাকে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বৈদ্যুতিক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যেমন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ভোল্ট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মিটার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অ্যামিটার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ইত্যাদি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avo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334000"/>
            <a:ext cx="1258824" cy="1524000"/>
          </a:xfrm>
          <a:prstGeom prst="rect">
            <a:avLst/>
          </a:prstGeom>
        </p:spPr>
      </p:pic>
      <p:pic>
        <p:nvPicPr>
          <p:cNvPr id="6" name="Picture 5" descr="v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1" y="5486400"/>
            <a:ext cx="2057400" cy="14516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প্রকারভেদ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Types of Measuring Instruments)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দুই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যথা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- 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এ্যাবসলিউট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ইন্সট্রুমেন্ট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সেকেন্ডারি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ইন্সট্রুমেন্ট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।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733800"/>
            <a:ext cx="8991600" cy="3429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 bang"/>
                <a:cs typeface="SutonnyMJ" pitchFamily="2" charset="0"/>
              </a:rPr>
              <a:t>১।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এ্যাবসলিউট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ইন্সট্রুমেন্টঃ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যে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সকল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পরিমাপক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যন্ত্র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বিক্ষেপের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মাধ্যমে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কেবলমাত্র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যন্ত্রের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ধ্রুবকগুলোর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জন্য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পরিমাপের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মান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প্রদর্শন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করে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এবং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এর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জন্য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কোন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ইন্সট্রুমেন্টের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সাথে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তুলনা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করা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প্রয়োজন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হয়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না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তাকে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সেকেন্ডারি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ইন্সট্রুমেন্ট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বলে</a:t>
            </a:r>
            <a:r>
              <a:rPr lang="en-US" sz="3600" dirty="0" smtClean="0">
                <a:latin typeface="Nikos bang"/>
                <a:cs typeface="SutonnyMJ" pitchFamily="2" charset="0"/>
              </a:rPr>
              <a:t>।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যেমন</a:t>
            </a:r>
            <a:r>
              <a:rPr lang="en-US" sz="3600" dirty="0" smtClean="0">
                <a:latin typeface="Nikos bang"/>
                <a:cs typeface="SutonnyMJ" pitchFamily="2" charset="0"/>
              </a:rPr>
              <a:t>-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ট্যানজেন্ট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গ্যালভানো</a:t>
            </a:r>
            <a:r>
              <a:rPr lang="en-US" sz="3600" dirty="0" smtClean="0">
                <a:latin typeface="Nikos bang"/>
                <a:cs typeface="SutonnyMJ" pitchFamily="2" charset="0"/>
              </a:rPr>
              <a:t> </a:t>
            </a:r>
            <a:r>
              <a:rPr lang="en-US" sz="3600" dirty="0" err="1" smtClean="0">
                <a:latin typeface="Nikos bang"/>
                <a:cs typeface="SutonnyMJ" pitchFamily="2" charset="0"/>
              </a:rPr>
              <a:t>মিটার</a:t>
            </a:r>
            <a:r>
              <a:rPr lang="en-US" sz="3600" dirty="0" smtClean="0">
                <a:latin typeface="Nikos bang"/>
                <a:cs typeface="SutonnyMJ" pitchFamily="2" charset="0"/>
              </a:rPr>
              <a:t>।</a:t>
            </a:r>
            <a:endParaRPr lang="en-US" sz="3600" dirty="0">
              <a:latin typeface="Nikos bang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153400" cy="160020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সেকেন্ডারি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ইন্সট্রুমেন্ট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Secendary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Instrument)|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সকল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পরিমাপক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যন্ত্র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কেবলমাত্র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বিক্ষেপের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মাধ্যমে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পরিমাপের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মান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সরাসরি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প্রদর্শন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অন্য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কোনো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ইন্সট্রুমেন্টের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সাথে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তুলনা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প্রয়োজন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না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তাকে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সেকেন্ডারি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ইন্সট্রুমেন্ট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যেমন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ভোল্টমিটার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অ্যামিটার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364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পরিচিতি</vt:lpstr>
      <vt:lpstr>নিচের ছবি গুলো লক্ষ্য কর</vt:lpstr>
      <vt:lpstr>Slide 4</vt:lpstr>
      <vt:lpstr>ছবিতে তোমরা কি দেখলে বলতে পারবে?</vt:lpstr>
      <vt:lpstr>এই পাঠ শেষে শিক্ষার্থীরা যা শিখবে</vt:lpstr>
      <vt:lpstr>পরিমাপক যন্ত্র যে সকল যন্ত্রের দ্বারা কোন রাশি পরিমাপ করা যায় সে সকল যন্ত্রকে পরিমাপক যন্ত্র বলে।</vt:lpstr>
      <vt:lpstr>পরিমাপক যন্ত্র এর প্রকারভেদ( Types of Measuring Instruments)</vt:lpstr>
      <vt:lpstr>সেকেন্ডারি ইন্সট্রুমেন্ট(Secendary Instrument)|  </vt:lpstr>
      <vt:lpstr>পরিচালনের ধরন অনুসারে পরিমাপক যন্ত্র দুই প্রকার। যথাঃ</vt:lpstr>
      <vt:lpstr>1। অ্যানালগ মিটার(Analogue Meter)  </vt:lpstr>
      <vt:lpstr>২। ডিজিটাল মিটার (Digital Meter) </vt:lpstr>
      <vt:lpstr>দলীয় কাজঃ দুই গ্রুপে বিভক্ত হয়ে ডিজিটাল ও অ্যানালগ ডিভাইসের তালিকা তৈরি কর।</vt:lpstr>
      <vt:lpstr>মূল্যায়ন</vt:lpstr>
      <vt:lpstr>বাড়ির কাজ</vt:lpstr>
      <vt:lpstr>সবাইকে ধন্যবাদ জানিয়ে আজকের পাঠ এখানেই শেষ করছি। জয় বাংলা।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7</dc:creator>
  <cp:lastModifiedBy>Win 7</cp:lastModifiedBy>
  <cp:revision>52</cp:revision>
  <dcterms:created xsi:type="dcterms:W3CDTF">2022-10-28T01:54:29Z</dcterms:created>
  <dcterms:modified xsi:type="dcterms:W3CDTF">2022-10-31T14:58:14Z</dcterms:modified>
</cp:coreProperties>
</file>