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8" r:id="rId2"/>
    <p:sldId id="256" r:id="rId3"/>
    <p:sldId id="272" r:id="rId4"/>
    <p:sldId id="257" r:id="rId5"/>
    <p:sldId id="268" r:id="rId6"/>
    <p:sldId id="274" r:id="rId7"/>
    <p:sldId id="277" r:id="rId8"/>
    <p:sldId id="279" r:id="rId9"/>
    <p:sldId id="275" r:id="rId10"/>
    <p:sldId id="278" r:id="rId11"/>
    <p:sldId id="280" r:id="rId12"/>
    <p:sldId id="259" r:id="rId13"/>
    <p:sldId id="262" r:id="rId14"/>
    <p:sldId id="269" r:id="rId15"/>
    <p:sldId id="273" r:id="rId16"/>
    <p:sldId id="263" r:id="rId17"/>
    <p:sldId id="264" r:id="rId18"/>
    <p:sldId id="265" r:id="rId19"/>
    <p:sldId id="266" r:id="rId20"/>
    <p:sldId id="271" r:id="rId21"/>
    <p:sldId id="260" r:id="rId22"/>
    <p:sldId id="270" r:id="rId23"/>
    <p:sldId id="26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CC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42300-AD66-4201-8F2D-48D0C1BDB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97434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8CBEB-3EC7-4F15-8596-5C424BCA2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54428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8D32A-8646-426D-958C-4C3330DAC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91844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D74798-3669-4F30-A149-729D81399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8695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A1574-3584-4089-8332-9317B0529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02501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CBA17-C0D4-443F-883C-6304D8FA1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48211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D448-589B-46B1-8F2F-169FD47A1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54515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47F7A-B272-438A-A1EB-E2E51465D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55915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029C-8A01-4923-8B9C-2FA0410F0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91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AB279-8533-4968-8EC0-C3E59396C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66228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1623-6837-4AD8-989C-42EA382F4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70883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8021-AC9B-43E1-9DD0-6DD4D4E9E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25017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71435D-94BE-4573-B51E-C118D58A53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8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8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8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8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8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510588" cy="1325563"/>
          </a:xfrm>
        </p:spPr>
        <p:txBody>
          <a:bodyPr/>
          <a:lstStyle/>
          <a:p>
            <a:r>
              <a:rPr lang="ar-SA" altLang="en-US" b="1">
                <a:solidFill>
                  <a:srgbClr val="FF0000"/>
                </a:solidFill>
              </a:rPr>
              <a:t>السلام عليكم و رحمة الله</a:t>
            </a:r>
            <a:r>
              <a:rPr lang="en-US" altLang="en-US" b="1">
                <a:solidFill>
                  <a:srgbClr val="FF0000"/>
                </a:solidFill>
              </a:rPr>
              <a:t/>
            </a:r>
            <a:br>
              <a:rPr lang="en-US" altLang="en-US" b="1">
                <a:solidFill>
                  <a:srgbClr val="FF0000"/>
                </a:solidFill>
              </a:rPr>
            </a:b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ar-SA" altLang="en-US" sz="700" b="1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ar-SA" altLang="en-US" sz="6000" b="1">
                <a:solidFill>
                  <a:srgbClr val="FF0000"/>
                </a:solidFill>
              </a:rPr>
              <a:t>أهلا و سهلا</a:t>
            </a:r>
          </a:p>
          <a:p>
            <a:pPr algn="ctr">
              <a:buFontTx/>
              <a:buNone/>
            </a:pPr>
            <a:endParaRPr lang="ar-SA" altLang="en-US" sz="6000" b="1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ar-SA" altLang="en-US" sz="2800" b="1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/>
            </a:r>
            <a:br>
              <a:rPr lang="en-US" altLang="en-US" sz="2800" b="1">
                <a:solidFill>
                  <a:srgbClr val="FF0000"/>
                </a:solidFill>
              </a:rPr>
            </a:br>
            <a:endParaRPr lang="en-US" altLang="en-US" sz="2800" b="1">
              <a:solidFill>
                <a:srgbClr val="FF0000"/>
              </a:solidFill>
            </a:endParaRPr>
          </a:p>
        </p:txBody>
      </p:sp>
      <p:pic>
        <p:nvPicPr>
          <p:cNvPr id="12296" name="Picture 8" descr="images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download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34340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download (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434340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c7c38-groupholding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152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600200"/>
            <a:ext cx="8229600" cy="4525963"/>
          </a:xfrm>
        </p:spPr>
        <p:txBody>
          <a:bodyPr/>
          <a:lstStyle/>
          <a:p>
            <a:pPr algn="just" rtl="1">
              <a:buClr>
                <a:srgbClr val="000000"/>
              </a:buClr>
              <a:buFontTx/>
              <a:buNone/>
            </a:pPr>
            <a:r>
              <a:rPr lang="ar-SA" altLang="en-US" b="1"/>
              <a:t>	</a:t>
            </a:r>
            <a:endParaRPr lang="en-US" altLang="en-US" b="1">
              <a:cs typeface="Times New Roman" panose="02020603050405020304" pitchFamily="18" charset="0"/>
            </a:endParaRPr>
          </a:p>
          <a:p>
            <a:pPr algn="just" rtl="1">
              <a:buClr>
                <a:srgbClr val="000000"/>
              </a:buClr>
              <a:buFontTx/>
              <a:buNone/>
            </a:pPr>
            <a:r>
              <a:rPr lang="ar-SA" altLang="en-US" b="1"/>
              <a:t>يعلم الطلاب</a:t>
            </a:r>
            <a:r>
              <a:rPr lang="en-US" altLang="en-US"/>
              <a:t> </a:t>
            </a:r>
            <a:r>
              <a:rPr lang="ar-SA" altLang="en-US" sz="4000" b="1">
                <a:cs typeface="Times New Roman" panose="02020603050405020304" pitchFamily="18" charset="0"/>
              </a:rPr>
              <a:t>بعد نهاية هذا الدرس .......</a:t>
            </a:r>
          </a:p>
          <a:p>
            <a:pPr algn="just" rtl="1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ar-SA" altLang="en-US" b="1">
                <a:cs typeface="Times New Roman" panose="02020603050405020304" pitchFamily="18" charset="0"/>
              </a:rPr>
              <a:t> ماذا يعمل أبناء بلاد الإسلام؟</a:t>
            </a:r>
          </a:p>
          <a:p>
            <a:pPr algn="just" rtl="1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ar-SA" altLang="en-US" b="1">
                <a:cs typeface="Times New Roman" panose="02020603050405020304" pitchFamily="18" charset="0"/>
              </a:rPr>
              <a:t>هل يفرق بين بلاد الإسلام؟</a:t>
            </a:r>
          </a:p>
          <a:p>
            <a:pPr algn="just" rtl="1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ar-SA" altLang="en-US" b="1">
                <a:cs typeface="Times New Roman" panose="02020603050405020304" pitchFamily="18" charset="0"/>
              </a:rPr>
              <a:t>ماذا يجب علي المسلمين؟</a:t>
            </a:r>
          </a:p>
          <a:p>
            <a:pPr algn="just" rtl="1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ar-SA" altLang="en-US" b="1">
                <a:cs typeface="Times New Roman" panose="02020603050405020304" pitchFamily="18" charset="0"/>
              </a:rPr>
              <a:t>ما هو أسس التفاضل بين أبناء الإسلام؟</a:t>
            </a:r>
          </a:p>
          <a:p>
            <a:pPr algn="just" rtl="1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ar-SA" altLang="en-US" b="1">
                <a:cs typeface="Times New Roman" panose="02020603050405020304" pitchFamily="18" charset="0"/>
              </a:rPr>
              <a:t>ما هي شعار وحدة المسلمين؟</a:t>
            </a:r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9382" y="277375"/>
            <a:ext cx="7145654" cy="1051088"/>
          </a:xfrm>
          <a:noFill/>
          <a:ln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t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685800" fontAlgn="auto">
              <a:lnSpc>
                <a:spcPct val="89000"/>
              </a:lnSpc>
              <a:spcAft>
                <a:spcPts val="0"/>
              </a:spcAft>
              <a:defRPr/>
            </a:pPr>
            <a:r>
              <a:rPr lang="ar-SA" sz="6000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j-cs"/>
              </a:rPr>
              <a:t>نتائج التعلم</a:t>
            </a:r>
            <a:r>
              <a:rPr lang="ar-S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j-cs"/>
              </a:rPr>
              <a:t/>
            </a:r>
            <a:br>
              <a:rPr lang="ar-S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j-cs"/>
              </a:rPr>
            </a:b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ar-SA" altLang="en-US" b="1">
              <a:solidFill>
                <a:srgbClr val="FF0066"/>
              </a:solidFill>
            </a:endParaRPr>
          </a:p>
          <a:p>
            <a:pPr>
              <a:buFontTx/>
              <a:buNone/>
            </a:pPr>
            <a:endParaRPr lang="ar-SA" altLang="en-US" b="1">
              <a:solidFill>
                <a:srgbClr val="FF0066"/>
              </a:solidFill>
            </a:endParaRPr>
          </a:p>
          <a:p>
            <a:pPr>
              <a:buFontTx/>
              <a:buNone/>
            </a:pPr>
            <a:endParaRPr lang="ar-SA" altLang="en-US" b="1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r>
              <a:rPr lang="ar-SA" altLang="en-US" sz="4000" b="1">
                <a:solidFill>
                  <a:srgbClr val="FF0066"/>
                </a:solidFill>
              </a:rPr>
              <a:t>أقرأ المقالة\القصة على الطلاب كقراءة توجيهية</a:t>
            </a:r>
          </a:p>
          <a:p>
            <a:pPr>
              <a:buFontTx/>
              <a:buNone/>
            </a:pPr>
            <a:endParaRPr lang="en-US" altLang="en-US" b="1">
              <a:solidFill>
                <a:srgbClr val="FF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7572" y="642937"/>
            <a:ext cx="4954567" cy="1219200"/>
          </a:xfrm>
          <a:prstGeom prst="rect">
            <a:avLst/>
          </a:prstGeom>
          <a:noFill/>
          <a:ln>
            <a:solidFill>
              <a:srgbClr val="00B050"/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solidFill>
                  <a:schemeClr val="tx1"/>
                </a:solidFill>
              </a:rPr>
              <a:t>القراءة التوجيهية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92353662_1079284495780898_4672180491057627136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60387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92792235_1079284959114185_736517093750472704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10588" cy="1676400"/>
          </a:xfrm>
        </p:spPr>
        <p:txBody>
          <a:bodyPr/>
          <a:lstStyle/>
          <a:p>
            <a:r>
              <a:rPr lang="ar-SA" altLang="en-US" sz="4800" b="1">
                <a:solidFill>
                  <a:srgbClr val="FF0066"/>
                </a:solidFill>
              </a:rPr>
              <a:t>القراءة الجهرية</a:t>
            </a:r>
            <a:br>
              <a:rPr lang="ar-SA" altLang="en-US" sz="4800" b="1">
                <a:solidFill>
                  <a:srgbClr val="FF0066"/>
                </a:solidFill>
              </a:rPr>
            </a:br>
            <a:r>
              <a:rPr lang="ar-SA" altLang="en-US" sz="2800" b="1">
                <a:solidFill>
                  <a:srgbClr val="FF0066"/>
                </a:solidFill>
              </a:rPr>
              <a:t>(العمل الانفرادي)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213225"/>
          </a:xfrm>
        </p:spPr>
        <p:txBody>
          <a:bodyPr/>
          <a:lstStyle/>
          <a:p>
            <a:pPr algn="ctr">
              <a:buFontTx/>
              <a:buNone/>
            </a:pPr>
            <a:endParaRPr lang="ar-SA" altLang="en-US" sz="4800" b="1"/>
          </a:p>
          <a:p>
            <a:pPr algn="ctr">
              <a:buFontTx/>
              <a:buNone/>
            </a:pPr>
            <a:endParaRPr lang="ar-SA" altLang="en-US" sz="4800" b="1"/>
          </a:p>
          <a:p>
            <a:pPr algn="ctr">
              <a:buFontTx/>
              <a:buNone/>
            </a:pPr>
            <a:r>
              <a:rPr lang="ar-SA" altLang="en-US" sz="4800" b="1"/>
              <a:t>أمر الطلاب لقراءة القصة جهرا.</a:t>
            </a:r>
          </a:p>
          <a:p>
            <a:pPr algn="ctr">
              <a:buFontTx/>
              <a:buNone/>
            </a:pPr>
            <a:endParaRPr lang="ar-SA" altLang="en-US" sz="4800" b="1"/>
          </a:p>
          <a:p>
            <a:pPr algn="ctr">
              <a:buFontTx/>
              <a:buNone/>
            </a:pPr>
            <a:endParaRPr lang="en-US" altLang="en-US" sz="4800" b="1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10588" cy="1981200"/>
          </a:xfrm>
        </p:spPr>
        <p:txBody>
          <a:bodyPr/>
          <a:lstStyle/>
          <a:p>
            <a:r>
              <a:rPr lang="ar-SA" altLang="en-US" sz="4800" b="1">
                <a:solidFill>
                  <a:srgbClr val="FF0066"/>
                </a:solidFill>
              </a:rPr>
              <a:t>القراءة الصامتة</a:t>
            </a:r>
            <a:br>
              <a:rPr lang="ar-SA" altLang="en-US" sz="4800" b="1">
                <a:solidFill>
                  <a:srgbClr val="FF0066"/>
                </a:solidFill>
              </a:rPr>
            </a:br>
            <a:r>
              <a:rPr lang="ar-SA" altLang="en-US" sz="2400" b="1">
                <a:solidFill>
                  <a:srgbClr val="FF0066"/>
                </a:solidFill>
              </a:rPr>
              <a:t>(العمل الانفرادي)</a:t>
            </a:r>
            <a:endParaRPr lang="en-US" altLang="en-US" sz="2400" b="1">
              <a:solidFill>
                <a:srgbClr val="FF0066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540750" cy="4422775"/>
          </a:xfrm>
        </p:spPr>
        <p:txBody>
          <a:bodyPr/>
          <a:lstStyle/>
          <a:p>
            <a:pPr algn="ctr" rtl="1">
              <a:buFontTx/>
              <a:buNone/>
            </a:pPr>
            <a:endParaRPr lang="en-US" altLang="en-US" sz="4400" b="1"/>
          </a:p>
          <a:p>
            <a:pPr algn="ctr" rtl="1">
              <a:buFontTx/>
              <a:buNone/>
            </a:pPr>
            <a:r>
              <a:rPr lang="ar-SA" altLang="en-US" sz="4400" b="1"/>
              <a:t>أمر الطلاب لقراءة القصة صامتين. وأمرهم</a:t>
            </a:r>
            <a:endParaRPr lang="en-US" altLang="en-US" sz="4400" b="1"/>
          </a:p>
          <a:p>
            <a:pPr algn="ctr" rtl="1">
              <a:buFontTx/>
              <a:buNone/>
            </a:pPr>
            <a:r>
              <a:rPr lang="ar-SA" altLang="en-US" sz="4400" b="1"/>
              <a:t>لوضع الخط تحت الكلمات الجديدة بالرصاص</a:t>
            </a:r>
            <a:endParaRPr lang="en-US" altLang="en-US" sz="4400" b="1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1600200"/>
          </a:xfrm>
        </p:spPr>
        <p:txBody>
          <a:bodyPr anchor="ctr"/>
          <a:lstStyle/>
          <a:p>
            <a:r>
              <a:rPr lang="ar-SA" altLang="en-US" sz="4400" b="1">
                <a:solidFill>
                  <a:srgbClr val="CC0066"/>
                </a:solidFill>
              </a:rPr>
              <a:t>بيان معاني الكلمات الجديدة</a:t>
            </a:r>
            <a:br>
              <a:rPr lang="ar-SA" altLang="en-US" sz="4400" b="1">
                <a:solidFill>
                  <a:srgbClr val="CC0066"/>
                </a:solidFill>
              </a:rPr>
            </a:br>
            <a:r>
              <a:rPr lang="ar-SA" altLang="en-US" sz="3200" b="1">
                <a:solidFill>
                  <a:srgbClr val="CC0066"/>
                </a:solidFill>
              </a:rPr>
              <a:t>(العمل الجماعي)</a:t>
            </a:r>
            <a:endParaRPr lang="en-US" altLang="en-US" sz="3200" b="1">
              <a:solidFill>
                <a:srgbClr val="CC0066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82000" cy="2819400"/>
          </a:xfrm>
        </p:spPr>
        <p:txBody>
          <a:bodyPr/>
          <a:lstStyle/>
          <a:p>
            <a:pPr rtl="1"/>
            <a:r>
              <a:rPr lang="ar-SA" altLang="en-US" sz="4400" b="1"/>
              <a:t>أقسم الطلاب إلى ثماني مجموعات. أمرهم لاستخراج الكلمات الجديدة عند الجميع في المجموع بعد المناقشة بينهم.</a:t>
            </a:r>
            <a:endParaRPr lang="en-US" altLang="en-US" sz="4400" b="1"/>
          </a:p>
          <a:p>
            <a:endParaRPr lang="en-US" altLang="en-US" sz="320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92444118_1079285265780821_6046386364386115584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8392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/>
            <a:r>
              <a:rPr lang="ar-SA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تعريف</a:t>
            </a:r>
            <a:endParaRPr lang="en-US" alt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4114800" cy="4191000"/>
          </a:xfrm>
        </p:spPr>
        <p:txBody>
          <a:bodyPr/>
          <a:lstStyle/>
          <a:p>
            <a:pPr algn="r" rtl="1">
              <a:buFontTx/>
              <a:buNone/>
            </a:pPr>
            <a:endParaRPr lang="en-US" altLang="en-US" sz="2800" b="1"/>
          </a:p>
          <a:p>
            <a:pPr algn="r" rtl="1">
              <a:buFontTx/>
              <a:buNone/>
            </a:pPr>
            <a:endParaRPr lang="en-US" altLang="en-US" sz="2800" b="1"/>
          </a:p>
          <a:p>
            <a:pPr algn="r" rtl="1">
              <a:buFontTx/>
              <a:buNone/>
            </a:pPr>
            <a:endParaRPr lang="en-US" altLang="en-US" sz="2800" b="1"/>
          </a:p>
          <a:p>
            <a:pPr algn="r" rtl="1">
              <a:buFontTx/>
              <a:buNone/>
            </a:pPr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محمد طريق الإسلام</a:t>
            </a:r>
          </a:p>
          <a:p>
            <a:pPr algn="r" rtl="1">
              <a:buFontTx/>
              <a:buNone/>
            </a:pPr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محاضر</a:t>
            </a:r>
          </a:p>
          <a:p>
            <a:pPr algn="r" rtl="1">
              <a:buFontTx/>
              <a:buNone/>
            </a:pPr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مدرسة الصديقية الكامل بزينيده</a:t>
            </a:r>
          </a:p>
          <a:p>
            <a:pPr algn="r" rtl="1">
              <a:buFontTx/>
              <a:buNone/>
            </a:pPr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زينيده</a:t>
            </a:r>
          </a:p>
          <a:p>
            <a:pPr algn="r" rtl="1">
              <a:buFontTx/>
              <a:buNone/>
            </a:pPr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رقم المتجول: 01719974932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3929063" cy="4648200"/>
          </a:xfrm>
        </p:spPr>
        <p:txBody>
          <a:bodyPr/>
          <a:lstStyle/>
          <a:p>
            <a:pPr algn="r" rtl="1"/>
            <a:endParaRPr lang="en-US" altLang="en-US" sz="2800" b="1"/>
          </a:p>
          <a:p>
            <a:pPr algn="r" rtl="1"/>
            <a:endParaRPr lang="en-US" altLang="en-US" sz="2800" b="1"/>
          </a:p>
          <a:p>
            <a:pPr lvl="4" algn="r" rtl="1"/>
            <a:endParaRPr lang="en-US" altLang="en-US" sz="1800" b="1"/>
          </a:p>
          <a:p>
            <a:pPr lvl="4" algn="r" rtl="1"/>
            <a:endParaRPr lang="en-US" altLang="en-US" sz="1800" b="1"/>
          </a:p>
          <a:p>
            <a:pPr algn="r" rtl="1"/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الصف الثامن من الداخل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مادة: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اللغة العربية الاتصالية</a:t>
            </a:r>
          </a:p>
          <a:p>
            <a:pPr algn="r" rtl="1"/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الموضوع: الأخوة الإسلاية</a:t>
            </a:r>
          </a:p>
          <a:p>
            <a:pPr algn="r" rtl="1"/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الوقت: 40 دقيقة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Torikul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1084263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91883928_675608446340770_3874453597873766400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3922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sz="10400"/>
              <a:t>التقييم</a:t>
            </a:r>
            <a:endParaRPr lang="en-US" altLang="en-US" sz="10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600200"/>
            <a:ext cx="8229600" cy="4525963"/>
          </a:xfrm>
        </p:spPr>
        <p:txBody>
          <a:bodyPr/>
          <a:lstStyle/>
          <a:p>
            <a:pPr algn="r" rtl="1">
              <a:buFontTx/>
              <a:buNone/>
            </a:pPr>
            <a:endParaRPr lang="en-US" altLang="en-US" b="1"/>
          </a:p>
          <a:p>
            <a:pPr algn="r" rtl="1">
              <a:buFontTx/>
              <a:buNone/>
            </a:pPr>
            <a:r>
              <a:rPr lang="ar-SA" altLang="en-US" b="1"/>
              <a:t>.  اِمْلَأِ الْفَرَاغَ بِالْكَلِمَاتِ الْمُنَاسِبَةِ:</a:t>
            </a:r>
          </a:p>
          <a:p>
            <a:pPr algn="r" rtl="1">
              <a:buFontTx/>
              <a:buNone/>
            </a:pPr>
            <a:r>
              <a:rPr lang="ar-SA" altLang="en-US" b="1"/>
              <a:t>1- أنت مني و ..............منك كروح وجسد-</a:t>
            </a:r>
          </a:p>
          <a:p>
            <a:pPr algn="r" rtl="1">
              <a:buFontTx/>
              <a:buNone/>
            </a:pPr>
            <a:r>
              <a:rPr lang="ar-SA" altLang="en-US" b="1"/>
              <a:t>2-وتسامت.............قل هو الله أحد-</a:t>
            </a:r>
          </a:p>
          <a:p>
            <a:pPr algn="r" rtl="1">
              <a:buFontTx/>
              <a:buNone/>
            </a:pPr>
            <a:r>
              <a:rPr lang="ar-SA" altLang="en-US" b="1"/>
              <a:t>3- في..............قد تساوى كل فرد بسواء-</a:t>
            </a:r>
          </a:p>
          <a:p>
            <a:pPr algn="r" rtl="1">
              <a:buFontTx/>
              <a:buNone/>
            </a:pPr>
            <a:r>
              <a:rPr lang="ar-SA" altLang="en-US" b="1"/>
              <a:t>4-فبلال كعلي ..............من فرد تراه-</a:t>
            </a:r>
            <a:endParaRPr lang="en-US" altLang="en-US" b="1"/>
          </a:p>
          <a:p>
            <a:pPr algn="r" rtl="1">
              <a:buFontTx/>
              <a:buNone/>
            </a:pPr>
            <a:r>
              <a:rPr lang="ar-SA" altLang="en-US" b="1"/>
              <a:t>5- كلنا..............عبد و له ..............الجباه-</a:t>
            </a:r>
            <a:endParaRPr lang="en-US" altLang="en-US" b="1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b="1">
                <a:solidFill>
                  <a:srgbClr val="FF0000"/>
                </a:solidFill>
              </a:rPr>
              <a:t>الواجب المنزلي</a:t>
            </a:r>
            <a:endParaRPr lang="en-US" altLang="en-US" b="1">
              <a:solidFill>
                <a:srgbClr val="FF0000"/>
              </a:solidFill>
            </a:endParaRPr>
          </a:p>
        </p:txBody>
      </p:sp>
      <p:pic>
        <p:nvPicPr>
          <p:cNvPr id="21511" name="Picture 7" descr="images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05350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10588" cy="1325563"/>
          </a:xfrm>
        </p:spPr>
        <p:txBody>
          <a:bodyPr/>
          <a:lstStyle/>
          <a:p>
            <a:r>
              <a:rPr lang="ar-SA" altLang="en-US" sz="4800"/>
              <a:t>كون جملا مفيدة من عندك للكلمات التالية:</a:t>
            </a:r>
            <a:endParaRPr lang="en-US" altLang="en-US" sz="4800"/>
          </a:p>
        </p:txBody>
      </p: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1600200" y="2743200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/>
            <a:r>
              <a:rPr lang="ar-SA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عزة- اللون- اللغة- وحدة- الدين-</a:t>
            </a:r>
            <a:endParaRPr lang="bn-I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8510588" cy="1325563"/>
          </a:xfrm>
        </p:spPr>
        <p:txBody>
          <a:bodyPr/>
          <a:lstStyle/>
          <a:p>
            <a:r>
              <a:rPr lang="ar-SA" altLang="en-US" sz="7200" b="1">
                <a:solidFill>
                  <a:srgbClr val="FF0000"/>
                </a:solidFill>
              </a:rPr>
              <a:t>شكرا للجميع</a:t>
            </a:r>
            <a:endParaRPr lang="en-US" altLang="en-US" sz="7200" b="1">
              <a:solidFill>
                <a:srgbClr val="FF0000"/>
              </a:solidFill>
            </a:endParaRPr>
          </a:p>
        </p:txBody>
      </p:sp>
      <p:pic>
        <p:nvPicPr>
          <p:cNvPr id="22533" name="Picture 5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238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n-IN" altLang="en-US" sz="4800">
                <a:cs typeface="Vrinda" panose="020B0802040204020203" pitchFamily="34" charset="0"/>
              </a:rPr>
              <a:t>পরিচিতি</a:t>
            </a:r>
            <a:endParaRPr lang="en-US" altLang="en-US" sz="4800">
              <a:cs typeface="Vrinda" panose="020B0802040204020203" pitchFamily="34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>
                <a:cs typeface="Vrinda" panose="020B0802040204020203" pitchFamily="34" charset="0"/>
              </a:rPr>
              <a:t>শিক্ষক পরিচিতি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cs typeface="Vrinda" panose="020B0802040204020203" pitchFamily="34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cs typeface="Vrinda" panose="020B0802040204020203" pitchFamily="34" charset="0"/>
              </a:rPr>
              <a:t> মোঃ তরিকুল ইসলাম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cs typeface="Vrinda" panose="020B0802040204020203" pitchFamily="34" charset="0"/>
              </a:rPr>
              <a:t>	      প্রভাষক</a:t>
            </a:r>
            <a:endParaRPr lang="bn-IN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cs typeface="Vrinda" panose="020B0802040204020203" pitchFamily="34" charset="0"/>
              </a:rPr>
              <a:t>ঝিনাইদহ সিদ্দিকীয়া কামিল মাদ্রাসা, ঝিনাইদহ।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cs typeface="Vrinda" panose="020B0802040204020203" pitchFamily="34" charset="0"/>
              </a:rPr>
              <a:t>মোবাইল: 01719974932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/>
              <a:t>পাঠ</a:t>
            </a:r>
            <a:r>
              <a:rPr lang="en-US" altLang="en-US" sz="2400">
                <a:cs typeface="Vrinda" panose="020B0802040204020203" pitchFamily="34" charset="0"/>
              </a:rPr>
              <a:t>পরিচিতি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bn-IN" altLang="en-US" sz="2400">
                <a:cs typeface="Vrinda" panose="020B0802040204020203" pitchFamily="34" charset="0"/>
              </a:rPr>
              <a:t>শ্রেনিঃ </a:t>
            </a:r>
            <a:r>
              <a:rPr lang="en-US" altLang="en-US" sz="2400">
                <a:cs typeface="Vrinda" panose="020B0802040204020203" pitchFamily="34" charset="0"/>
              </a:rPr>
              <a:t>দাখিল </a:t>
            </a:r>
            <a:r>
              <a:rPr lang="bn-IN" altLang="en-US" sz="2400">
                <a:cs typeface="Vrinda" panose="020B0802040204020203" pitchFamily="34" charset="0"/>
              </a:rPr>
              <a:t>৮</a:t>
            </a:r>
            <a:r>
              <a:rPr lang="en-US" altLang="en-US" sz="2400">
                <a:cs typeface="Vrinda" panose="020B0802040204020203" pitchFamily="34" charset="0"/>
              </a:rPr>
              <a:t>ম শ্রেণি</a:t>
            </a:r>
            <a:r>
              <a:rPr lang="bn-IN" altLang="en-US" sz="2400">
                <a:cs typeface="Vrinda" panose="020B0802040204020203" pitchFamily="34" charset="0"/>
              </a:rPr>
              <a:t> </a:t>
            </a: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bn-IN" altLang="en-US" sz="2400">
                <a:cs typeface="Vrinda" panose="020B0802040204020203" pitchFamily="34" charset="0"/>
              </a:rPr>
              <a:t>বিষয়ঃ আরবি ১ম পত্র</a:t>
            </a: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cs typeface="Vrinda" panose="020B0802040204020203" pitchFamily="34" charset="0"/>
              </a:rPr>
              <a:t>অধ্যায়: </a:t>
            </a:r>
            <a:r>
              <a:rPr lang="bn-IN" altLang="en-US" sz="2400">
                <a:cs typeface="Vrinda" panose="020B0802040204020203" pitchFamily="34" charset="0"/>
              </a:rPr>
              <a:t>সপ্তদশ পাঠ </a:t>
            </a: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cs typeface="Vrinda" panose="020B0802040204020203" pitchFamily="34" charset="0"/>
              </a:rPr>
              <a:t>সময়: ৪০ মিনিট</a:t>
            </a:r>
          </a:p>
          <a:p>
            <a:pPr>
              <a:lnSpc>
                <a:spcPct val="90000"/>
              </a:lnSpc>
              <a:buFontTx/>
              <a:buNone/>
            </a:pPr>
            <a:endParaRPr lang="bn-IN" altLang="en-US" sz="2400">
              <a:cs typeface="Vrinda" panose="020B0802040204020203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>
              <a:cs typeface="Vrinda" panose="020B0802040204020203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53255" name="Picture 7" descr="Torikul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084263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91883928_675608446340770_3874453597873766400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13922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2895600"/>
          </a:xfrm>
        </p:spPr>
        <p:txBody>
          <a:bodyPr anchor="ctr"/>
          <a:lstStyle/>
          <a:p>
            <a:r>
              <a:rPr lang="ar-SA" altLang="en-US" sz="117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الأخوة الإسلاية</a:t>
            </a:r>
            <a:r>
              <a:rPr lang="ar-SA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SA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rtl="1">
              <a:lnSpc>
                <a:spcPct val="90000"/>
              </a:lnSpc>
            </a:pPr>
            <a:endParaRPr lang="ar-SA" altLang="en-US" sz="5400" b="1"/>
          </a:p>
          <a:p>
            <a:pPr>
              <a:lnSpc>
                <a:spcPct val="90000"/>
              </a:lnSpc>
            </a:pPr>
            <a:endParaRPr lang="en-US" altLang="en-US" sz="5400" b="1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9" name="Picture 23" descr="Dipu-number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181600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download (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48006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7" descr="download (1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47244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download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48200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eid-mobarok-online-dhaka-guide_322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57200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images (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934200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 descr="images (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05438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178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Tahoma</vt:lpstr>
      <vt:lpstr>Wingdings</vt:lpstr>
      <vt:lpstr>Times New Roman</vt:lpstr>
      <vt:lpstr>Vrinda</vt:lpstr>
      <vt:lpstr>Default Design</vt:lpstr>
      <vt:lpstr>السلام عليكم و رحمة الله </vt:lpstr>
      <vt:lpstr>تعريف</vt:lpstr>
      <vt:lpstr>পরিচিতি</vt:lpstr>
      <vt:lpstr>الأخوة الإسلاية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نتائج التعلم </vt:lpstr>
      <vt:lpstr>PowerPoint Presentation</vt:lpstr>
      <vt:lpstr>PowerPoint Presentation</vt:lpstr>
      <vt:lpstr>PowerPoint Presentation</vt:lpstr>
      <vt:lpstr>القراءة الجهرية (العمل الانفرادي)</vt:lpstr>
      <vt:lpstr>القراءة الصامتة (العمل الانفرادي)</vt:lpstr>
      <vt:lpstr>بيان معاني الكلمات الجديدة (العمل الجماعي)</vt:lpstr>
      <vt:lpstr>PowerPoint Presentation</vt:lpstr>
      <vt:lpstr>التقييم</vt:lpstr>
      <vt:lpstr>الواجب المنزلي</vt:lpstr>
      <vt:lpstr>كون جملا مفيدة من عندك للكلمات التالية:</vt:lpstr>
      <vt:lpstr>شكرا للجميع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TORIKUL</dc:creator>
  <cp:lastModifiedBy>Torikul Islam</cp:lastModifiedBy>
  <cp:revision>131</cp:revision>
  <cp:lastPrinted>1601-01-01T00:00:00Z</cp:lastPrinted>
  <dcterms:created xsi:type="dcterms:W3CDTF">2020-02-14T16:18:07Z</dcterms:created>
  <dcterms:modified xsi:type="dcterms:W3CDTF">2023-08-14T13:48:06Z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