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8" r:id="rId2"/>
    <p:sldId id="256" r:id="rId3"/>
    <p:sldId id="272" r:id="rId4"/>
    <p:sldId id="257" r:id="rId5"/>
    <p:sldId id="280" r:id="rId6"/>
    <p:sldId id="268" r:id="rId7"/>
    <p:sldId id="274" r:id="rId8"/>
    <p:sldId id="277" r:id="rId9"/>
    <p:sldId id="279" r:id="rId10"/>
    <p:sldId id="275" r:id="rId11"/>
    <p:sldId id="282" r:id="rId12"/>
    <p:sldId id="281" r:id="rId13"/>
    <p:sldId id="259" r:id="rId14"/>
    <p:sldId id="262" r:id="rId15"/>
    <p:sldId id="269" r:id="rId16"/>
    <p:sldId id="273" r:id="rId17"/>
    <p:sldId id="263" r:id="rId18"/>
    <p:sldId id="264" r:id="rId19"/>
    <p:sldId id="265" r:id="rId20"/>
    <p:sldId id="266" r:id="rId21"/>
    <p:sldId id="271" r:id="rId22"/>
    <p:sldId id="260" r:id="rId23"/>
    <p:sldId id="270" r:id="rId24"/>
    <p:sldId id="26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4F680B-20DF-4385-90B1-8ADC283641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83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83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83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D76D6-1863-4326-9335-175EA72F2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696616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A8C38-78F1-4EA4-82BF-504082D938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701078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1D959EA3-FD80-44C9-9616-018986B28D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075623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DDF77-AC56-4992-957C-4E6526E43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226612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8C5BF-5270-4556-A642-0FC0A2E0BB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881634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6E46E-DD7D-435F-9E22-39AA2DA88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124390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555E6-10AB-4A24-A84E-27FE496B40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036478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01743-31EF-49F4-BE22-1480F6BA2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2297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97B2F-E9AC-4959-8742-B865E5ECD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293615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9F1E7-9F1F-4834-B60B-9E13A53D1B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24563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62C4A-A140-4A86-835E-DED9F67E8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477666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en-US"/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EDBE7B-A19E-43FF-B3B5-953348F64B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72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72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72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72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72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72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72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72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72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72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72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hlink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10588" cy="1325563"/>
          </a:xfrm>
        </p:spPr>
        <p:txBody>
          <a:bodyPr/>
          <a:lstStyle/>
          <a:p>
            <a:r>
              <a:rPr lang="ar-SA" altLang="en-US" b="1">
                <a:solidFill>
                  <a:srgbClr val="FF0000"/>
                </a:solidFill>
              </a:rPr>
              <a:t>السلام عليكم و رحمة الله</a:t>
            </a:r>
            <a:r>
              <a:rPr lang="en-US" altLang="en-US" b="1">
                <a:solidFill>
                  <a:srgbClr val="FF0000"/>
                </a:solidFill>
              </a:rPr>
              <a:t/>
            </a:r>
            <a:br>
              <a:rPr lang="en-US" altLang="en-US" b="1">
                <a:solidFill>
                  <a:srgbClr val="FF0000"/>
                </a:solidFill>
              </a:rPr>
            </a:b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ar-SA" altLang="en-US" sz="6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5800" b="1">
                <a:solidFill>
                  <a:srgbClr val="FF0000"/>
                </a:solidFill>
              </a:rPr>
              <a:t>أهلا و سهلا</a:t>
            </a:r>
          </a:p>
          <a:p>
            <a:pPr algn="ctr">
              <a:buFont typeface="Wingdings" panose="05000000000000000000" pitchFamily="2" charset="2"/>
              <a:buNone/>
            </a:pPr>
            <a:endParaRPr lang="ar-SA" altLang="en-US" sz="58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endParaRPr lang="ar-SA" altLang="en-US" sz="26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FF0000"/>
                </a:solidFill>
              </a:rPr>
              <a:t/>
            </a:r>
            <a:br>
              <a:rPr lang="en-US" altLang="en-US" sz="2600" b="1">
                <a:solidFill>
                  <a:srgbClr val="FF0000"/>
                </a:solidFill>
              </a:rPr>
            </a:br>
            <a:endParaRPr lang="en-US" altLang="en-US" sz="2600" b="1">
              <a:solidFill>
                <a:srgbClr val="FF0000"/>
              </a:solidFill>
            </a:endParaRPr>
          </a:p>
        </p:txBody>
      </p:sp>
      <p:pic>
        <p:nvPicPr>
          <p:cNvPr id="12296" name="Picture 8" descr="images (1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1" name="Picture 9" descr="EG161-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0" name="Picture 4" descr="Phone201906191823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6905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download (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670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57" name="Picture 5" descr="images (1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59" name="Picture 7" descr="images (1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90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752600"/>
            <a:ext cx="8001000" cy="4267200"/>
          </a:xfrm>
        </p:spPr>
        <p:txBody>
          <a:bodyPr/>
          <a:lstStyle/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ar-SA" altLang="en-US" b="1"/>
              <a:t>	</a:t>
            </a:r>
            <a:endParaRPr lang="en-US" altLang="en-US" b="1"/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ar-SA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	يعلم الطلاب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altLang="en-US" sz="3900" b="1">
                <a:latin typeface="Times New Roman" panose="02020603050405020304" pitchFamily="18" charset="0"/>
                <a:cs typeface="Times New Roman" panose="02020603050405020304" pitchFamily="18" charset="0"/>
              </a:rPr>
              <a:t>بعد نهاية هذا الدرس .......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فوائد الحاسوب-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كيف تصل الرسائل بالبريد الإلكتروني؟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فائدة الشبكة الدولية-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82484" y="307713"/>
            <a:ext cx="6947472" cy="1118648"/>
          </a:xfrm>
          <a:noFill/>
          <a:ln>
            <a:solidFill>
              <a:schemeClr val="tx2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t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685800" fontAlgn="auto">
              <a:lnSpc>
                <a:spcPct val="89000"/>
              </a:lnSpc>
              <a:spcAft>
                <a:spcPts val="0"/>
              </a:spcAft>
              <a:defRPr/>
            </a:pPr>
            <a:r>
              <a:rPr lang="ar-SA" sz="6000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  <a:t>نتائج التعلم</a:t>
            </a:r>
            <a:r>
              <a:rPr lang="ar-SA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  <a:t/>
            </a:r>
            <a:br>
              <a:rPr lang="ar-SA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</a:br>
            <a:endParaRPr lang="en-US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3900" b="1">
                <a:solidFill>
                  <a:srgbClr val="FF0066"/>
                </a:solidFill>
              </a:rPr>
              <a:t>أقرأ المقالة\القصة على الطلاب كقراءة توجيهية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>
              <a:solidFill>
                <a:srgbClr val="FF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7572" y="642937"/>
            <a:ext cx="4954567" cy="1219200"/>
          </a:xfrm>
          <a:prstGeom prst="rect">
            <a:avLst/>
          </a:prstGeom>
          <a:noFill/>
          <a:ln>
            <a:solidFill>
              <a:srgbClr val="00B050"/>
            </a:solidFill>
          </a:ln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000" b="1" dirty="0">
                <a:solidFill>
                  <a:schemeClr val="tx1"/>
                </a:solidFill>
              </a:rPr>
              <a:t>القراءة التوجيهية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1" name="Picture 7" descr="92219049_1079284295780918_5555805733729075200_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"/>
            <a:ext cx="6284913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92125387_1079284759114205_1054914594339815424_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7924800" cy="473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676400"/>
          </a:xfrm>
        </p:spPr>
        <p:txBody>
          <a:bodyPr/>
          <a:lstStyle/>
          <a:p>
            <a:r>
              <a:rPr lang="ar-SA" altLang="en-US" sz="4200" b="1">
                <a:solidFill>
                  <a:srgbClr val="FF0066"/>
                </a:solidFill>
              </a:rPr>
              <a:t>القراءة الجهرية</a:t>
            </a:r>
            <a:br>
              <a:rPr lang="ar-SA" altLang="en-US" sz="4200" b="1">
                <a:solidFill>
                  <a:srgbClr val="FF0066"/>
                </a:solidFill>
              </a:rPr>
            </a:br>
            <a:r>
              <a:rPr lang="ar-SA" altLang="en-US" sz="2100" b="1">
                <a:solidFill>
                  <a:srgbClr val="FF0066"/>
                </a:solidFill>
              </a:rPr>
              <a:t>(العمل الانفرادي)</a:t>
            </a:r>
            <a:endParaRPr lang="en-US" altLang="en-US" sz="2100" b="1">
              <a:solidFill>
                <a:srgbClr val="FF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047875"/>
            <a:ext cx="8001000" cy="39719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ar-SA" altLang="en-US" sz="4700" b="1"/>
          </a:p>
          <a:p>
            <a:pPr algn="ctr">
              <a:buFont typeface="Wingdings" panose="05000000000000000000" pitchFamily="2" charset="2"/>
              <a:buNone/>
            </a:pPr>
            <a:endParaRPr lang="ar-SA" altLang="en-US" sz="4700" b="1"/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4700" b="1"/>
              <a:t>أمر الطلاب لقراءة القصة جهرا.</a:t>
            </a:r>
          </a:p>
          <a:p>
            <a:pPr algn="ctr">
              <a:buFont typeface="Wingdings" panose="05000000000000000000" pitchFamily="2" charset="2"/>
              <a:buNone/>
            </a:pPr>
            <a:endParaRPr lang="ar-SA" altLang="en-US" sz="4700" b="1"/>
          </a:p>
          <a:p>
            <a:pPr algn="ctr">
              <a:buFont typeface="Wingdings" panose="05000000000000000000" pitchFamily="2" charset="2"/>
              <a:buNone/>
            </a:pPr>
            <a:endParaRPr lang="en-US" altLang="en-US" sz="4700" b="1"/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981200"/>
          </a:xfrm>
        </p:spPr>
        <p:txBody>
          <a:bodyPr/>
          <a:lstStyle/>
          <a:p>
            <a:r>
              <a:rPr lang="ar-SA" altLang="en-US" sz="4200" b="1">
                <a:solidFill>
                  <a:srgbClr val="FF0066"/>
                </a:solidFill>
              </a:rPr>
              <a:t>القراءة الصامتة</a:t>
            </a:r>
            <a:br>
              <a:rPr lang="ar-SA" altLang="en-US" sz="4200" b="1">
                <a:solidFill>
                  <a:srgbClr val="FF0066"/>
                </a:solidFill>
              </a:rPr>
            </a:br>
            <a:r>
              <a:rPr lang="ar-SA" altLang="en-US" sz="1900" b="1">
                <a:solidFill>
                  <a:srgbClr val="FF0066"/>
                </a:solidFill>
              </a:rPr>
              <a:t>(العمل الانفرادي)</a:t>
            </a:r>
            <a:endParaRPr lang="en-US" altLang="en-US" sz="1900" b="1">
              <a:solidFill>
                <a:srgbClr val="FF0066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540750" cy="4422775"/>
          </a:xfrm>
        </p:spPr>
        <p:txBody>
          <a:bodyPr/>
          <a:lstStyle/>
          <a:p>
            <a:pPr algn="ctr" rtl="1">
              <a:buFont typeface="Wingdings" panose="05000000000000000000" pitchFamily="2" charset="2"/>
              <a:buNone/>
            </a:pPr>
            <a:endParaRPr lang="en-US" altLang="en-US" sz="4300" b="1"/>
          </a:p>
          <a:p>
            <a:pPr algn="ctr" rtl="1">
              <a:buFont typeface="Wingdings" panose="05000000000000000000" pitchFamily="2" charset="2"/>
              <a:buNone/>
            </a:pPr>
            <a:r>
              <a:rPr lang="ar-SA" altLang="en-US" sz="4300" b="1"/>
              <a:t>أمر الطلاب لقراءة القصة صامتين. وأمرهم</a:t>
            </a:r>
            <a:endParaRPr lang="en-US" altLang="en-US" sz="4300" b="1"/>
          </a:p>
          <a:p>
            <a:pPr algn="ctr" rtl="1">
              <a:buFont typeface="Wingdings" panose="05000000000000000000" pitchFamily="2" charset="2"/>
              <a:buNone/>
            </a:pPr>
            <a:r>
              <a:rPr lang="ar-SA" altLang="en-US" sz="4300" b="1"/>
              <a:t>لوضع الخط تحت الكلمات الجديدة بالرصاص</a:t>
            </a:r>
            <a:endParaRPr lang="en-US" altLang="en-US" sz="4300" b="1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600200"/>
          </a:xfrm>
        </p:spPr>
        <p:txBody>
          <a:bodyPr/>
          <a:lstStyle/>
          <a:p>
            <a:r>
              <a:rPr lang="ar-SA" altLang="en-US" b="1">
                <a:solidFill>
                  <a:srgbClr val="CC0066"/>
                </a:solidFill>
              </a:rPr>
              <a:t>بيان معاني الكلمات الجديدة</a:t>
            </a:r>
            <a:br>
              <a:rPr lang="ar-SA" altLang="en-US" b="1">
                <a:solidFill>
                  <a:srgbClr val="CC0066"/>
                </a:solidFill>
              </a:rPr>
            </a:br>
            <a:r>
              <a:rPr lang="ar-SA" altLang="en-US" sz="2800" b="1">
                <a:solidFill>
                  <a:srgbClr val="CC0066"/>
                </a:solidFill>
              </a:rPr>
              <a:t>(العمل الجماعي)</a:t>
            </a:r>
            <a:endParaRPr lang="en-US" altLang="en-US" sz="2800" b="1">
              <a:solidFill>
                <a:srgbClr val="CC0066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8382000" cy="2819400"/>
          </a:xfrm>
        </p:spPr>
        <p:txBody>
          <a:bodyPr/>
          <a:lstStyle/>
          <a:p>
            <a:pPr rtl="1"/>
            <a:r>
              <a:rPr lang="ar-SA" altLang="en-US" sz="4000" b="1"/>
              <a:t>أقسم الطلاب إلى ثماني مجموعات. أمرهم لاستخراج الكلمات الجديدة عند الجميع في المجموع بعد المناقشة بينهم.</a:t>
            </a:r>
            <a:endParaRPr lang="en-US" altLang="en-US" sz="4000" b="1"/>
          </a:p>
          <a:p>
            <a:endParaRPr lang="en-US" altLang="en-US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ar-SA" altLang="en-US" sz="5700" b="1">
                <a:latin typeface="Times New Roman" panose="02020603050405020304" pitchFamily="18" charset="0"/>
                <a:cs typeface="Times New Roman" panose="02020603050405020304" pitchFamily="18" charset="0"/>
              </a:rPr>
              <a:t>تعريف</a:t>
            </a:r>
            <a:endParaRPr lang="en-US" altLang="en-US" sz="5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62200"/>
            <a:ext cx="4114800" cy="41910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endParaRPr lang="en-US" altLang="en-US" sz="2600" b="1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sz="2600" b="1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sz="2600" b="1"/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محمد طريق الإسلام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محاضر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مدرسة الصديقية الكامل بزينيده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زينيده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رقم المتجول: 01719974932</a:t>
            </a:r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929063" cy="4648200"/>
          </a:xfrm>
        </p:spPr>
        <p:txBody>
          <a:bodyPr/>
          <a:lstStyle/>
          <a:p>
            <a:pPr algn="r" rtl="1"/>
            <a:endParaRPr lang="en-US" altLang="en-US" sz="2600" b="1"/>
          </a:p>
          <a:p>
            <a:pPr algn="r" rtl="1"/>
            <a:endParaRPr lang="en-US" altLang="en-US" sz="2600" b="1"/>
          </a:p>
          <a:p>
            <a:pPr lvl="4" algn="r" rtl="1"/>
            <a:endParaRPr lang="en-US" altLang="en-US" sz="1800" b="1"/>
          </a:p>
          <a:p>
            <a:pPr lvl="4" algn="r" rtl="1"/>
            <a:endParaRPr lang="en-US" altLang="en-US" sz="1800" b="1"/>
          </a:p>
          <a:p>
            <a:pPr algn="r" rtl="1"/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الصف الثامن من الداخل </a:t>
            </a:r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مادة:</a:t>
            </a: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اللغة العربية الاتصالية</a:t>
            </a:r>
          </a:p>
          <a:p>
            <a:pPr algn="r" rtl="1"/>
            <a:r>
              <a:rPr lang="ar-SA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الموضوع: الشبكة الدولية</a:t>
            </a:r>
          </a:p>
          <a:p>
            <a:pPr algn="r" rtl="1"/>
            <a:r>
              <a:rPr lang="ar-SA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الوقت: 40 دقيقة</a:t>
            </a:r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ct val="0"/>
              </a:spcBef>
              <a:buClrTx/>
              <a:buFontTx/>
              <a:buNone/>
            </a:pPr>
            <a:endParaRPr lang="en-US" alt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7" name="Picture 7" descr="Toriku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1084263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91883928_675608446340770_3874453597873766400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1392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 descr="92315962_1079283865780961_8909671795968180224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534400" cy="615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sz="9200"/>
              <a:t>التقييم</a:t>
            </a:r>
            <a:endParaRPr lang="en-US" altLang="en-US" sz="92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752600"/>
            <a:ext cx="8001000" cy="42672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endParaRPr lang="en-US" altLang="en-US" b="1"/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.  اِمْلَأِ الْفَرَاغَ بِالْكَلِمَاتِ الْمُنَاسِبَةِ: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1- </a:t>
            </a:r>
            <a:r>
              <a:rPr lang="ar-SA" altLang="en-US" b="1">
                <a:cs typeface="Times New Roman" panose="02020603050405020304" pitchFamily="18" charset="0"/>
              </a:rPr>
              <a:t>يدرس أخي في</a:t>
            </a:r>
            <a:r>
              <a:rPr lang="ar-SA" altLang="en-US" b="1"/>
              <a:t> ..............الإسلامية-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2- أصلي في هذا المسجد..............-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3- وصل الطلاب.............-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4- أنا مشترك في..............العلوم-</a:t>
            </a:r>
            <a:endParaRPr lang="en-US" altLang="en-US" b="1"/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b="1">
                <a:solidFill>
                  <a:srgbClr val="FF0000"/>
                </a:solidFill>
              </a:rPr>
              <a:t>الواجب المنزلي</a:t>
            </a:r>
            <a:endParaRPr lang="en-US" altLang="en-US" b="1">
              <a:solidFill>
                <a:srgbClr val="FF0000"/>
              </a:solidFill>
            </a:endParaRPr>
          </a:p>
        </p:txBody>
      </p:sp>
      <p:pic>
        <p:nvPicPr>
          <p:cNvPr id="21511" name="Picture 7" descr="images (1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4267200" cy="28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510588" cy="1325563"/>
          </a:xfrm>
        </p:spPr>
        <p:txBody>
          <a:bodyPr/>
          <a:lstStyle/>
          <a:p>
            <a:r>
              <a:rPr lang="ar-SA" altLang="en-US" sz="5200"/>
              <a:t>ناقش الموضوعات التالية مع زملائك</a:t>
            </a:r>
            <a:endParaRPr lang="en-US" altLang="en-US" sz="5200"/>
          </a:p>
        </p:txBody>
      </p:sp>
      <p:sp>
        <p:nvSpPr>
          <p:cNvPr id="49211" name="Rectangle 59"/>
          <p:cNvSpPr>
            <a:spLocks noChangeArrowheads="1"/>
          </p:cNvSpPr>
          <p:nvPr/>
        </p:nvSpPr>
        <p:spPr bwMode="auto">
          <a:xfrm>
            <a:off x="1524000" y="3429000"/>
            <a:ext cx="6477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rtl="1"/>
            <a:r>
              <a:rPr lang="ar-SA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1- فوائد التلفز-</a:t>
            </a:r>
          </a:p>
          <a:p>
            <a:pPr algn="r" rtl="1"/>
            <a:r>
              <a:rPr lang="ar-SA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2- فوائد الحاسوب-</a:t>
            </a:r>
            <a:endParaRPr lang="bn-I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510588" cy="1325563"/>
          </a:xfrm>
        </p:spPr>
        <p:txBody>
          <a:bodyPr/>
          <a:lstStyle/>
          <a:p>
            <a:r>
              <a:rPr lang="ar-SA" altLang="en-US" sz="6300" b="1">
                <a:solidFill>
                  <a:srgbClr val="FF0000"/>
                </a:solidFill>
              </a:rPr>
              <a:t>شكرا للجميع</a:t>
            </a:r>
            <a:endParaRPr lang="en-US" altLang="en-US" sz="6300" b="1">
              <a:solidFill>
                <a:srgbClr val="FF0000"/>
              </a:solidFill>
            </a:endParaRPr>
          </a:p>
        </p:txBody>
      </p:sp>
      <p:pic>
        <p:nvPicPr>
          <p:cNvPr id="22533" name="Picture 5" descr="images (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622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n-IN" altLang="en-US" sz="4200">
                <a:cs typeface="Vrinda" panose="020B0802040204020203" pitchFamily="34" charset="0"/>
              </a:rPr>
              <a:t>পরিচিতি</a:t>
            </a:r>
            <a:endParaRPr lang="en-US" altLang="en-US" sz="4200">
              <a:cs typeface="Vrinda" panose="020B0802040204020203" pitchFamily="34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9062" cy="4267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cs typeface="Vrinda" panose="020B0802040204020203" pitchFamily="34" charset="0"/>
              </a:rPr>
              <a:t>শিক্ষক পরিচিতি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cs typeface="Vrinda" panose="020B0802040204020203" pitchFamily="34" charset="0"/>
              </a:rPr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cs typeface="Vrinda" panose="020B0802040204020203" pitchFamily="34" charset="0"/>
              </a:rPr>
              <a:t> মোঃ তরিকুল ইসলাম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cs typeface="Vrinda" panose="020B0802040204020203" pitchFamily="34" charset="0"/>
              </a:rPr>
              <a:t>	      প্রভাষক</a:t>
            </a:r>
            <a:endParaRPr lang="bn-IN" altLang="en-US" sz="22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cs typeface="Vrinda" panose="020B0802040204020203" pitchFamily="34" charset="0"/>
              </a:rPr>
              <a:t>ঝিনাইদহ সিদ্দিকীয়া কামিল মাদ্রাসা, ঝিনাইদহ।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cs typeface="Vrinda" panose="020B0802040204020203" pitchFamily="34" charset="0"/>
              </a:rPr>
              <a:t>মোবাইল: 01719974932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1752600"/>
            <a:ext cx="3929063" cy="4267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/>
              <a:t>পাঠ</a:t>
            </a:r>
            <a:r>
              <a:rPr lang="en-US" altLang="en-US" sz="2200">
                <a:cs typeface="Vrinda" panose="020B0802040204020203" pitchFamily="34" charset="0"/>
              </a:rPr>
              <a:t>পরিচিতি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cs typeface="Vrinda" panose="020B0802040204020203" pitchFamily="34" charset="0"/>
              </a:rPr>
              <a:t>	</a:t>
            </a:r>
            <a:r>
              <a:rPr lang="bn-IN" altLang="en-US" sz="2200">
                <a:cs typeface="Vrinda" panose="020B0802040204020203" pitchFamily="34" charset="0"/>
              </a:rPr>
              <a:t>শ্রেনিঃ </a:t>
            </a:r>
            <a:r>
              <a:rPr lang="en-US" altLang="en-US" sz="2200">
                <a:cs typeface="Vrinda" panose="020B0802040204020203" pitchFamily="34" charset="0"/>
              </a:rPr>
              <a:t>দাখিল </a:t>
            </a:r>
            <a:r>
              <a:rPr lang="bn-IN" altLang="en-US" sz="2200">
                <a:cs typeface="Vrinda" panose="020B0802040204020203" pitchFamily="34" charset="0"/>
              </a:rPr>
              <a:t>৮</a:t>
            </a:r>
            <a:r>
              <a:rPr lang="en-US" altLang="en-US" sz="2200">
                <a:cs typeface="Vrinda" panose="020B0802040204020203" pitchFamily="34" charset="0"/>
              </a:rPr>
              <a:t>ম শ্রেণি</a:t>
            </a:r>
            <a:r>
              <a:rPr lang="bn-IN" altLang="en-US" sz="2200">
                <a:cs typeface="Vrinda" panose="020B0802040204020203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cs typeface="Vrinda" panose="020B0802040204020203" pitchFamily="34" charset="0"/>
              </a:rPr>
              <a:t>	</a:t>
            </a:r>
            <a:r>
              <a:rPr lang="bn-IN" altLang="en-US" sz="2200">
                <a:cs typeface="Vrinda" panose="020B0802040204020203" pitchFamily="34" charset="0"/>
              </a:rPr>
              <a:t>বিষয়ঃ আরবি ১ম পত্র</a:t>
            </a:r>
            <a:endParaRPr lang="en-US" altLang="en-US" sz="22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cs typeface="Vrinda" panose="020B0802040204020203" pitchFamily="34" charset="0"/>
              </a:rPr>
              <a:t>	অধ্যায়: </a:t>
            </a:r>
            <a:r>
              <a:rPr lang="bn-IN" altLang="en-US" sz="2200">
                <a:cs typeface="Vrinda" panose="020B0802040204020203" pitchFamily="34" charset="0"/>
              </a:rPr>
              <a:t>ষোড়শ পাঠ </a:t>
            </a:r>
            <a:endParaRPr lang="en-US" altLang="en-US" sz="22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cs typeface="Vrinda" panose="020B0802040204020203" pitchFamily="34" charset="0"/>
              </a:rPr>
              <a:t>	সময়: ৪০ মিনিট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n-IN" altLang="en-US" sz="22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/>
          </a:p>
        </p:txBody>
      </p:sp>
      <p:pic>
        <p:nvPicPr>
          <p:cNvPr id="53255" name="Picture 7" descr="Toriku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1084263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7" name="Picture 9" descr="91883928_675608446340770_3874453597873766400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0"/>
            <a:ext cx="1392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2895600"/>
          </a:xfrm>
        </p:spPr>
        <p:txBody>
          <a:bodyPr/>
          <a:lstStyle/>
          <a:p>
            <a:pPr algn="ctr"/>
            <a:r>
              <a:rPr lang="ar-SA" altLang="en-US" sz="129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الشبكة الدولية</a:t>
            </a:r>
            <a:endParaRPr lang="en-US" altLang="en-US" sz="12900" b="1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rtl="1">
              <a:lnSpc>
                <a:spcPct val="80000"/>
              </a:lnSpc>
            </a:pPr>
            <a:endParaRPr lang="ar-SA" altLang="en-US" sz="5400" b="1"/>
          </a:p>
          <a:p>
            <a:pPr>
              <a:lnSpc>
                <a:spcPct val="80000"/>
              </a:lnSpc>
            </a:pPr>
            <a:endParaRPr lang="en-US" altLang="en-US" sz="5400" b="1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 descr="images (1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411480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79" name="Picture 23" descr="images (1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80" name="Picture 24" descr="download (4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7" name="Picture 9" descr="projukt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6800"/>
            <a:ext cx="5981700" cy="487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 descr="images (1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7" name="Picture 7" descr="download (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resize-350x300x1x0image-94473-15701189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3337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184</TotalTime>
  <Words>144</Words>
  <Application>Microsoft Office PowerPoint</Application>
  <PresentationFormat>On-screen Show (4:3)</PresentationFormat>
  <Paragraphs>81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Verdana</vt:lpstr>
      <vt:lpstr>Times New Roman</vt:lpstr>
      <vt:lpstr>Wingdings</vt:lpstr>
      <vt:lpstr>Vrinda</vt:lpstr>
      <vt:lpstr>Profile</vt:lpstr>
      <vt:lpstr>السلام عليكم و رحمة الله </vt:lpstr>
      <vt:lpstr>تعريف</vt:lpstr>
      <vt:lpstr>পরিচিতি</vt:lpstr>
      <vt:lpstr>الشبكة الدولية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نتائج التعلم </vt:lpstr>
      <vt:lpstr>PowerPoint Presentation</vt:lpstr>
      <vt:lpstr>PowerPoint Presentation</vt:lpstr>
      <vt:lpstr>PowerPoint Presentation</vt:lpstr>
      <vt:lpstr>القراءة الجهرية (العمل الانفرادي)</vt:lpstr>
      <vt:lpstr>القراءة الصامتة (العمل الانفرادي)</vt:lpstr>
      <vt:lpstr>بيان معاني الكلمات الجديدة (العمل الجماعي)</vt:lpstr>
      <vt:lpstr>PowerPoint Presentation</vt:lpstr>
      <vt:lpstr>التقييم</vt:lpstr>
      <vt:lpstr>الواجب المنزلي</vt:lpstr>
      <vt:lpstr>ناقش الموضوعات التالية مع زملائك</vt:lpstr>
      <vt:lpstr>شكرا للجميع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TORIKUL</dc:creator>
  <cp:lastModifiedBy>Torikul Islam</cp:lastModifiedBy>
  <cp:revision>122</cp:revision>
  <cp:lastPrinted>1601-01-01T00:00:00Z</cp:lastPrinted>
  <dcterms:created xsi:type="dcterms:W3CDTF">2020-02-14T16:18:07Z</dcterms:created>
  <dcterms:modified xsi:type="dcterms:W3CDTF">2023-08-14T13:49:16Z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