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65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24-Dec-22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24-Dec-22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g"/><Relationship Id="rId4" Type="http://schemas.openxmlformats.org/officeDocument/2006/relationships/image" Target="../media/image1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f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017061" y="5446059"/>
            <a:ext cx="5591543" cy="1411941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A83D2C68-12F4-42F8-8D7A-9D9B722552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9144000" cy="544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36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1" y="5029200"/>
            <a:ext cx="9144000" cy="16312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মানুষের জীবনকে একটি দোতলা ঘরের সাথে তুলনা করা যেতে পারে। জীবসত্তা সে ঘরের নিচের তলা,</a:t>
            </a:r>
          </a:p>
          <a:p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আর মানবসত্তা ওপরের তলা। জীবসত্তার ঘর থেকে মানবসত্তার ঘরে উঠবার মই হচ্ছে শিক্ষা।</a:t>
            </a:r>
          </a:p>
          <a:p>
            <a:endParaRPr lang="bn-BD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00"/>
            <a:ext cx="4191000" cy="3810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0" y="914400"/>
            <a:ext cx="4953000" cy="381000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-1" y="-78544"/>
            <a:ext cx="9144001" cy="84054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dirty="0" smtClean="0"/>
              <a:t>পাঠ-বিশ্লেষণ</a:t>
            </a:r>
            <a:r>
              <a:rPr lang="bn-IN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426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2252"/>
            <a:ext cx="4011784" cy="2609770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71" y="2940520"/>
            <a:ext cx="3954368" cy="217670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1" y="52251"/>
            <a:ext cx="4800599" cy="2609771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3401" y="3005833"/>
            <a:ext cx="4800599" cy="2176705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6" name="Rectangle 5"/>
          <p:cNvSpPr/>
          <p:nvPr/>
        </p:nvSpPr>
        <p:spPr>
          <a:xfrm>
            <a:off x="-76200" y="5394960"/>
            <a:ext cx="9448800" cy="138684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 আসল কাজ হচ্ছে মানুষকে মনুষ্যত্বলোকের সঙ্গে পরিচয় করিয়ে দেওয়া।</a:t>
            </a:r>
          </a:p>
          <a:p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 শেখায় কী করে  জীবনকে উপভোগ করতে হয়, কী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 মনোমালিক হয়ে অনুভূতি</a:t>
            </a:r>
          </a:p>
          <a:p>
            <a:r>
              <a:rPr lang="bn-BD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অকল্পনার রস আস্বাদন করা যায়।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8093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0" y="5715000"/>
            <a:ext cx="9144000" cy="1015663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শিক্ষার আসল কাজ হচ্ছে মানুষকে মনুষ্যত্বলোকের সঙ্গে পরিচয় করিয়ে দেওয়া।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শেখায়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জীবনকে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উপভোগ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       </a:t>
            </a:r>
            <a:endParaRPr lang="bn-B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 মনোমালিক হয়ে অনুভূতি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অকল্পনার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রস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আস্বাদন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bn-BD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9928" y="0"/>
            <a:ext cx="4184072" cy="5562599"/>
          </a:xfrm>
          <a:prstGeom prst="rect">
            <a:avLst/>
          </a:prstGeom>
        </p:spPr>
      </p:pic>
      <p:pic>
        <p:nvPicPr>
          <p:cNvPr id="4" name="Content Placeholder 3" descr="image_203012_1600579656.jp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1"/>
            <a:ext cx="4953000" cy="556259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69459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0" y="5181600"/>
            <a:ext cx="9144000" cy="95410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অর্থচিন্তার নিগড়ে সকলে বন্দি। ধনী-দরিদ্র সকলেরই অন্তরে সেই একই ধ্বনি উত্থিত </a:t>
            </a:r>
          </a:p>
          <a:p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হচ্ছে: চাই, চাই আরো চাই।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4648201" cy="4803916"/>
          </a:xfrm>
          <a:prstGeom prst="rect">
            <a:avLst/>
          </a:prstGeom>
          <a:ln w="9525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-34636"/>
            <a:ext cx="3840189" cy="4803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3915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441"/>
            <a:ext cx="4114800" cy="47853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1" y="6805"/>
            <a:ext cx="4876800" cy="48699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5181600"/>
            <a:ext cx="9144001" cy="1676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B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অন্নচিন্তার নিগড় থেকে মানুষকে মুক্তি দেওয়ার যে চেষ্টা চলছে তা অভিনন্দনযোগ্য</a:t>
            </a:r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কারারুদ্ধ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আহারতৃপ্ত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মানষের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মুল্য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কতটুকু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        </a:t>
            </a:r>
            <a:endParaRPr lang="bn-B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আকাশে -বাতাসের ডাকে যে পক্ষী আকুল, সে কি খাঁচায় বন্দি হবে সহজে </a:t>
            </a:r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দানাপানি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পাওয়ার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লভে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r>
              <a:rPr lang="bn-BD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838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14400"/>
            <a:ext cx="4419600" cy="5867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</a:t>
            </a: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তিমির </a:t>
            </a:r>
            <a:r>
              <a:rPr lang="bn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বেড়ি </a:t>
            </a:r>
            <a:r>
              <a:rPr lang="bn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ক্ষুৎপিপাসা – শব্দগুলো </a:t>
            </a: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দিয়ে অর্থসহ </a:t>
            </a: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টি </a:t>
            </a:r>
            <a:r>
              <a:rPr lang="bn-IN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 বাক্য তৈরি কর।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10668000" cy="9144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914400"/>
            <a:ext cx="62484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8455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636" y="159327"/>
            <a:ext cx="9144000" cy="9144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 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91" y="1087582"/>
            <a:ext cx="3636818" cy="3392384"/>
          </a:xfrm>
          <a:prstGeom prst="rect">
            <a:avLst/>
          </a:prstGeom>
        </p:spPr>
      </p:pic>
      <p:sp>
        <p:nvSpPr>
          <p:cNvPr id="4" name="TextBox 6"/>
          <p:cNvSpPr txBox="1"/>
          <p:nvPr/>
        </p:nvSpPr>
        <p:spPr>
          <a:xfrm>
            <a:off x="152400" y="5638800"/>
            <a:ext cx="8763000" cy="1077218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মনুষ্যত্ব 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বিকাশে শিক্ষার ভূমিকা কী ?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‘শিক্ষা ও</a:t>
            </a:r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মনুষ্যত্ব’ প্রবন্ধের আলোকে ব্যাখ্যা কর ।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10145" y="4670957"/>
            <a:ext cx="5643154" cy="65314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অনুধাবনমূলক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প্রশ্নের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দাও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0442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68084" y="0"/>
            <a:ext cx="9745484" cy="9906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b="1" u="sng" dirty="0" smtClean="0"/>
              <a:t>মূল্যায়ণ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2314" y="1216528"/>
            <a:ext cx="7307084" cy="8817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মারফতে কী লাভ করা যায় ?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314" y="2057400"/>
            <a:ext cx="7459484" cy="8305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২,মানুষকে মনুষ্যত্বলোকের সঙ্গে পরিচয় করিয়ে দেয় কে ?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1" y="3124200"/>
            <a:ext cx="7864299" cy="8913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অন্নবস্তের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প্রাচুর্যের চেয়েও মুক্তি বড়, এই বোধটি মানুষের কীসের পরিচায়ক?    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" y="4191000"/>
            <a:ext cx="7391399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লেফাফাদুরস্তি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?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532" y="5352011"/>
            <a:ext cx="7655991" cy="12736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মোতাহের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হোসেন চৌধুরী কত সালে জন্মগ্রহণ করেন ?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796339" y="5352011"/>
            <a:ext cx="2606039" cy="127363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৫,১৯০৩ সালে।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765201" y="4211782"/>
            <a:ext cx="2474892" cy="106244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৪,বহিরাবরণের চাকচিক্য।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993281" y="3133435"/>
            <a:ext cx="2301438" cy="92528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৩,মনুষ্যত্বের।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77523" y="2077490"/>
            <a:ext cx="2441048" cy="8104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২,শিক্ষা।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43800" y="1175656"/>
            <a:ext cx="2364897" cy="81642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 smtClean="0">
              <a:latin typeface="Kalpurush" pitchFamily="2" charset="0"/>
              <a:cs typeface="Kalpurush" pitchFamily="2" charset="0"/>
            </a:endParaRPr>
          </a:p>
          <a:p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১. </a:t>
            </a:r>
            <a:r>
              <a:rPr lang="en-US" sz="3200" dirty="0" err="1" smtClean="0">
                <a:latin typeface="Kalpurush" pitchFamily="2" charset="0"/>
                <a:cs typeface="Kalpurush" pitchFamily="2" charset="0"/>
              </a:rPr>
              <a:t>মূল্যবোধ</a:t>
            </a:r>
            <a:r>
              <a:rPr lang="en-US" sz="3200" dirty="0" smtClean="0">
                <a:latin typeface="Kalpurush" pitchFamily="2" charset="0"/>
                <a:cs typeface="Kalpurush" pitchFamily="2" charset="0"/>
              </a:rPr>
              <a:t>। </a:t>
            </a:r>
            <a:endParaRPr lang="en-US" sz="3200" dirty="0">
              <a:latin typeface="Kalpurush" pitchFamily="2" charset="0"/>
              <a:cs typeface="Kalpurush" pitchFamily="2" charset="0"/>
            </a:endParaRPr>
          </a:p>
          <a:p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972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9144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113881"/>
            <a:ext cx="6627224" cy="347118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43000" y="4585063"/>
            <a:ext cx="6627224" cy="204433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জীবসত্তা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মানবসত্তা বলতে লেখক যা বুঝিয়েছেন তা ব্যাখ্যা করো।        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158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1572222" y="5567081"/>
            <a:ext cx="6180837" cy="1145952"/>
          </a:xfrm>
          <a:prstGeom prst="verticalScroll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000" dirty="0"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 descr="C:\Users\User\Desktop\pic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467" y="1"/>
            <a:ext cx="9208394" cy="5370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8325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116429"/>
            <a:ext cx="5268686" cy="105554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/>
              <a:t>  </a:t>
            </a:r>
            <a:r>
              <a:rPr lang="bn-BD" sz="4800" dirty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F2CECF0-E5E1-4AE8-BBFC-FCBDF9C9FEC3}"/>
              </a:ext>
            </a:extLst>
          </p:cNvPr>
          <p:cNvSpPr txBox="1">
            <a:spLocks/>
          </p:cNvSpPr>
          <p:nvPr/>
        </p:nvSpPr>
        <p:spPr>
          <a:xfrm>
            <a:off x="0" y="1522495"/>
            <a:ext cx="4758945" cy="530086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bn-BD" sz="8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84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bn-BD" sz="84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400" b="1" u="sng" dirty="0">
                <a:solidFill>
                  <a:schemeClr val="tx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7600" b="1" u="sng" dirty="0">
              <a:solidFill>
                <a:schemeClr val="tx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sz="43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43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	</a:t>
            </a:r>
            <a:r>
              <a:rPr lang="en-US" sz="7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কামরুল</a:t>
            </a:r>
            <a:r>
              <a:rPr lang="en-US" sz="7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হাসান</a:t>
            </a:r>
            <a:endParaRPr lang="bn-BD" sz="7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5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</a:t>
            </a:r>
            <a:r>
              <a:rPr lang="bn-BD" sz="59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endParaRPr lang="bn-BD" sz="5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59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ধোবাউড়া</a:t>
            </a:r>
            <a:r>
              <a:rPr lang="en-US" sz="59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9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মোহাম্মদীয়া</a:t>
            </a:r>
            <a:r>
              <a:rPr lang="en-US" sz="59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9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59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9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 </a:t>
            </a:r>
            <a:endParaRPr lang="en-US" sz="59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59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 </a:t>
            </a:r>
            <a:r>
              <a:rPr lang="bn-BD" sz="59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59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</a:t>
            </a:r>
            <a:r>
              <a:rPr lang="en-US" sz="59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1914-169405</a:t>
            </a:r>
            <a:r>
              <a:rPr lang="en-US" sz="45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45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bn-BD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26" name="Picture 2" descr="C:\Users\User\Desktop\pic\download (1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22495"/>
            <a:ext cx="4267200" cy="5300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717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" y="953589"/>
            <a:ext cx="9067801" cy="58390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199" y="65315"/>
            <a:ext cx="9067801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কিছু ছবি দেখি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888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0"/>
            <a:ext cx="5947955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24000" y="0"/>
            <a:ext cx="50292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385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52400"/>
            <a:ext cx="9144000" cy="91440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Horizontal Scroll 2"/>
          <p:cNvSpPr/>
          <p:nvPr/>
        </p:nvSpPr>
        <p:spPr>
          <a:xfrm>
            <a:off x="1514303" y="914400"/>
            <a:ext cx="5103221" cy="1647225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‘’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মনুষ্যত্ব</a:t>
            </a:r>
            <a:r>
              <a:rPr lang="en-US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’’ 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Vertical Scroll 3"/>
          <p:cNvSpPr/>
          <p:nvPr/>
        </p:nvSpPr>
        <p:spPr>
          <a:xfrm>
            <a:off x="944979" y="5617029"/>
            <a:ext cx="6241868" cy="1143000"/>
          </a:xfrm>
          <a:prstGeom prst="verticalScroll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মোতাহের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চৌধুরী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6613" y="2526989"/>
            <a:ext cx="4038600" cy="2873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191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16032"/>
            <a:ext cx="9109364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IN" b="1" u="sng" dirty="0" smtClean="0"/>
              <a:t> </a:t>
            </a:r>
            <a:r>
              <a:rPr lang="bn-IN" dirty="0" smtClean="0"/>
              <a:t>  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75210" y="2190203"/>
            <a:ext cx="7811589" cy="341376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শিক্ষার্থীরা--------</a:t>
            </a:r>
          </a:p>
          <a:p>
            <a:pPr algn="ctr"/>
            <a:endParaRPr lang="bn-IN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বলতে ও লিখতে পারবে।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নতুন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শব্দের অর্থসহ বাক্য তৈরী করতে পারবে।</a:t>
            </a:r>
          </a:p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 মনুষ্যত্ব বিকাশের ব্যাখ্যা করতে পারবে।               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356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" y="165550"/>
            <a:ext cx="9144001" cy="4572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লেখক –পরিচিতি 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383518"/>
            <a:ext cx="3180748" cy="339313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15790" y="1383518"/>
            <a:ext cx="5828210" cy="50292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জন্ম : ১৯০৩সালে কুমিল্লায় জন্মগ্রহণ করেন।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50475" y="2133600"/>
            <a:ext cx="5893525" cy="12192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 ও পেশা : ১৯৪৩ সালে বাংলায় এমএ পাস করেন।কর্মজীবনে তিনি অধ্যাপক ছিলেন।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08069" y="5070455"/>
            <a:ext cx="5828210" cy="83281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উল্লেখযোগ্য রচনা : প্রবন্ধগ্রন্থ : সংস্কৃতি কথা। অনুবাদগ্রন্থ :  সভ্যতা, সুখ।  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41915" y="3581400"/>
            <a:ext cx="5802085" cy="132049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সাহিত্যিক পরিচয় : ‘শিখা’ পত্রিকার সঙ্গে যুক্ত ছিলেন। তাঁর লেখায় মননশীলতা ও চিন্তার স্বচ্ছন্দ প্রকাশ ঘটেছে।        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703743"/>
            <a:ext cx="3657600" cy="457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মোতাহের হোসেন চৌধুরী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328851" y="6019800"/>
            <a:ext cx="5815149" cy="6988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মৃত্যু : ১৯৫৬ সালের ১৮ই সেপ্টেম্বর।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9372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ular Callout 1"/>
          <p:cNvSpPr/>
          <p:nvPr/>
        </p:nvSpPr>
        <p:spPr>
          <a:xfrm>
            <a:off x="121660" y="205210"/>
            <a:ext cx="4389380" cy="501861"/>
          </a:xfrm>
          <a:prstGeom prst="wedgeRoundRectCallout">
            <a:avLst>
              <a:gd name="adj1" fmla="val -10833"/>
              <a:gd name="adj2" fmla="val 211754"/>
              <a:gd name="adj3" fmla="val 16667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আদর্শ পাঠ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4955985" y="36347"/>
            <a:ext cx="4153687" cy="501861"/>
          </a:xfrm>
          <a:prstGeom prst="wedgeRoundRectCallout">
            <a:avLst>
              <a:gd name="adj1" fmla="val -31280"/>
              <a:gd name="adj2" fmla="val 26932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সরব পাঠ  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0" y="1372392"/>
            <a:ext cx="5061412" cy="54994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4048" y="1372393"/>
            <a:ext cx="5043578" cy="549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282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37160"/>
            <a:ext cx="6938580" cy="67529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নতুন শব্দের অর্থ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268515" y="1103812"/>
            <a:ext cx="2775432" cy="8875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অন্ধকার।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335423" y="2341636"/>
            <a:ext cx="2641616" cy="10225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শিকল।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328496" y="3781698"/>
            <a:ext cx="2626748" cy="10418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৩,ক্ষুধা ও পিপাসা।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8216" y="1144583"/>
            <a:ext cx="2207955" cy="95826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১, ‘তিমির’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5925" y="2428459"/>
            <a:ext cx="2230258" cy="9357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২, ‘বেড়ি’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925" y="3717176"/>
            <a:ext cx="2302228" cy="101293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,‘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ক্ষুৎপিপাসা’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75442" y="5205549"/>
            <a:ext cx="2604445" cy="111905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খাঁচায় বন্দি।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9344" y="5244137"/>
            <a:ext cx="2215389" cy="10804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৪, ‘পিঞ্জরবদ্ধ’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3480" y="2341636"/>
            <a:ext cx="2617842" cy="953005"/>
          </a:xfrm>
          <a:prstGeom prst="rect">
            <a:avLst/>
          </a:prstGeom>
          <a:ln w="6350" cap="sq">
            <a:solidFill>
              <a:schemeClr val="tx1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169443"/>
            <a:ext cx="2478402" cy="90854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341" y="3717176"/>
            <a:ext cx="2623981" cy="10200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8564" y="5245527"/>
            <a:ext cx="2691511" cy="899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01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444</Words>
  <Application>Microsoft Office PowerPoint</Application>
  <PresentationFormat>On-screen Show (4:3)</PresentationFormat>
  <Paragraphs>73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5</cp:revision>
  <dcterms:created xsi:type="dcterms:W3CDTF">2006-08-16T00:00:00Z</dcterms:created>
  <dcterms:modified xsi:type="dcterms:W3CDTF">2022-12-24T07:18:35Z</dcterms:modified>
</cp:coreProperties>
</file>