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98" r:id="rId11"/>
    <p:sldId id="289" r:id="rId12"/>
    <p:sldId id="290" r:id="rId13"/>
    <p:sldId id="291" r:id="rId14"/>
    <p:sldId id="292" r:id="rId15"/>
    <p:sldId id="299" r:id="rId16"/>
    <p:sldId id="293" r:id="rId17"/>
    <p:sldId id="294" r:id="rId18"/>
    <p:sldId id="295" r:id="rId19"/>
    <p:sldId id="296" r:id="rId20"/>
    <p:sldId id="297" r:id="rId21"/>
    <p:sldId id="300" r:id="rId22"/>
    <p:sldId id="301" r:id="rId23"/>
    <p:sldId id="302" r:id="rId24"/>
    <p:sldId id="303" r:id="rId25"/>
    <p:sldId id="304" r:id="rId26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  <a:srgbClr val="006600"/>
    <a:srgbClr val="FF9933"/>
    <a:srgbClr val="FF66FF"/>
    <a:srgbClr val="FF99FF"/>
    <a:srgbClr val="FF99CC"/>
    <a:srgbClr val="FF00FF"/>
    <a:srgbClr val="3399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3428" autoAdjust="0"/>
  </p:normalViewPr>
  <p:slideViewPr>
    <p:cSldViewPr>
      <p:cViewPr varScale="1">
        <p:scale>
          <a:sx n="70" d="100"/>
          <a:sy n="70" d="100"/>
        </p:scale>
        <p:origin x="84" y="6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04CDB-D393-484F-BBEE-B02D65391E7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550DD-73B1-4A5C-A95E-254971B94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9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550DD-73B1-4A5C-A95E-254971B942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ame 34"/>
          <p:cNvSpPr/>
          <p:nvPr userDrawn="1"/>
        </p:nvSpPr>
        <p:spPr>
          <a:xfrm>
            <a:off x="16760" y="0"/>
            <a:ext cx="11430000" cy="6858000"/>
          </a:xfrm>
          <a:prstGeom prst="frame">
            <a:avLst>
              <a:gd name="adj1" fmla="val 1679"/>
            </a:avLst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ame 36"/>
          <p:cNvSpPr/>
          <p:nvPr userDrawn="1"/>
        </p:nvSpPr>
        <p:spPr>
          <a:xfrm>
            <a:off x="159630" y="152400"/>
            <a:ext cx="11145078" cy="6565850"/>
          </a:xfrm>
          <a:prstGeom prst="frame">
            <a:avLst>
              <a:gd name="adj1" fmla="val 1123"/>
            </a:avLst>
          </a:prstGeom>
          <a:solidFill>
            <a:srgbClr val="00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10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9436-3835-4C68-A425-61FBC7211F7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4F67-1F71-43AB-BAE0-B437A0F4C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41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41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9436-3835-4C68-A425-61FBC7211F7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4F67-1F71-43AB-BAE0-B437A0F4C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2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9436-3835-4C68-A425-61FBC7211F7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4F67-1F71-43AB-BAE0-B437A0F4C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9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3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9436-3835-4C68-A425-61FBC7211F7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4F67-1F71-43AB-BAE0-B437A0F4C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6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3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3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9436-3835-4C68-A425-61FBC7211F7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4F67-1F71-43AB-BAE0-B437A0F4C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3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3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9436-3835-4C68-A425-61FBC7211F7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4F67-1F71-43AB-BAE0-B437A0F4C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9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9436-3835-4C68-A425-61FBC7211F7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4F67-1F71-43AB-BAE0-B437A0F4C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7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9436-3835-4C68-A425-61FBC7211F7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4F67-1F71-43AB-BAE0-B437A0F4C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2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3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2" y="1435103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9436-3835-4C68-A425-61FBC7211F7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4F67-1F71-43AB-BAE0-B437A0F4C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0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9436-3835-4C68-A425-61FBC7211F7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4F67-1F71-43AB-BAE0-B437A0F4C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3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3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3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99436-3835-4C68-A425-61FBC7211F7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3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3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B4F67-1F71-43AB-BAE0-B437A0F4C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34.jpeg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4290" y="2819400"/>
            <a:ext cx="6601420" cy="2438488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 স্বাগত</a:t>
            </a:r>
            <a:endParaRPr lang="en-US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E:\Minul animated satelite\animated-satellite-image-0001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840" y="392906"/>
            <a:ext cx="2034274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Minul animated satelite\animated-satellite-image-0002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415" y="419100"/>
            <a:ext cx="2124190" cy="20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Minul animated satelite\animated-satellite-image-0005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"/>
            <a:ext cx="327722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6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.Bhubondangar Hashi-Nancy And Top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399782"/>
            <a:ext cx="108204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 টপোলজিতে একটি কম্পিউটার নষ্ট হলে অন্য কম্পিউটার সচল থাকে, কথাটি ব্যাখ্যা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লেখ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81300" y="349430"/>
            <a:ext cx="5867400" cy="915408"/>
            <a:chOff x="1600200" y="29891"/>
            <a:chExt cx="5867400" cy="1143000"/>
          </a:xfrm>
          <a:noFill/>
        </p:grpSpPr>
        <p:sp>
          <p:nvSpPr>
            <p:cNvPr id="6" name="7-Point Star 5"/>
            <p:cNvSpPr/>
            <p:nvPr/>
          </p:nvSpPr>
          <p:spPr>
            <a:xfrm>
              <a:off x="1600200" y="29891"/>
              <a:ext cx="5867400" cy="1143000"/>
            </a:xfrm>
            <a:prstGeom prst="star7">
              <a:avLst/>
            </a:prstGeom>
            <a:grpFill/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62250" y="95708"/>
              <a:ext cx="3543300" cy="103760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একক কাজ</a:t>
              </a:r>
              <a:endPara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67947" y="1323382"/>
            <a:ext cx="6894105" cy="3858363"/>
            <a:chOff x="2402295" y="1393620"/>
            <a:chExt cx="6625410" cy="37092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21372" r="11000"/>
            <a:stretch/>
          </p:blipFill>
          <p:spPr>
            <a:xfrm>
              <a:off x="2402295" y="1393620"/>
              <a:ext cx="6625410" cy="370924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9" name="Rectangle 8"/>
            <p:cNvSpPr/>
            <p:nvPr/>
          </p:nvSpPr>
          <p:spPr>
            <a:xfrm>
              <a:off x="7952936" y="4572000"/>
              <a:ext cx="10668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942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7009" y="1752600"/>
            <a:ext cx="6889391" cy="453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24405"/>
              </p:ext>
            </p:extLst>
          </p:nvPr>
        </p:nvGraphicFramePr>
        <p:xfrm>
          <a:off x="4924425" y="3581400"/>
          <a:ext cx="1676400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4425" y="3581400"/>
                        <a:ext cx="1676400" cy="141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16-Point Star 4"/>
          <p:cNvSpPr/>
          <p:nvPr/>
        </p:nvSpPr>
        <p:spPr>
          <a:xfrm>
            <a:off x="3448050" y="369332"/>
            <a:ext cx="4629150" cy="1002268"/>
          </a:xfrm>
          <a:prstGeom prst="star16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473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রিং সংগঠন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73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67000" y="152400"/>
            <a:ext cx="6096000" cy="833000"/>
            <a:chOff x="1752600" y="0"/>
            <a:chExt cx="6096000" cy="1271509"/>
          </a:xfrm>
          <a:noFill/>
        </p:grpSpPr>
        <p:sp>
          <p:nvSpPr>
            <p:cNvPr id="3" name="8-Point Star 2"/>
            <p:cNvSpPr/>
            <p:nvPr/>
          </p:nvSpPr>
          <p:spPr>
            <a:xfrm>
              <a:off x="1752600" y="0"/>
              <a:ext cx="6096000" cy="1219200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38400" y="190977"/>
              <a:ext cx="4648200" cy="10805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রিং টপোলজির অসুবিধা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3657601" y="1586472"/>
            <a:ext cx="3886200" cy="3809999"/>
          </a:xfrm>
          <a:prstGeom prst="ellipse">
            <a:avLst/>
          </a:prstGeom>
          <a:noFill/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7"/>
              </a:clrFrom>
              <a:clrTo>
                <a:srgbClr val="FF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4" y="2272272"/>
            <a:ext cx="1142999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7"/>
              </a:clrFrom>
              <a:clrTo>
                <a:srgbClr val="FF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4" y="1203674"/>
            <a:ext cx="1142999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7"/>
              </a:clrFrom>
              <a:clrTo>
                <a:srgbClr val="FF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3" y="2500872"/>
            <a:ext cx="1142999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7"/>
              </a:clrFrom>
              <a:clrTo>
                <a:srgbClr val="FF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2" y="4520171"/>
            <a:ext cx="1142999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7"/>
              </a:clrFrom>
              <a:clrTo>
                <a:srgbClr val="FF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4" y="4329672"/>
            <a:ext cx="1142999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6-Point Star 10"/>
          <p:cNvSpPr/>
          <p:nvPr/>
        </p:nvSpPr>
        <p:spPr>
          <a:xfrm>
            <a:off x="3962400" y="4596368"/>
            <a:ext cx="190500" cy="190500"/>
          </a:xfrm>
          <a:prstGeom prst="star1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6-Point Star 11"/>
          <p:cNvSpPr/>
          <p:nvPr/>
        </p:nvSpPr>
        <p:spPr>
          <a:xfrm>
            <a:off x="3962400" y="4602718"/>
            <a:ext cx="190500" cy="190500"/>
          </a:xfrm>
          <a:prstGeom prst="star1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429000" y="2384773"/>
            <a:ext cx="419100" cy="497099"/>
            <a:chOff x="5181600" y="1219200"/>
            <a:chExt cx="457200" cy="5334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Horizontal Scroll 15"/>
          <p:cNvSpPr/>
          <p:nvPr/>
        </p:nvSpPr>
        <p:spPr>
          <a:xfrm>
            <a:off x="609600" y="5790171"/>
            <a:ext cx="10515600" cy="7366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এই টপোলজিতে একটি কম্পিউটার  অন্য দুইটি কম্পিউটারের সাথে যুক্ত থাকে।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609600" y="5768383"/>
            <a:ext cx="10515600" cy="7366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এই টপোলজিতে একটি কম্পিউটার নষ্ট হলে অন্য কম্পিউটারে গুলো অচল।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01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9 -0.04236 C -0.07931 -0.15672 -0.06583 -0.31181 0.01306 -0.39144 C 0.09319 -0.46852 0.2075 -0.43912 0.27069 -0.32593 C 0.33403 -0.21134 0.32111 -0.05533 0.24181 0.02222 C 0.16292 0.10069 0.04722 0.07153 -0.01639 -0.04236 Z " pathEditMode="relative" rAng="13980000" ptsTypes="A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1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3.7037E-6 L -0.03525 -0.08564 C -0.04115 -0.10439 -0.0441 -0.13125 -0.0441 -0.16018 C -0.04549 -0.19259 -0.04115 -0.21875 -0.03525 -0.2375 L -0.01042 -0.32592 " pathEditMode="relative" rAng="16200000" ptsTypes="FffFF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6" grpId="0"/>
      <p:bldP spid="16" grpId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14700" y="409766"/>
            <a:ext cx="4800600" cy="934541"/>
            <a:chOff x="2209800" y="114300"/>
            <a:chExt cx="4800600" cy="934541"/>
          </a:xfrm>
          <a:noFill/>
        </p:grpSpPr>
        <p:sp>
          <p:nvSpPr>
            <p:cNvPr id="3" name="Regular Pentagon 2"/>
            <p:cNvSpPr/>
            <p:nvPr/>
          </p:nvSpPr>
          <p:spPr>
            <a:xfrm>
              <a:off x="2209800" y="114300"/>
              <a:ext cx="4800600" cy="872986"/>
            </a:xfrm>
            <a:prstGeom prst="pentagon">
              <a:avLst/>
            </a:prstGeom>
            <a:grpFill/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11500" y="279400"/>
              <a:ext cx="3365500" cy="7694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স্টার টপোলজি</a:t>
              </a:r>
              <a:endPara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Content Placeholder 7" descr="star_network_topology_ani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1532084"/>
            <a:ext cx="7635559" cy="4039100"/>
          </a:xfrm>
          <a:prstGeom prst="rect">
            <a:avLst/>
          </a:prstGeom>
          <a:gradFill>
            <a:gsLst>
              <a:gs pos="66000">
                <a:schemeClr val="accent3">
                  <a:lumMod val="20000"/>
                  <a:lumOff val="8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</a:gradFill>
          <a:ln w="38100">
            <a:solidFill>
              <a:srgbClr val="006600"/>
            </a:solidFill>
          </a:ln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574863"/>
              </p:ext>
            </p:extLst>
          </p:nvPr>
        </p:nvGraphicFramePr>
        <p:xfrm>
          <a:off x="6400800" y="2057400"/>
          <a:ext cx="1902177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2057400"/>
                        <a:ext cx="1902177" cy="160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001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71378" y="521330"/>
            <a:ext cx="6096000" cy="972930"/>
            <a:chOff x="1752600" y="0"/>
            <a:chExt cx="6096000" cy="1219200"/>
          </a:xfrm>
          <a:noFill/>
        </p:grpSpPr>
        <p:sp>
          <p:nvSpPr>
            <p:cNvPr id="3" name="8-Point Star 2"/>
            <p:cNvSpPr/>
            <p:nvPr/>
          </p:nvSpPr>
          <p:spPr>
            <a:xfrm>
              <a:off x="1752600" y="0"/>
              <a:ext cx="6096000" cy="1219200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67000" y="190976"/>
              <a:ext cx="4648200" cy="88706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স্টার টপোলজির সুবিধা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04678" y="1531730"/>
            <a:ext cx="7315200" cy="3582842"/>
            <a:chOff x="1371600" y="972930"/>
            <a:chExt cx="7315200" cy="3582842"/>
          </a:xfrm>
        </p:grpSpPr>
        <p:grpSp>
          <p:nvGrpSpPr>
            <p:cNvPr id="6" name="Group 5"/>
            <p:cNvGrpSpPr/>
            <p:nvPr/>
          </p:nvGrpSpPr>
          <p:grpSpPr>
            <a:xfrm>
              <a:off x="1371600" y="972930"/>
              <a:ext cx="4495800" cy="3582842"/>
              <a:chOff x="1371600" y="972930"/>
              <a:chExt cx="4495800" cy="358284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6900" y="972930"/>
                <a:ext cx="1143000" cy="98248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3400" y="998714"/>
                <a:ext cx="1143000" cy="98248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400" y="2675114"/>
                <a:ext cx="1143000" cy="98248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1200" y="3573286"/>
                <a:ext cx="1143000" cy="98248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2654300"/>
                <a:ext cx="1143000" cy="982486"/>
              </a:xfrm>
              <a:prstGeom prst="rect">
                <a:avLst/>
              </a:prstGeom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6087" y="1905000"/>
                <a:ext cx="1433513" cy="11008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371600"/>
              <a:ext cx="1905000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>
              <a:off x="3591322" y="2298700"/>
              <a:ext cx="4526757" cy="419100"/>
            </a:xfrm>
            <a:prstGeom prst="mathMinus">
              <a:avLst/>
            </a:prstGeom>
            <a:blipFill>
              <a:blip r:embed="rId5"/>
              <a:tile tx="0" ty="0" sx="100000" sy="100000" flip="none" algn="tl"/>
            </a:blip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48584" y="2474375"/>
            <a:ext cx="3673347" cy="2270214"/>
            <a:chOff x="2005581" y="1915575"/>
            <a:chExt cx="3673347" cy="2270214"/>
          </a:xfrm>
          <a:blipFill>
            <a:blip r:embed="rId5"/>
            <a:tile tx="0" ty="0" sx="100000" sy="100000" flip="none" algn="tl"/>
          </a:blipFill>
        </p:grpSpPr>
        <p:sp>
          <p:nvSpPr>
            <p:cNvPr id="16" name="Minus 15"/>
            <p:cNvSpPr/>
            <p:nvPr/>
          </p:nvSpPr>
          <p:spPr>
            <a:xfrm rot="20041659">
              <a:off x="2005581" y="2736268"/>
              <a:ext cx="2287922" cy="300404"/>
            </a:xfrm>
            <a:prstGeom prst="mathMin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inus 16"/>
            <p:cNvSpPr/>
            <p:nvPr/>
          </p:nvSpPr>
          <p:spPr>
            <a:xfrm rot="19713506">
              <a:off x="3809677" y="1930045"/>
              <a:ext cx="1869251" cy="262336"/>
            </a:xfrm>
            <a:prstGeom prst="mathMin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inus 17"/>
            <p:cNvSpPr/>
            <p:nvPr/>
          </p:nvSpPr>
          <p:spPr>
            <a:xfrm rot="15512298">
              <a:off x="3124973" y="3087659"/>
              <a:ext cx="1925697" cy="270563"/>
            </a:xfrm>
            <a:prstGeom prst="mathMin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inus 18"/>
            <p:cNvSpPr/>
            <p:nvPr/>
          </p:nvSpPr>
          <p:spPr>
            <a:xfrm rot="13066982">
              <a:off x="3727247" y="2902041"/>
              <a:ext cx="1925697" cy="270563"/>
            </a:xfrm>
            <a:prstGeom prst="mathMin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inus 19"/>
            <p:cNvSpPr/>
            <p:nvPr/>
          </p:nvSpPr>
          <p:spPr>
            <a:xfrm rot="13044317">
              <a:off x="2457327" y="1915575"/>
              <a:ext cx="1925697" cy="270563"/>
            </a:xfrm>
            <a:prstGeom prst="mathMin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95950" y="1681853"/>
            <a:ext cx="419100" cy="497099"/>
            <a:chOff x="5181600" y="1219200"/>
            <a:chExt cx="457200" cy="5334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82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82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Horizontal Scroll 23"/>
          <p:cNvSpPr/>
          <p:nvPr/>
        </p:nvSpPr>
        <p:spPr>
          <a:xfrm>
            <a:off x="1095519" y="5380378"/>
            <a:ext cx="10322814" cy="7366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এই টপোলজিতে  একটি কম্পিউটার নষ্ট হলে অন্য কম্পিউটার সচল থাকে।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667000" y="546730"/>
            <a:ext cx="6096000" cy="972930"/>
            <a:chOff x="1600200" y="-168833"/>
            <a:chExt cx="6096000" cy="1219200"/>
          </a:xfrm>
          <a:noFill/>
        </p:grpSpPr>
        <p:sp>
          <p:nvSpPr>
            <p:cNvPr id="26" name="8-Point Star 25"/>
            <p:cNvSpPr/>
            <p:nvPr/>
          </p:nvSpPr>
          <p:spPr>
            <a:xfrm>
              <a:off x="1600200" y="-168833"/>
              <a:ext cx="6096000" cy="1219200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67000" y="0"/>
              <a:ext cx="4648200" cy="88706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স্টার টপোলজির অসুবিধা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5248626" y="3060700"/>
            <a:ext cx="34203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0" idx="0"/>
          </p:cNvCxnSpPr>
          <p:nvPr/>
        </p:nvCxnSpPr>
        <p:spPr>
          <a:xfrm flipH="1" flipV="1">
            <a:off x="4001093" y="2179830"/>
            <a:ext cx="1229731" cy="8872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57800" y="3048000"/>
            <a:ext cx="34203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536751" y="3062857"/>
            <a:ext cx="1694070" cy="7251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257800" y="3048000"/>
            <a:ext cx="34203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orizontal Scroll 32"/>
          <p:cNvSpPr/>
          <p:nvPr/>
        </p:nvSpPr>
        <p:spPr>
          <a:xfrm>
            <a:off x="1075682" y="5353510"/>
            <a:ext cx="10018014" cy="7366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এই টপোলজিতে  তথ্য দ্রুত প্রেরণ হয়।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Horizontal Scroll 33"/>
          <p:cNvSpPr/>
          <p:nvPr/>
        </p:nvSpPr>
        <p:spPr>
          <a:xfrm>
            <a:off x="1057327" y="5311070"/>
            <a:ext cx="10018014" cy="7366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এই টপোলজিতে  হাব নষ্ট হলে অন্য কম্পিউটারগুলো অচল হয়ে যায়।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602384" y="2736818"/>
            <a:ext cx="419100" cy="497099"/>
            <a:chOff x="5181600" y="1219200"/>
            <a:chExt cx="457200" cy="5334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82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82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>
            <a:off x="5257800" y="3048000"/>
            <a:ext cx="34203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Horizontal Scroll 38"/>
          <p:cNvSpPr/>
          <p:nvPr/>
        </p:nvSpPr>
        <p:spPr>
          <a:xfrm>
            <a:off x="1038971" y="5760585"/>
            <a:ext cx="10018014" cy="7366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এই টপোলজিতে  দ্রুত তথ্য প্রেরণ হয়। করণ এটি পড়তে পারে।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4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33" grpId="0"/>
      <p:bldP spid="33" grpId="1"/>
      <p:bldP spid="34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7400" y="5638800"/>
            <a:ext cx="7696200" cy="813375"/>
            <a:chOff x="76200" y="1123891"/>
            <a:chExt cx="8991600" cy="685093"/>
          </a:xfrm>
          <a:noFill/>
        </p:grpSpPr>
        <p:sp>
          <p:nvSpPr>
            <p:cNvPr id="3" name="Horizontal Scroll 2"/>
            <p:cNvSpPr/>
            <p:nvPr/>
          </p:nvSpPr>
          <p:spPr>
            <a:xfrm>
              <a:off x="76200" y="1123891"/>
              <a:ext cx="8991600" cy="685093"/>
            </a:xfrm>
            <a:prstGeom prst="horizontalScrol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" y="1256673"/>
              <a:ext cx="8763000" cy="49254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স্টার টপোলজির কেন্দ্রীয় কাজ করে কে? ব্যাখ্যা কর।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66975" y="381000"/>
            <a:ext cx="6438900" cy="1595261"/>
            <a:chOff x="1600200" y="29891"/>
            <a:chExt cx="5867400" cy="1991880"/>
          </a:xfrm>
          <a:noFill/>
        </p:grpSpPr>
        <p:sp>
          <p:nvSpPr>
            <p:cNvPr id="6" name="7-Point Star 5"/>
            <p:cNvSpPr/>
            <p:nvPr/>
          </p:nvSpPr>
          <p:spPr>
            <a:xfrm>
              <a:off x="1600200" y="29891"/>
              <a:ext cx="5867400" cy="1143000"/>
            </a:xfrm>
            <a:prstGeom prst="star7">
              <a:avLst/>
            </a:prstGeom>
            <a:grpFill/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4200" y="215575"/>
              <a:ext cx="2819400" cy="180619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4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জোড়ায় কাজ</a:t>
              </a:r>
              <a:endPara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53489"/>
            <a:ext cx="6191250" cy="4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6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92393" y="2514600"/>
            <a:ext cx="5181600" cy="3306080"/>
            <a:chOff x="76200" y="762000"/>
            <a:chExt cx="9004300" cy="5181600"/>
          </a:xfrm>
        </p:grpSpPr>
        <p:sp>
          <p:nvSpPr>
            <p:cNvPr id="4" name="Oval 3"/>
            <p:cNvSpPr/>
            <p:nvPr/>
          </p:nvSpPr>
          <p:spPr>
            <a:xfrm>
              <a:off x="3733800" y="4686300"/>
              <a:ext cx="1371600" cy="1257300"/>
            </a:xfrm>
            <a:prstGeom prst="ellipse">
              <a:avLst/>
            </a:prstGeom>
            <a:gradFill flip="none" rotWithShape="1">
              <a:gsLst>
                <a:gs pos="0">
                  <a:srgbClr val="FF66FF"/>
                </a:gs>
                <a:gs pos="45000">
                  <a:srgbClr val="FF7A00"/>
                </a:gs>
                <a:gs pos="70000">
                  <a:srgbClr val="FF0066"/>
                </a:gs>
                <a:gs pos="100000">
                  <a:srgbClr val="F828D0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4953000" y="1905000"/>
              <a:ext cx="3048000" cy="3048000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5791200" y="2800350"/>
              <a:ext cx="1371600" cy="1257300"/>
            </a:xfrm>
            <a:prstGeom prst="ellipse">
              <a:avLst/>
            </a:prstGeom>
            <a:gradFill flip="none" rotWithShape="1">
              <a:gsLst>
                <a:gs pos="0">
                  <a:srgbClr val="FF66FF"/>
                </a:gs>
                <a:gs pos="45000">
                  <a:srgbClr val="FF7A00"/>
                </a:gs>
                <a:gs pos="70000">
                  <a:srgbClr val="FF0066"/>
                </a:gs>
                <a:gs pos="100000">
                  <a:srgbClr val="F828D0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708900" y="762000"/>
              <a:ext cx="1371600" cy="1257300"/>
            </a:xfrm>
            <a:prstGeom prst="ellipse">
              <a:avLst/>
            </a:prstGeom>
            <a:gradFill flip="none" rotWithShape="1">
              <a:gsLst>
                <a:gs pos="0">
                  <a:srgbClr val="FF66FF"/>
                </a:gs>
                <a:gs pos="45000">
                  <a:srgbClr val="FF7A00"/>
                </a:gs>
                <a:gs pos="70000">
                  <a:srgbClr val="FF0066"/>
                </a:gs>
                <a:gs pos="100000">
                  <a:srgbClr val="F828D0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6200" y="876300"/>
              <a:ext cx="1371600" cy="1257300"/>
            </a:xfrm>
            <a:prstGeom prst="ellipse">
              <a:avLst/>
            </a:prstGeom>
            <a:gradFill flip="none" rotWithShape="1">
              <a:gsLst>
                <a:gs pos="0">
                  <a:srgbClr val="FF66FF"/>
                </a:gs>
                <a:gs pos="45000">
                  <a:srgbClr val="FF7A00"/>
                </a:gs>
                <a:gs pos="70000">
                  <a:srgbClr val="FF0066"/>
                </a:gs>
                <a:gs pos="100000">
                  <a:srgbClr val="F828D0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168400" y="2012950"/>
              <a:ext cx="2743200" cy="2914650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930400" y="2895600"/>
              <a:ext cx="1371600" cy="1257300"/>
            </a:xfrm>
            <a:prstGeom prst="ellipse">
              <a:avLst/>
            </a:prstGeom>
            <a:gradFill flip="none" rotWithShape="1">
              <a:gsLst>
                <a:gs pos="0">
                  <a:srgbClr val="FF66FF"/>
                </a:gs>
                <a:gs pos="45000">
                  <a:srgbClr val="FF7A00"/>
                </a:gs>
                <a:gs pos="70000">
                  <a:srgbClr val="FF0066"/>
                </a:gs>
                <a:gs pos="100000">
                  <a:srgbClr val="F828D0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" name="Straight Connector 10"/>
            <p:cNvCxnSpPr>
              <a:stCxn id="10" idx="7"/>
            </p:cNvCxnSpPr>
            <p:nvPr/>
          </p:nvCxnSpPr>
          <p:spPr>
            <a:xfrm flipV="1">
              <a:off x="3101134" y="2019300"/>
              <a:ext cx="1089866" cy="1060427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886200" y="952500"/>
              <a:ext cx="1371600" cy="1257300"/>
            </a:xfrm>
            <a:prstGeom prst="ellipse">
              <a:avLst/>
            </a:prstGeom>
            <a:gradFill flip="none" rotWithShape="1">
              <a:gsLst>
                <a:gs pos="0">
                  <a:srgbClr val="FF66FF"/>
                </a:gs>
                <a:gs pos="45000">
                  <a:srgbClr val="FF7A00"/>
                </a:gs>
                <a:gs pos="70000">
                  <a:srgbClr val="FF0066"/>
                </a:gs>
                <a:gs pos="100000">
                  <a:srgbClr val="F828D0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163841"/>
              </p:ext>
            </p:extLst>
          </p:nvPr>
        </p:nvGraphicFramePr>
        <p:xfrm>
          <a:off x="8344685" y="813510"/>
          <a:ext cx="2153215" cy="181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44685" y="813510"/>
                        <a:ext cx="2153215" cy="181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6-Point Star 13"/>
          <p:cNvSpPr/>
          <p:nvPr/>
        </p:nvSpPr>
        <p:spPr>
          <a:xfrm>
            <a:off x="3412986" y="533403"/>
            <a:ext cx="4740414" cy="1004689"/>
          </a:xfrm>
          <a:prstGeom prst="star16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ট্রি টপোলজি</a:t>
            </a:r>
            <a:endParaRPr lang="en-US" sz="1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42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3" y="1447802"/>
            <a:ext cx="1222641" cy="83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485" y="1384303"/>
            <a:ext cx="1222641" cy="83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3" y="3048002"/>
            <a:ext cx="1222641" cy="83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3" y="2895602"/>
            <a:ext cx="1222641" cy="83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3" y="1524004"/>
            <a:ext cx="1222641" cy="83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3" y="4495802"/>
            <a:ext cx="1222641" cy="83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733800" y="1943106"/>
            <a:ext cx="2082800" cy="2705099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816744" y="2057405"/>
            <a:ext cx="1164959" cy="1250951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981703" y="1866904"/>
            <a:ext cx="2594241" cy="2781301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036880" y="3124205"/>
            <a:ext cx="458920" cy="368299"/>
            <a:chOff x="5181600" y="1219200"/>
            <a:chExt cx="457200" cy="5334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Horizontal Scroll 13"/>
          <p:cNvSpPr/>
          <p:nvPr/>
        </p:nvSpPr>
        <p:spPr>
          <a:xfrm>
            <a:off x="3021860" y="5384801"/>
            <a:ext cx="7675725" cy="7366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এই টপোলজি ধীরগতি সম্পন্ন।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937611" y="5943795"/>
            <a:ext cx="7757978" cy="7366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এই টপোলজিতে  অনেক স্তরের কম্পিউটার থাকে।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2891299" y="280429"/>
            <a:ext cx="5647402" cy="938771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ট্রি টপোলজির অসুবিধা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4775200" y="3295652"/>
            <a:ext cx="1041400" cy="13525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804044" y="2044705"/>
            <a:ext cx="1164959" cy="12572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733800" y="1943102"/>
            <a:ext cx="1041400" cy="13525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981700" y="3257554"/>
            <a:ext cx="1297120" cy="13906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262680" y="1879608"/>
            <a:ext cx="1297120" cy="13906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762500" y="3276600"/>
            <a:ext cx="1041400" cy="13525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214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1905000"/>
            <a:ext cx="5025032" cy="4341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752386"/>
              </p:ext>
            </p:extLst>
          </p:nvPr>
        </p:nvGraphicFramePr>
        <p:xfrm>
          <a:off x="8001000" y="1282890"/>
          <a:ext cx="2082799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1000" y="1282890"/>
                        <a:ext cx="2082799" cy="175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24-Point Star 4"/>
          <p:cNvSpPr/>
          <p:nvPr/>
        </p:nvSpPr>
        <p:spPr>
          <a:xfrm>
            <a:off x="3276600" y="548620"/>
            <a:ext cx="4876800" cy="746780"/>
          </a:xfrm>
          <a:prstGeom prst="star24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মেশ টপোলজি 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25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2386" y="838200"/>
            <a:ext cx="4711014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16-Point Star 2"/>
          <p:cNvSpPr/>
          <p:nvPr/>
        </p:nvSpPr>
        <p:spPr>
          <a:xfrm>
            <a:off x="7557186" y="3810000"/>
            <a:ext cx="152400" cy="15240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6-Point Star 3"/>
          <p:cNvSpPr/>
          <p:nvPr/>
        </p:nvSpPr>
        <p:spPr>
          <a:xfrm>
            <a:off x="7557186" y="3810000"/>
            <a:ext cx="152400" cy="15240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16-Point Star 4"/>
          <p:cNvSpPr/>
          <p:nvPr/>
        </p:nvSpPr>
        <p:spPr>
          <a:xfrm>
            <a:off x="7557186" y="3810000"/>
            <a:ext cx="152400" cy="15240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16-Point Star 5"/>
          <p:cNvSpPr/>
          <p:nvPr/>
        </p:nvSpPr>
        <p:spPr>
          <a:xfrm>
            <a:off x="7557186" y="3810000"/>
            <a:ext cx="152400" cy="15240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6-Point Star 6"/>
          <p:cNvSpPr/>
          <p:nvPr/>
        </p:nvSpPr>
        <p:spPr>
          <a:xfrm>
            <a:off x="7557186" y="3810000"/>
            <a:ext cx="152400" cy="15240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70126" y="1600200"/>
            <a:ext cx="381860" cy="381000"/>
            <a:chOff x="5181600" y="1219200"/>
            <a:chExt cx="457200" cy="533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Horizontal Scroll 10"/>
          <p:cNvSpPr/>
          <p:nvPr/>
        </p:nvSpPr>
        <p:spPr>
          <a:xfrm>
            <a:off x="1143000" y="4876800"/>
            <a:ext cx="9296400" cy="7366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এই টপোলজিতে  দ্রুত তথ্য প্রেরণ করা যায়।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43200" y="0"/>
            <a:ext cx="6096000" cy="972930"/>
            <a:chOff x="1752600" y="0"/>
            <a:chExt cx="6096000" cy="1219200"/>
          </a:xfrm>
          <a:noFill/>
        </p:grpSpPr>
        <p:sp>
          <p:nvSpPr>
            <p:cNvPr id="13" name="8-Point Star 12"/>
            <p:cNvSpPr/>
            <p:nvPr/>
          </p:nvSpPr>
          <p:spPr>
            <a:xfrm>
              <a:off x="1752600" y="0"/>
              <a:ext cx="6096000" cy="1219200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67000" y="190976"/>
              <a:ext cx="4648200" cy="88706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মেশ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টপোলজির অসুবিধা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Horizontal Scroll 14"/>
          <p:cNvSpPr/>
          <p:nvPr/>
        </p:nvSpPr>
        <p:spPr>
          <a:xfrm>
            <a:off x="1066800" y="5435600"/>
            <a:ext cx="9296400" cy="7366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এই টপোলজিতে  ব্যয় বেশী।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16-Point Star 15"/>
          <p:cNvSpPr/>
          <p:nvPr/>
        </p:nvSpPr>
        <p:spPr>
          <a:xfrm>
            <a:off x="5652186" y="4267200"/>
            <a:ext cx="152400" cy="15240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orizontal Scroll 16"/>
          <p:cNvSpPr/>
          <p:nvPr/>
        </p:nvSpPr>
        <p:spPr>
          <a:xfrm>
            <a:off x="849027" y="5999332"/>
            <a:ext cx="9482328" cy="7366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এই টপোলজিতে  একাধিক পথে  এক সাথে তথ্য প্রেরণ করা যায়।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15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1482 L -0.225 -0.3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1482 L -0.39167 -0.2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137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35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2593 L -0.38334 -0.022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35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2 -0.02408 L -0.22222 0.0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8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35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2223 L -0.02361 -0.275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26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-0.01296 L -0.00417 -0.455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21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/>
      <p:bldP spid="15" grpId="0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67400" y="3388859"/>
            <a:ext cx="5181600" cy="29238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BD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৮ম-শ্রেণি</a:t>
            </a:r>
          </a:p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প্রযুক্তি।</a:t>
            </a: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অধ্যায়-২</a:t>
            </a:r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" t="3275" r="4169" b="3624"/>
          <a:stretch/>
        </p:blipFill>
        <p:spPr>
          <a:xfrm>
            <a:off x="7543801" y="1066799"/>
            <a:ext cx="1981200" cy="2438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2971800" y="457200"/>
            <a:ext cx="546491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16261" y="1726656"/>
            <a:ext cx="869867" cy="3945302"/>
            <a:chOff x="5572125" y="2254015"/>
            <a:chExt cx="1198770" cy="3509841"/>
          </a:xfrm>
        </p:grpSpPr>
        <p:sp>
          <p:nvSpPr>
            <p:cNvPr id="14" name="Curved Left Arrow 13"/>
            <p:cNvSpPr/>
            <p:nvPr/>
          </p:nvSpPr>
          <p:spPr>
            <a:xfrm>
              <a:off x="5572125" y="2257425"/>
              <a:ext cx="668231" cy="3506431"/>
            </a:xfrm>
            <a:prstGeom prst="curvedLeftArrow">
              <a:avLst>
                <a:gd name="adj1" fmla="val 46528"/>
                <a:gd name="adj2" fmla="val 50000"/>
                <a:gd name="adj3" fmla="val 16448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solidFill>
                  <a:schemeClr val="tx1"/>
                </a:solidFill>
              </a:endParaRPr>
            </a:p>
          </p:txBody>
        </p:sp>
        <p:sp>
          <p:nvSpPr>
            <p:cNvPr id="15" name="Curved Left Arrow 14"/>
            <p:cNvSpPr/>
            <p:nvPr/>
          </p:nvSpPr>
          <p:spPr>
            <a:xfrm flipH="1">
              <a:off x="6077051" y="2254015"/>
              <a:ext cx="693844" cy="3506431"/>
            </a:xfrm>
            <a:prstGeom prst="curvedLeftArrow">
              <a:avLst>
                <a:gd name="adj1" fmla="val 46528"/>
                <a:gd name="adj2" fmla="val 50000"/>
                <a:gd name="adj3" fmla="val 16448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6413" y="3733863"/>
            <a:ext cx="4913192" cy="243143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নার্গিস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পোরজনা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এম, এন উচ্চ বিদ্যালয়,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শাহজাদপুর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সিরাজগঞ্জ।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nargiskhatunm1979@gmail.com</a:t>
            </a:r>
            <a:endParaRPr lang="bn-BD" sz="24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" b="10846"/>
          <a:stretch/>
        </p:blipFill>
        <p:spPr>
          <a:xfrm>
            <a:off x="1819928" y="981029"/>
            <a:ext cx="2212639" cy="26190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8" name="TextBox 17"/>
          <p:cNvSpPr txBox="1"/>
          <p:nvPr/>
        </p:nvSpPr>
        <p:spPr>
          <a:xfrm>
            <a:off x="8064360" y="5638800"/>
            <a:ext cx="176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fld id="{D302F284-0852-42BD-8FFB-BB6D6EA3DD9D}" type="datetime1">
              <a:rPr lang="bn-I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>
                <a:buNone/>
              </a:pPr>
              <a:t>02-02-23</a:t>
            </a:fld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45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81300" y="381000"/>
            <a:ext cx="5867400" cy="924510"/>
            <a:chOff x="1600200" y="29891"/>
            <a:chExt cx="5867400" cy="1154364"/>
          </a:xfrm>
          <a:noFill/>
        </p:grpSpPr>
        <p:sp>
          <p:nvSpPr>
            <p:cNvPr id="3" name="7-Point Star 2"/>
            <p:cNvSpPr/>
            <p:nvPr/>
          </p:nvSpPr>
          <p:spPr>
            <a:xfrm>
              <a:off x="1600200" y="29891"/>
              <a:ext cx="5867400" cy="1143000"/>
            </a:xfrm>
            <a:prstGeom prst="star7">
              <a:avLst/>
            </a:prstGeom>
            <a:grpFill/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14600" y="146653"/>
              <a:ext cx="4000500" cy="103760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4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8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bn-BD" sz="4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5486400"/>
            <a:ext cx="10439400" cy="1278471"/>
            <a:chOff x="76200" y="1066800"/>
            <a:chExt cx="8991600" cy="1290850"/>
          </a:xfrm>
          <a:noFill/>
        </p:grpSpPr>
        <p:sp>
          <p:nvSpPr>
            <p:cNvPr id="6" name="Horizontal Scroll 5"/>
            <p:cNvSpPr/>
            <p:nvPr/>
          </p:nvSpPr>
          <p:spPr>
            <a:xfrm>
              <a:off x="76200" y="1066800"/>
              <a:ext cx="8991600" cy="990600"/>
            </a:xfrm>
            <a:prstGeom prst="horizontalScrol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799" y="1270001"/>
              <a:ext cx="8673083" cy="108764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মেশ টপোলজিতে তথ্য অতি দ্রুত আদান 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প্রদানে </a:t>
              </a:r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কারণ গুলো বর্ণনা কর।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43331"/>
            <a:ext cx="4857750" cy="447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44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3657600" y="304800"/>
            <a:ext cx="4038600" cy="9145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1397741"/>
            <a:ext cx="44536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বলঃ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22610" y="1911112"/>
            <a:ext cx="6955743" cy="755891"/>
            <a:chOff x="592678" y="1079018"/>
            <a:chExt cx="6858349" cy="755891"/>
          </a:xfrm>
          <a:noFill/>
        </p:grpSpPr>
        <p:sp>
          <p:nvSpPr>
            <p:cNvPr id="13" name="Right Arrow 12"/>
            <p:cNvSpPr/>
            <p:nvPr/>
          </p:nvSpPr>
          <p:spPr>
            <a:xfrm>
              <a:off x="592678" y="1079018"/>
              <a:ext cx="687034" cy="755891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Horizontal Scroll 11"/>
            <p:cNvSpPr/>
            <p:nvPr/>
          </p:nvSpPr>
          <p:spPr>
            <a:xfrm>
              <a:off x="743375" y="1142856"/>
              <a:ext cx="6707652" cy="608536"/>
            </a:xfrm>
            <a:prstGeom prst="horizontalScrol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BD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টপোলজি কত প্রকার?</a:t>
              </a:r>
              <a:endPara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917357" y="2683248"/>
            <a:ext cx="2780602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২ প্রকার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6831" y="3352800"/>
            <a:ext cx="276113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 ৪ প্রকার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9874" y="2569383"/>
            <a:ext cx="291652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 ৩ প্রকার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2435" y="3292127"/>
            <a:ext cx="294396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 ৫ প্রকার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79871" y="5562600"/>
            <a:ext cx="2916528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মেশ টপোলজি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3491" y="5562600"/>
            <a:ext cx="279446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ট্রি টপোলজি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8446" y="4800600"/>
            <a:ext cx="288795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স্টার টপোলজি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4558" y="4800600"/>
            <a:ext cx="2783403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রিং টপোলজি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90343" y="706518"/>
            <a:ext cx="35783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453355" y="-683678"/>
            <a:ext cx="3433671" cy="1181239"/>
          </a:xfrm>
          <a:prstGeom prst="ellipse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94804" y="702190"/>
            <a:ext cx="34031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122610" y="3957354"/>
            <a:ext cx="7402389" cy="767049"/>
            <a:chOff x="587981" y="1072586"/>
            <a:chExt cx="7298740" cy="767049"/>
          </a:xfrm>
          <a:noFill/>
        </p:grpSpPr>
        <p:sp>
          <p:nvSpPr>
            <p:cNvPr id="32" name="Right Arrow 31"/>
            <p:cNvSpPr/>
            <p:nvPr/>
          </p:nvSpPr>
          <p:spPr>
            <a:xfrm>
              <a:off x="587981" y="1083744"/>
              <a:ext cx="687034" cy="755891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Horizontal Scroll 30"/>
            <p:cNvSpPr/>
            <p:nvPr/>
          </p:nvSpPr>
          <p:spPr>
            <a:xfrm>
              <a:off x="673950" y="1072586"/>
              <a:ext cx="7212771" cy="608536"/>
            </a:xfrm>
            <a:prstGeom prst="horizontalScrol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BD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একই সাথে একাধিক পথে কোন টপোলজি তথ্য প্রেরণ করে? </a:t>
              </a:r>
              <a:endPara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62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5" grpId="1"/>
      <p:bldP spid="28" grpId="0"/>
      <p:bldP spid="28" grpId="1"/>
      <p:bldP spid="28" grpId="2"/>
      <p:bldP spid="28" grpId="3"/>
      <p:bldP spid="28" grpId="4"/>
      <p:bldP spid="28" grpId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190" y="2971800"/>
            <a:ext cx="154969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7735" y="2974893"/>
            <a:ext cx="154969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iii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1720" y="2974893"/>
            <a:ext cx="154969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9678" y="2972804"/>
            <a:ext cx="1917722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3492" y="5181600"/>
            <a:ext cx="1857708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1512" y="5181600"/>
            <a:ext cx="154969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9509" y="5181600"/>
            <a:ext cx="154969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9530" y="5181600"/>
            <a:ext cx="14288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6239" y="682137"/>
            <a:ext cx="32004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99539" y="654598"/>
            <a:ext cx="37337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5769114"/>
            <a:ext cx="6705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সুন্দর উত্তরের জন্য  সবাইকে ধন্যবাদ।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81200" y="1371600"/>
            <a:ext cx="7495940" cy="1546230"/>
            <a:chOff x="438381" y="914400"/>
            <a:chExt cx="7640871" cy="1790369"/>
          </a:xfrm>
          <a:noFill/>
        </p:grpSpPr>
        <p:sp>
          <p:nvSpPr>
            <p:cNvPr id="21" name="Right Arrow 20"/>
            <p:cNvSpPr/>
            <p:nvPr/>
          </p:nvSpPr>
          <p:spPr>
            <a:xfrm>
              <a:off x="438381" y="914400"/>
              <a:ext cx="856802" cy="914401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Horizontal Scroll 18"/>
            <p:cNvSpPr/>
            <p:nvPr/>
          </p:nvSpPr>
          <p:spPr>
            <a:xfrm>
              <a:off x="1371600" y="925235"/>
              <a:ext cx="6707652" cy="838200"/>
            </a:xfrm>
            <a:prstGeom prst="horizontalScrol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04746" y="958541"/>
              <a:ext cx="6911784" cy="17462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নেটওয়ার্ক</a:t>
              </a:r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দিয়ে কী করা হয়</a:t>
              </a:r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</a:p>
            <a:p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i.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তথ্য পারপার   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ii.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ই-মেইল    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iii.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যোগাযোগ করা</a:t>
              </a:r>
            </a:p>
            <a:p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নিচের কোনটি সঠিক?</a:t>
              </a:r>
            </a:p>
          </p:txBody>
        </p:sp>
      </p:grpSp>
      <p:sp>
        <p:nvSpPr>
          <p:cNvPr id="23" name="12-Point Star 22"/>
          <p:cNvSpPr/>
          <p:nvPr/>
        </p:nvSpPr>
        <p:spPr>
          <a:xfrm>
            <a:off x="3627553" y="397829"/>
            <a:ext cx="4038600" cy="80010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81200" y="3581400"/>
            <a:ext cx="8197975" cy="1611124"/>
            <a:chOff x="838200" y="3581400"/>
            <a:chExt cx="7655398" cy="1611124"/>
          </a:xfrm>
          <a:noFill/>
        </p:grpSpPr>
        <p:sp>
          <p:nvSpPr>
            <p:cNvPr id="25" name="Right Arrow 24"/>
            <p:cNvSpPr/>
            <p:nvPr/>
          </p:nvSpPr>
          <p:spPr>
            <a:xfrm>
              <a:off x="838200" y="3581400"/>
              <a:ext cx="762000" cy="78971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224969" y="3619500"/>
              <a:ext cx="7268629" cy="1573024"/>
              <a:chOff x="1168445" y="3619500"/>
              <a:chExt cx="8047307" cy="1573024"/>
            </a:xfrm>
            <a:grpFill/>
          </p:grpSpPr>
          <p:sp>
            <p:nvSpPr>
              <p:cNvPr id="34" name="Horizontal Scroll 33"/>
              <p:cNvSpPr/>
              <p:nvPr/>
            </p:nvSpPr>
            <p:spPr>
              <a:xfrm>
                <a:off x="1752600" y="3619500"/>
                <a:ext cx="6580422" cy="723900"/>
              </a:xfrm>
              <a:prstGeom prst="horizontalScroll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68445" y="3622864"/>
                <a:ext cx="8047307" cy="156966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কেন্দ্রীয় নিয়ন্ত্রণকারী বা হোস্ট কম্পিউটার থাকে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-</a:t>
                </a:r>
              </a:p>
              <a:p>
                <a:r>
                  <a:rPr lang="bn-BD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i.</a:t>
                </a:r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রিং টপোলজিতে 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ii.</a:t>
                </a:r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স্টার টপোলজিতে   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iii.</a:t>
                </a:r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ট্রি টপোলজিতে </a:t>
                </a:r>
              </a:p>
              <a:p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নিচের </a:t>
                </a:r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কোনটি সঠিক?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6442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2" grpId="1"/>
      <p:bldP spid="15" grpId="0"/>
      <p:bldP spid="15" grpId="1"/>
      <p:bldP spid="15" grpId="2"/>
      <p:bldP spid="15" grpId="3"/>
      <p:bldP spid="15" grpId="4"/>
      <p:bldP spid="15" grpId="5"/>
      <p:bldP spid="15" grpId="6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05200" y="480618"/>
            <a:ext cx="4114800" cy="927100"/>
            <a:chOff x="1828800" y="-76200"/>
            <a:chExt cx="4114800" cy="990600"/>
          </a:xfrm>
          <a:noFill/>
        </p:grpSpPr>
        <p:sp>
          <p:nvSpPr>
            <p:cNvPr id="3" name="8-Point Star 2"/>
            <p:cNvSpPr/>
            <p:nvPr/>
          </p:nvSpPr>
          <p:spPr>
            <a:xfrm>
              <a:off x="1828800" y="-76200"/>
              <a:ext cx="4114800" cy="990600"/>
            </a:xfrm>
            <a:prstGeom prst="star8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0" y="16014"/>
              <a:ext cx="2057400" cy="822142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মূল্যায়ন</a:t>
              </a:r>
              <a:endPara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05000" y="1552139"/>
            <a:ext cx="7620000" cy="650220"/>
            <a:chOff x="76200" y="1066800"/>
            <a:chExt cx="8991600" cy="990600"/>
          </a:xfrm>
          <a:noFill/>
        </p:grpSpPr>
        <p:sp>
          <p:nvSpPr>
            <p:cNvPr id="6" name="Horizontal Scroll 5"/>
            <p:cNvSpPr/>
            <p:nvPr/>
          </p:nvSpPr>
          <p:spPr>
            <a:xfrm>
              <a:off x="76200" y="1066800"/>
              <a:ext cx="8991600" cy="990600"/>
            </a:xfrm>
            <a:prstGeom prst="horizontalScrol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1600" y="1229689"/>
              <a:ext cx="8915400" cy="79711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প্রশ্নঃ টপোলজি কী?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57400" y="2136339"/>
            <a:ext cx="787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এক কম্পিউটার থেকে অন্য কম্পিউটারের যোগাযোগে পদ্ধতি।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05000" y="2583359"/>
            <a:ext cx="7620000" cy="650220"/>
            <a:chOff x="76200" y="1066800"/>
            <a:chExt cx="8991600" cy="990600"/>
          </a:xfrm>
          <a:noFill/>
        </p:grpSpPr>
        <p:sp>
          <p:nvSpPr>
            <p:cNvPr id="10" name="Horizontal Scroll 9"/>
            <p:cNvSpPr/>
            <p:nvPr/>
          </p:nvSpPr>
          <p:spPr>
            <a:xfrm>
              <a:off x="76200" y="1066800"/>
              <a:ext cx="8991600" cy="990600"/>
            </a:xfrm>
            <a:prstGeom prst="horizontalScrol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1600" y="1229689"/>
              <a:ext cx="8915400" cy="79711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প্রশ্নঃ কোন টপোলজিতে  বিভিন্ন স্তরের কম্পিউটার থাকে?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57400" y="3192959"/>
            <a:ext cx="7620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ট্রি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টপোলজিতে।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26525" y="3650159"/>
            <a:ext cx="7598476" cy="650220"/>
            <a:chOff x="76200" y="1066800"/>
            <a:chExt cx="8991600" cy="990600"/>
          </a:xfrm>
          <a:noFill/>
        </p:grpSpPr>
        <p:sp>
          <p:nvSpPr>
            <p:cNvPr id="14" name="Horizontal Scroll 13"/>
            <p:cNvSpPr/>
            <p:nvPr/>
          </p:nvSpPr>
          <p:spPr>
            <a:xfrm>
              <a:off x="76200" y="1066800"/>
              <a:ext cx="8991600" cy="990600"/>
            </a:xfrm>
            <a:prstGeom prst="horizontalScrol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600" y="1229689"/>
              <a:ext cx="8915400" cy="79711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প্রশ্নঃ টপোলজি গুলো কী কী?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57400" y="4343400"/>
            <a:ext cx="7620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বাস, রিং, স্টার, ট্রি, মেশ।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26525" y="4716959"/>
            <a:ext cx="7598476" cy="720306"/>
            <a:chOff x="76200" y="1066800"/>
            <a:chExt cx="8991600" cy="755745"/>
          </a:xfrm>
          <a:noFill/>
        </p:grpSpPr>
        <p:sp>
          <p:nvSpPr>
            <p:cNvPr id="18" name="Horizontal Scroll 17"/>
            <p:cNvSpPr/>
            <p:nvPr/>
          </p:nvSpPr>
          <p:spPr>
            <a:xfrm>
              <a:off x="76200" y="1066800"/>
              <a:ext cx="8991600" cy="755745"/>
            </a:xfrm>
            <a:prstGeom prst="horizontalScrol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400" y="1229689"/>
              <a:ext cx="8915400" cy="54896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প্রশ্নঃ কোন টপোলজিতে একটি কম্পিউটার নষ্ট হলে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অন্যগুলো অচল?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057400" y="5402759"/>
            <a:ext cx="7620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রিং টপোলজিতে।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0" y="5921514"/>
            <a:ext cx="533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তোমাদের সবাইকে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20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2" y="2239953"/>
            <a:ext cx="8382001" cy="3236029"/>
            <a:chOff x="380999" y="1793171"/>
            <a:chExt cx="8382001" cy="3236029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1793171"/>
              <a:ext cx="8153400" cy="718400"/>
              <a:chOff x="0" y="192971"/>
              <a:chExt cx="9144000" cy="718400"/>
            </a:xfrm>
            <a:gradFill>
              <a:gsLst>
                <a:gs pos="0">
                  <a:schemeClr val="accent2">
                    <a:lumMod val="75000"/>
                  </a:schemeClr>
                </a:gs>
                <a:gs pos="17999">
                  <a:schemeClr val="accent3">
                    <a:lumMod val="20000"/>
                    <a:lumOff val="80000"/>
                  </a:schemeClr>
                </a:gs>
                <a:gs pos="36000">
                  <a:schemeClr val="tx2">
                    <a:lumMod val="40000"/>
                    <a:lumOff val="60000"/>
                  </a:schemeClr>
                </a:gs>
                <a:gs pos="61000">
                  <a:schemeClr val="accent2">
                    <a:lumMod val="20000"/>
                    <a:lumOff val="80000"/>
                  </a:schemeClr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8100000" scaled="1"/>
            </a:gradFill>
          </p:grpSpPr>
          <p:sp>
            <p:nvSpPr>
              <p:cNvPr id="20" name="Rounded Rectangle 19"/>
              <p:cNvSpPr/>
              <p:nvPr/>
            </p:nvSpPr>
            <p:spPr>
              <a:xfrm>
                <a:off x="0" y="192971"/>
                <a:ext cx="9144000" cy="655647"/>
              </a:xfrm>
              <a:prstGeom prst="roundRect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981200" y="203485"/>
                <a:ext cx="55626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নেটওয়ার্ক টপোলজি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Down Arrow 4"/>
            <p:cNvSpPr/>
            <p:nvPr/>
          </p:nvSpPr>
          <p:spPr>
            <a:xfrm>
              <a:off x="838200" y="2445841"/>
              <a:ext cx="533400" cy="754559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chemeClr val="accent6">
                    <a:lumMod val="60000"/>
                    <a:lumOff val="40000"/>
                  </a:schemeClr>
                </a:gs>
                <a:gs pos="70000">
                  <a:schemeClr val="accent3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81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3124200"/>
              <a:ext cx="1703775" cy="1295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3124200"/>
              <a:ext cx="1752600" cy="14088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3200400"/>
              <a:ext cx="1600200" cy="121920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750" y="3200400"/>
              <a:ext cx="1466850" cy="1295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3124200"/>
              <a:ext cx="1600200" cy="13078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Down Arrow 10"/>
            <p:cNvSpPr/>
            <p:nvPr/>
          </p:nvSpPr>
          <p:spPr>
            <a:xfrm>
              <a:off x="2509251" y="2438400"/>
              <a:ext cx="533400" cy="754559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chemeClr val="accent6">
                    <a:lumMod val="60000"/>
                    <a:lumOff val="40000"/>
                  </a:schemeClr>
                </a:gs>
                <a:gs pos="70000">
                  <a:schemeClr val="accent3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81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4267200" y="2438400"/>
              <a:ext cx="533400" cy="754559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chemeClr val="accent6">
                    <a:lumMod val="60000"/>
                    <a:lumOff val="40000"/>
                  </a:schemeClr>
                </a:gs>
                <a:gs pos="70000">
                  <a:schemeClr val="accent3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81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6048828" y="2438400"/>
              <a:ext cx="533400" cy="754559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chemeClr val="accent6">
                    <a:lumMod val="60000"/>
                    <a:lumOff val="40000"/>
                  </a:schemeClr>
                </a:gs>
                <a:gs pos="70000">
                  <a:schemeClr val="accent3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81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7696200" y="2438400"/>
              <a:ext cx="533400" cy="754559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chemeClr val="accent6">
                    <a:lumMod val="60000"/>
                    <a:lumOff val="40000"/>
                  </a:schemeClr>
                </a:gs>
                <a:gs pos="70000">
                  <a:schemeClr val="accent3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81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0" y="42672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বাস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4600" y="44196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রিং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91000" y="44196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স্টার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0" y="4505980"/>
              <a:ext cx="714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ট্রি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43800" y="4419600"/>
              <a:ext cx="1019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মেশ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3400" y="5552182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উদ্দীপকের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 গুলো থেকে ২টি করে মোট ১০টি নৈর্ব্যত্তিক প্রশ্ন লিখে মুখস্ত করে আসবে।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24-Point Star 22"/>
          <p:cNvSpPr/>
          <p:nvPr/>
        </p:nvSpPr>
        <p:spPr>
          <a:xfrm>
            <a:off x="3273928" y="427869"/>
            <a:ext cx="4805949" cy="1066800"/>
          </a:xfrm>
          <a:prstGeom prst="star24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chemeClr val="accent3">
                  <a:lumMod val="20000"/>
                  <a:lumOff val="80000"/>
                </a:schemeClr>
              </a:gs>
              <a:gs pos="82001">
                <a:schemeClr val="accent2">
                  <a:lumMod val="40000"/>
                  <a:lumOff val="60000"/>
                </a:schemeClr>
              </a:gs>
              <a:gs pos="100000">
                <a:srgbClr val="CCCCFF"/>
              </a:gs>
            </a:gsLst>
            <a:lin ang="2700000" scaled="1"/>
          </a:gradFill>
          <a:ln>
            <a:solidFill>
              <a:srgbClr val="0033CC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97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342780"/>
            <a:ext cx="8458200" cy="6143729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1"/>
            <a:tileRect/>
          </a:gradFill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19665611">
            <a:off x="1234082" y="2125870"/>
            <a:ext cx="826358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3" y="488593"/>
            <a:ext cx="1328257" cy="1147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48" y="457203"/>
            <a:ext cx="1370752" cy="1044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3" y="5029203"/>
            <a:ext cx="1563015" cy="1256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628" y="5029200"/>
            <a:ext cx="170377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633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682193" y="5649433"/>
            <a:ext cx="7882653" cy="797713"/>
            <a:chOff x="-18057" y="1752600"/>
            <a:chExt cx="9220568" cy="990600"/>
          </a:xfrm>
          <a:noFill/>
        </p:grpSpPr>
        <p:sp>
          <p:nvSpPr>
            <p:cNvPr id="25" name="Horizontal Scroll 24"/>
            <p:cNvSpPr/>
            <p:nvPr/>
          </p:nvSpPr>
          <p:spPr>
            <a:xfrm>
              <a:off x="228600" y="1752600"/>
              <a:ext cx="8763000" cy="990600"/>
            </a:xfrm>
            <a:prstGeom prst="horizontalScrol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18057" y="1824441"/>
              <a:ext cx="9220568" cy="72617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অনেক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গুলো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কম্পিউটার এক সাথে সংযুক্ত করলে কী 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বলে?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43787" y="5273902"/>
            <a:ext cx="7549930" cy="997655"/>
            <a:chOff x="160228" y="1752600"/>
            <a:chExt cx="8831372" cy="1255114"/>
          </a:xfrm>
          <a:noFill/>
        </p:grpSpPr>
        <p:sp>
          <p:nvSpPr>
            <p:cNvPr id="28" name="Horizontal Scroll 27"/>
            <p:cNvSpPr/>
            <p:nvPr/>
          </p:nvSpPr>
          <p:spPr>
            <a:xfrm>
              <a:off x="228600" y="1752600"/>
              <a:ext cx="8763000" cy="990600"/>
            </a:xfrm>
            <a:prstGeom prst="horizontalScrol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228" y="2272029"/>
              <a:ext cx="8458200" cy="73568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নেটওয়ার্কের বিভিন্ন প্রকারভেদকে কী বলে?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78" y="1522558"/>
            <a:ext cx="1143000" cy="98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478" y="1540228"/>
            <a:ext cx="1143000" cy="98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224742"/>
            <a:ext cx="1143000" cy="98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78" y="4122914"/>
            <a:ext cx="1143000" cy="98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78" y="3203928"/>
            <a:ext cx="1143000" cy="98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6186" b="14773"/>
          <a:stretch/>
        </p:blipFill>
        <p:spPr bwMode="auto">
          <a:xfrm>
            <a:off x="4329510" y="2522717"/>
            <a:ext cx="1309290" cy="870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78" y="1921228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Freeform 37"/>
          <p:cNvSpPr/>
          <p:nvPr/>
        </p:nvSpPr>
        <p:spPr>
          <a:xfrm>
            <a:off x="5486403" y="2778481"/>
            <a:ext cx="3071813" cy="328613"/>
          </a:xfrm>
          <a:custGeom>
            <a:avLst/>
            <a:gdLst>
              <a:gd name="connsiteX0" fmla="*/ 0 w 3071813"/>
              <a:gd name="connsiteY0" fmla="*/ 328613 h 328613"/>
              <a:gd name="connsiteX1" fmla="*/ 271463 w 3071813"/>
              <a:gd name="connsiteY1" fmla="*/ 228600 h 328613"/>
              <a:gd name="connsiteX2" fmla="*/ 428625 w 3071813"/>
              <a:gd name="connsiteY2" fmla="*/ 214313 h 328613"/>
              <a:gd name="connsiteX3" fmla="*/ 514350 w 3071813"/>
              <a:gd name="connsiteY3" fmla="*/ 200025 h 328613"/>
              <a:gd name="connsiteX4" fmla="*/ 714375 w 3071813"/>
              <a:gd name="connsiteY4" fmla="*/ 214313 h 328613"/>
              <a:gd name="connsiteX5" fmla="*/ 814388 w 3071813"/>
              <a:gd name="connsiteY5" fmla="*/ 228600 h 328613"/>
              <a:gd name="connsiteX6" fmla="*/ 971550 w 3071813"/>
              <a:gd name="connsiteY6" fmla="*/ 242888 h 328613"/>
              <a:gd name="connsiteX7" fmla="*/ 1071563 w 3071813"/>
              <a:gd name="connsiteY7" fmla="*/ 228600 h 328613"/>
              <a:gd name="connsiteX8" fmla="*/ 1114425 w 3071813"/>
              <a:gd name="connsiteY8" fmla="*/ 214313 h 328613"/>
              <a:gd name="connsiteX9" fmla="*/ 1185863 w 3071813"/>
              <a:gd name="connsiteY9" fmla="*/ 200025 h 328613"/>
              <a:gd name="connsiteX10" fmla="*/ 1243013 w 3071813"/>
              <a:gd name="connsiteY10" fmla="*/ 185738 h 328613"/>
              <a:gd name="connsiteX11" fmla="*/ 1500188 w 3071813"/>
              <a:gd name="connsiteY11" fmla="*/ 171450 h 328613"/>
              <a:gd name="connsiteX12" fmla="*/ 1585913 w 3071813"/>
              <a:gd name="connsiteY12" fmla="*/ 142875 h 328613"/>
              <a:gd name="connsiteX13" fmla="*/ 1628775 w 3071813"/>
              <a:gd name="connsiteY13" fmla="*/ 128588 h 328613"/>
              <a:gd name="connsiteX14" fmla="*/ 1685925 w 3071813"/>
              <a:gd name="connsiteY14" fmla="*/ 114300 h 328613"/>
              <a:gd name="connsiteX15" fmla="*/ 1728788 w 3071813"/>
              <a:gd name="connsiteY15" fmla="*/ 85725 h 328613"/>
              <a:gd name="connsiteX16" fmla="*/ 1814513 w 3071813"/>
              <a:gd name="connsiteY16" fmla="*/ 57150 h 328613"/>
              <a:gd name="connsiteX17" fmla="*/ 1900238 w 3071813"/>
              <a:gd name="connsiteY17" fmla="*/ 28575 h 328613"/>
              <a:gd name="connsiteX18" fmla="*/ 1943100 w 3071813"/>
              <a:gd name="connsiteY18" fmla="*/ 14288 h 328613"/>
              <a:gd name="connsiteX19" fmla="*/ 1985963 w 3071813"/>
              <a:gd name="connsiteY19" fmla="*/ 0 h 328613"/>
              <a:gd name="connsiteX20" fmla="*/ 2185988 w 3071813"/>
              <a:gd name="connsiteY20" fmla="*/ 14288 h 328613"/>
              <a:gd name="connsiteX21" fmla="*/ 2271713 w 3071813"/>
              <a:gd name="connsiteY21" fmla="*/ 42863 h 328613"/>
              <a:gd name="connsiteX22" fmla="*/ 2314575 w 3071813"/>
              <a:gd name="connsiteY22" fmla="*/ 57150 h 328613"/>
              <a:gd name="connsiteX23" fmla="*/ 2457450 w 3071813"/>
              <a:gd name="connsiteY23" fmla="*/ 128588 h 328613"/>
              <a:gd name="connsiteX24" fmla="*/ 2500313 w 3071813"/>
              <a:gd name="connsiteY24" fmla="*/ 157163 h 328613"/>
              <a:gd name="connsiteX25" fmla="*/ 2586038 w 3071813"/>
              <a:gd name="connsiteY25" fmla="*/ 185738 h 328613"/>
              <a:gd name="connsiteX26" fmla="*/ 2628900 w 3071813"/>
              <a:gd name="connsiteY26" fmla="*/ 200025 h 328613"/>
              <a:gd name="connsiteX27" fmla="*/ 2728913 w 3071813"/>
              <a:gd name="connsiteY27" fmla="*/ 214313 h 328613"/>
              <a:gd name="connsiteX28" fmla="*/ 2886075 w 3071813"/>
              <a:gd name="connsiteY28" fmla="*/ 242888 h 328613"/>
              <a:gd name="connsiteX29" fmla="*/ 2928938 w 3071813"/>
              <a:gd name="connsiteY29" fmla="*/ 257175 h 328613"/>
              <a:gd name="connsiteX30" fmla="*/ 3071813 w 3071813"/>
              <a:gd name="connsiteY30" fmla="*/ 257175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71813" h="328613">
                <a:moveTo>
                  <a:pt x="0" y="328613"/>
                </a:moveTo>
                <a:cubicBezTo>
                  <a:pt x="90488" y="295275"/>
                  <a:pt x="178286" y="253447"/>
                  <a:pt x="271463" y="228600"/>
                </a:cubicBezTo>
                <a:cubicBezTo>
                  <a:pt x="322290" y="215046"/>
                  <a:pt x="376382" y="220459"/>
                  <a:pt x="428625" y="214313"/>
                </a:cubicBezTo>
                <a:cubicBezTo>
                  <a:pt x="457396" y="210928"/>
                  <a:pt x="485775" y="204788"/>
                  <a:pt x="514350" y="200025"/>
                </a:cubicBezTo>
                <a:cubicBezTo>
                  <a:pt x="581025" y="204788"/>
                  <a:pt x="647831" y="207976"/>
                  <a:pt x="714375" y="214313"/>
                </a:cubicBezTo>
                <a:cubicBezTo>
                  <a:pt x="747899" y="217506"/>
                  <a:pt x="780918" y="224881"/>
                  <a:pt x="814388" y="228600"/>
                </a:cubicBezTo>
                <a:cubicBezTo>
                  <a:pt x="866670" y="234409"/>
                  <a:pt x="919163" y="238125"/>
                  <a:pt x="971550" y="242888"/>
                </a:cubicBezTo>
                <a:cubicBezTo>
                  <a:pt x="1004888" y="238125"/>
                  <a:pt x="1038541" y="235204"/>
                  <a:pt x="1071563" y="228600"/>
                </a:cubicBezTo>
                <a:cubicBezTo>
                  <a:pt x="1086331" y="225646"/>
                  <a:pt x="1099815" y="217966"/>
                  <a:pt x="1114425" y="214313"/>
                </a:cubicBezTo>
                <a:cubicBezTo>
                  <a:pt x="1137984" y="208423"/>
                  <a:pt x="1162157" y="205293"/>
                  <a:pt x="1185863" y="200025"/>
                </a:cubicBezTo>
                <a:cubicBezTo>
                  <a:pt x="1205032" y="195765"/>
                  <a:pt x="1223457" y="187516"/>
                  <a:pt x="1243013" y="185738"/>
                </a:cubicBezTo>
                <a:cubicBezTo>
                  <a:pt x="1328518" y="177965"/>
                  <a:pt x="1414463" y="176213"/>
                  <a:pt x="1500188" y="171450"/>
                </a:cubicBezTo>
                <a:lnTo>
                  <a:pt x="1585913" y="142875"/>
                </a:lnTo>
                <a:cubicBezTo>
                  <a:pt x="1600200" y="138113"/>
                  <a:pt x="1614165" y="132241"/>
                  <a:pt x="1628775" y="128588"/>
                </a:cubicBezTo>
                <a:lnTo>
                  <a:pt x="1685925" y="114300"/>
                </a:lnTo>
                <a:cubicBezTo>
                  <a:pt x="1700213" y="104775"/>
                  <a:pt x="1713096" y="92699"/>
                  <a:pt x="1728788" y="85725"/>
                </a:cubicBezTo>
                <a:cubicBezTo>
                  <a:pt x="1756313" y="73492"/>
                  <a:pt x="1785938" y="66675"/>
                  <a:pt x="1814513" y="57150"/>
                </a:cubicBezTo>
                <a:lnTo>
                  <a:pt x="1900238" y="28575"/>
                </a:lnTo>
                <a:lnTo>
                  <a:pt x="1943100" y="14288"/>
                </a:lnTo>
                <a:lnTo>
                  <a:pt x="1985963" y="0"/>
                </a:lnTo>
                <a:cubicBezTo>
                  <a:pt x="2052638" y="4763"/>
                  <a:pt x="2119883" y="4372"/>
                  <a:pt x="2185988" y="14288"/>
                </a:cubicBezTo>
                <a:cubicBezTo>
                  <a:pt x="2215775" y="18756"/>
                  <a:pt x="2243138" y="33338"/>
                  <a:pt x="2271713" y="42863"/>
                </a:cubicBezTo>
                <a:lnTo>
                  <a:pt x="2314575" y="57150"/>
                </a:lnTo>
                <a:cubicBezTo>
                  <a:pt x="2416638" y="125192"/>
                  <a:pt x="2366983" y="105970"/>
                  <a:pt x="2457450" y="128588"/>
                </a:cubicBezTo>
                <a:cubicBezTo>
                  <a:pt x="2471738" y="138113"/>
                  <a:pt x="2484621" y="150189"/>
                  <a:pt x="2500313" y="157163"/>
                </a:cubicBezTo>
                <a:cubicBezTo>
                  <a:pt x="2527838" y="169396"/>
                  <a:pt x="2557463" y="176213"/>
                  <a:pt x="2586038" y="185738"/>
                </a:cubicBezTo>
                <a:cubicBezTo>
                  <a:pt x="2600325" y="190500"/>
                  <a:pt x="2613991" y="197895"/>
                  <a:pt x="2628900" y="200025"/>
                </a:cubicBezTo>
                <a:lnTo>
                  <a:pt x="2728913" y="214313"/>
                </a:lnTo>
                <a:cubicBezTo>
                  <a:pt x="2827210" y="247078"/>
                  <a:pt x="2708367" y="210577"/>
                  <a:pt x="2886075" y="242888"/>
                </a:cubicBezTo>
                <a:cubicBezTo>
                  <a:pt x="2900893" y="245582"/>
                  <a:pt x="2913922" y="256020"/>
                  <a:pt x="2928938" y="257175"/>
                </a:cubicBezTo>
                <a:cubicBezTo>
                  <a:pt x="2976423" y="260828"/>
                  <a:pt x="3024188" y="257175"/>
                  <a:pt x="3071813" y="257175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029078" y="2135544"/>
            <a:ext cx="1015813" cy="1557337"/>
          </a:xfrm>
          <a:custGeom>
            <a:avLst/>
            <a:gdLst>
              <a:gd name="connsiteX0" fmla="*/ 0 w 1015813"/>
              <a:gd name="connsiteY0" fmla="*/ 0 h 1557337"/>
              <a:gd name="connsiteX1" fmla="*/ 114300 w 1015813"/>
              <a:gd name="connsiteY1" fmla="*/ 214312 h 1557337"/>
              <a:gd name="connsiteX2" fmla="*/ 128588 w 1015813"/>
              <a:gd name="connsiteY2" fmla="*/ 314325 h 1557337"/>
              <a:gd name="connsiteX3" fmla="*/ 142875 w 1015813"/>
              <a:gd name="connsiteY3" fmla="*/ 357187 h 1557337"/>
              <a:gd name="connsiteX4" fmla="*/ 157163 w 1015813"/>
              <a:gd name="connsiteY4" fmla="*/ 414337 h 1557337"/>
              <a:gd name="connsiteX5" fmla="*/ 185738 w 1015813"/>
              <a:gd name="connsiteY5" fmla="*/ 528637 h 1557337"/>
              <a:gd name="connsiteX6" fmla="*/ 214313 w 1015813"/>
              <a:gd name="connsiteY6" fmla="*/ 928687 h 1557337"/>
              <a:gd name="connsiteX7" fmla="*/ 242888 w 1015813"/>
              <a:gd name="connsiteY7" fmla="*/ 1014412 h 1557337"/>
              <a:gd name="connsiteX8" fmla="*/ 257175 w 1015813"/>
              <a:gd name="connsiteY8" fmla="*/ 1057275 h 1557337"/>
              <a:gd name="connsiteX9" fmla="*/ 271463 w 1015813"/>
              <a:gd name="connsiteY9" fmla="*/ 1128712 h 1557337"/>
              <a:gd name="connsiteX10" fmla="*/ 300038 w 1015813"/>
              <a:gd name="connsiteY10" fmla="*/ 1214437 h 1557337"/>
              <a:gd name="connsiteX11" fmla="*/ 314325 w 1015813"/>
              <a:gd name="connsiteY11" fmla="*/ 1257300 h 1557337"/>
              <a:gd name="connsiteX12" fmla="*/ 328613 w 1015813"/>
              <a:gd name="connsiteY12" fmla="*/ 1314450 h 1557337"/>
              <a:gd name="connsiteX13" fmla="*/ 385763 w 1015813"/>
              <a:gd name="connsiteY13" fmla="*/ 1400175 h 1557337"/>
              <a:gd name="connsiteX14" fmla="*/ 428625 w 1015813"/>
              <a:gd name="connsiteY14" fmla="*/ 1485900 h 1557337"/>
              <a:gd name="connsiteX15" fmla="*/ 471488 w 1015813"/>
              <a:gd name="connsiteY15" fmla="*/ 1528762 h 1557337"/>
              <a:gd name="connsiteX16" fmla="*/ 571500 w 1015813"/>
              <a:gd name="connsiteY16" fmla="*/ 1543050 h 1557337"/>
              <a:gd name="connsiteX17" fmla="*/ 642938 w 1015813"/>
              <a:gd name="connsiteY17" fmla="*/ 1557337 h 1557337"/>
              <a:gd name="connsiteX18" fmla="*/ 800100 w 1015813"/>
              <a:gd name="connsiteY18" fmla="*/ 1514475 h 1557337"/>
              <a:gd name="connsiteX19" fmla="*/ 842963 w 1015813"/>
              <a:gd name="connsiteY19" fmla="*/ 1428750 h 1557337"/>
              <a:gd name="connsiteX20" fmla="*/ 885825 w 1015813"/>
              <a:gd name="connsiteY20" fmla="*/ 1414462 h 1557337"/>
              <a:gd name="connsiteX21" fmla="*/ 928688 w 1015813"/>
              <a:gd name="connsiteY21" fmla="*/ 1371600 h 1557337"/>
              <a:gd name="connsiteX22" fmla="*/ 957263 w 1015813"/>
              <a:gd name="connsiteY22" fmla="*/ 1328737 h 1557337"/>
              <a:gd name="connsiteX23" fmla="*/ 1000125 w 1015813"/>
              <a:gd name="connsiteY23" fmla="*/ 1300162 h 1557337"/>
              <a:gd name="connsiteX24" fmla="*/ 1000125 w 1015813"/>
              <a:gd name="connsiteY24" fmla="*/ 1171575 h 1557337"/>
              <a:gd name="connsiteX25" fmla="*/ 985838 w 1015813"/>
              <a:gd name="connsiteY25" fmla="*/ 1128712 h 1557337"/>
              <a:gd name="connsiteX26" fmla="*/ 957263 w 1015813"/>
              <a:gd name="connsiteY26" fmla="*/ 1085850 h 15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15813" h="1557337">
                <a:moveTo>
                  <a:pt x="0" y="0"/>
                </a:moveTo>
                <a:cubicBezTo>
                  <a:pt x="38100" y="71437"/>
                  <a:pt x="83645" y="139378"/>
                  <a:pt x="114300" y="214312"/>
                </a:cubicBezTo>
                <a:cubicBezTo>
                  <a:pt x="127051" y="245481"/>
                  <a:pt x="121984" y="281303"/>
                  <a:pt x="128588" y="314325"/>
                </a:cubicBezTo>
                <a:cubicBezTo>
                  <a:pt x="131542" y="329093"/>
                  <a:pt x="138738" y="342706"/>
                  <a:pt x="142875" y="357187"/>
                </a:cubicBezTo>
                <a:cubicBezTo>
                  <a:pt x="148270" y="376068"/>
                  <a:pt x="152903" y="395168"/>
                  <a:pt x="157163" y="414337"/>
                </a:cubicBezTo>
                <a:cubicBezTo>
                  <a:pt x="180152" y="517787"/>
                  <a:pt x="160205" y="452043"/>
                  <a:pt x="185738" y="528637"/>
                </a:cubicBezTo>
                <a:cubicBezTo>
                  <a:pt x="188095" y="578137"/>
                  <a:pt x="190416" y="825133"/>
                  <a:pt x="214313" y="928687"/>
                </a:cubicBezTo>
                <a:cubicBezTo>
                  <a:pt x="221086" y="958036"/>
                  <a:pt x="233363" y="985837"/>
                  <a:pt x="242888" y="1014412"/>
                </a:cubicBezTo>
                <a:cubicBezTo>
                  <a:pt x="247650" y="1028700"/>
                  <a:pt x="254221" y="1042507"/>
                  <a:pt x="257175" y="1057275"/>
                </a:cubicBezTo>
                <a:cubicBezTo>
                  <a:pt x="261938" y="1081087"/>
                  <a:pt x="265073" y="1105284"/>
                  <a:pt x="271463" y="1128712"/>
                </a:cubicBezTo>
                <a:cubicBezTo>
                  <a:pt x="279388" y="1157771"/>
                  <a:pt x="290513" y="1185862"/>
                  <a:pt x="300038" y="1214437"/>
                </a:cubicBezTo>
                <a:cubicBezTo>
                  <a:pt x="304800" y="1228725"/>
                  <a:pt x="310672" y="1242689"/>
                  <a:pt x="314325" y="1257300"/>
                </a:cubicBezTo>
                <a:cubicBezTo>
                  <a:pt x="319088" y="1276350"/>
                  <a:pt x="319831" y="1296887"/>
                  <a:pt x="328613" y="1314450"/>
                </a:cubicBezTo>
                <a:cubicBezTo>
                  <a:pt x="343972" y="1345167"/>
                  <a:pt x="385763" y="1400175"/>
                  <a:pt x="385763" y="1400175"/>
                </a:cubicBezTo>
                <a:cubicBezTo>
                  <a:pt x="400082" y="1443132"/>
                  <a:pt x="397851" y="1448972"/>
                  <a:pt x="428625" y="1485900"/>
                </a:cubicBezTo>
                <a:cubicBezTo>
                  <a:pt x="441560" y="1501422"/>
                  <a:pt x="452728" y="1521258"/>
                  <a:pt x="471488" y="1528762"/>
                </a:cubicBezTo>
                <a:cubicBezTo>
                  <a:pt x="502755" y="1541269"/>
                  <a:pt x="538282" y="1537514"/>
                  <a:pt x="571500" y="1543050"/>
                </a:cubicBezTo>
                <a:cubicBezTo>
                  <a:pt x="595454" y="1547042"/>
                  <a:pt x="619125" y="1552575"/>
                  <a:pt x="642938" y="1557337"/>
                </a:cubicBezTo>
                <a:cubicBezTo>
                  <a:pt x="687539" y="1551762"/>
                  <a:pt x="764080" y="1559500"/>
                  <a:pt x="800100" y="1514475"/>
                </a:cubicBezTo>
                <a:cubicBezTo>
                  <a:pt x="846114" y="1456957"/>
                  <a:pt x="776053" y="1482279"/>
                  <a:pt x="842963" y="1428750"/>
                </a:cubicBezTo>
                <a:cubicBezTo>
                  <a:pt x="854723" y="1419342"/>
                  <a:pt x="871538" y="1419225"/>
                  <a:pt x="885825" y="1414462"/>
                </a:cubicBezTo>
                <a:cubicBezTo>
                  <a:pt x="900113" y="1400175"/>
                  <a:pt x="915753" y="1387122"/>
                  <a:pt x="928688" y="1371600"/>
                </a:cubicBezTo>
                <a:cubicBezTo>
                  <a:pt x="939681" y="1358408"/>
                  <a:pt x="945121" y="1340879"/>
                  <a:pt x="957263" y="1328737"/>
                </a:cubicBezTo>
                <a:cubicBezTo>
                  <a:pt x="969405" y="1316595"/>
                  <a:pt x="985838" y="1309687"/>
                  <a:pt x="1000125" y="1300162"/>
                </a:cubicBezTo>
                <a:cubicBezTo>
                  <a:pt x="1021831" y="1235046"/>
                  <a:pt x="1020241" y="1262099"/>
                  <a:pt x="1000125" y="1171575"/>
                </a:cubicBezTo>
                <a:cubicBezTo>
                  <a:pt x="996858" y="1156873"/>
                  <a:pt x="992573" y="1142183"/>
                  <a:pt x="985838" y="1128712"/>
                </a:cubicBezTo>
                <a:cubicBezTo>
                  <a:pt x="978159" y="1113353"/>
                  <a:pt x="957263" y="1085850"/>
                  <a:pt x="957263" y="108585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557588" y="3235681"/>
            <a:ext cx="1596570" cy="671513"/>
          </a:xfrm>
          <a:custGeom>
            <a:avLst/>
            <a:gdLst>
              <a:gd name="connsiteX0" fmla="*/ 0 w 1596570"/>
              <a:gd name="connsiteY0" fmla="*/ 571500 h 671513"/>
              <a:gd name="connsiteX1" fmla="*/ 114300 w 1596570"/>
              <a:gd name="connsiteY1" fmla="*/ 557213 h 671513"/>
              <a:gd name="connsiteX2" fmla="*/ 214312 w 1596570"/>
              <a:gd name="connsiteY2" fmla="*/ 542925 h 671513"/>
              <a:gd name="connsiteX3" fmla="*/ 471487 w 1596570"/>
              <a:gd name="connsiteY3" fmla="*/ 557213 h 671513"/>
              <a:gd name="connsiteX4" fmla="*/ 514350 w 1596570"/>
              <a:gd name="connsiteY4" fmla="*/ 571500 h 671513"/>
              <a:gd name="connsiteX5" fmla="*/ 600075 w 1596570"/>
              <a:gd name="connsiteY5" fmla="*/ 628650 h 671513"/>
              <a:gd name="connsiteX6" fmla="*/ 685800 w 1596570"/>
              <a:gd name="connsiteY6" fmla="*/ 671513 h 671513"/>
              <a:gd name="connsiteX7" fmla="*/ 871537 w 1596570"/>
              <a:gd name="connsiteY7" fmla="*/ 657225 h 671513"/>
              <a:gd name="connsiteX8" fmla="*/ 914400 w 1596570"/>
              <a:gd name="connsiteY8" fmla="*/ 642938 h 671513"/>
              <a:gd name="connsiteX9" fmla="*/ 1014412 w 1596570"/>
              <a:gd name="connsiteY9" fmla="*/ 628650 h 671513"/>
              <a:gd name="connsiteX10" fmla="*/ 1057275 w 1596570"/>
              <a:gd name="connsiteY10" fmla="*/ 614363 h 671513"/>
              <a:gd name="connsiteX11" fmla="*/ 1143000 w 1596570"/>
              <a:gd name="connsiteY11" fmla="*/ 600075 h 671513"/>
              <a:gd name="connsiteX12" fmla="*/ 1214437 w 1596570"/>
              <a:gd name="connsiteY12" fmla="*/ 585788 h 671513"/>
              <a:gd name="connsiteX13" fmla="*/ 1300162 w 1596570"/>
              <a:gd name="connsiteY13" fmla="*/ 571500 h 671513"/>
              <a:gd name="connsiteX14" fmla="*/ 1343025 w 1596570"/>
              <a:gd name="connsiteY14" fmla="*/ 557213 h 671513"/>
              <a:gd name="connsiteX15" fmla="*/ 1443037 w 1596570"/>
              <a:gd name="connsiteY15" fmla="*/ 528638 h 671513"/>
              <a:gd name="connsiteX16" fmla="*/ 1471612 w 1596570"/>
              <a:gd name="connsiteY16" fmla="*/ 485775 h 671513"/>
              <a:gd name="connsiteX17" fmla="*/ 1557337 w 1596570"/>
              <a:gd name="connsiteY17" fmla="*/ 442913 h 671513"/>
              <a:gd name="connsiteX18" fmla="*/ 1585912 w 1596570"/>
              <a:gd name="connsiteY18" fmla="*/ 0 h 6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96570" h="671513">
                <a:moveTo>
                  <a:pt x="0" y="571500"/>
                </a:moveTo>
                <a:lnTo>
                  <a:pt x="114300" y="557213"/>
                </a:lnTo>
                <a:cubicBezTo>
                  <a:pt x="147680" y="552762"/>
                  <a:pt x="180636" y="542925"/>
                  <a:pt x="214312" y="542925"/>
                </a:cubicBezTo>
                <a:cubicBezTo>
                  <a:pt x="300169" y="542925"/>
                  <a:pt x="385762" y="552450"/>
                  <a:pt x="471487" y="557213"/>
                </a:cubicBezTo>
                <a:cubicBezTo>
                  <a:pt x="485775" y="561975"/>
                  <a:pt x="501185" y="564186"/>
                  <a:pt x="514350" y="571500"/>
                </a:cubicBezTo>
                <a:cubicBezTo>
                  <a:pt x="544371" y="588178"/>
                  <a:pt x="567495" y="617789"/>
                  <a:pt x="600075" y="628650"/>
                </a:cubicBezTo>
                <a:cubicBezTo>
                  <a:pt x="659227" y="648368"/>
                  <a:pt x="630406" y="634584"/>
                  <a:pt x="685800" y="671513"/>
                </a:cubicBezTo>
                <a:cubicBezTo>
                  <a:pt x="747712" y="666750"/>
                  <a:pt x="809921" y="664927"/>
                  <a:pt x="871537" y="657225"/>
                </a:cubicBezTo>
                <a:cubicBezTo>
                  <a:pt x="886481" y="655357"/>
                  <a:pt x="899632" y="645892"/>
                  <a:pt x="914400" y="642938"/>
                </a:cubicBezTo>
                <a:cubicBezTo>
                  <a:pt x="947422" y="636334"/>
                  <a:pt x="981075" y="633413"/>
                  <a:pt x="1014412" y="628650"/>
                </a:cubicBezTo>
                <a:cubicBezTo>
                  <a:pt x="1028700" y="623888"/>
                  <a:pt x="1042573" y="617630"/>
                  <a:pt x="1057275" y="614363"/>
                </a:cubicBezTo>
                <a:cubicBezTo>
                  <a:pt x="1085554" y="608079"/>
                  <a:pt x="1114498" y="605257"/>
                  <a:pt x="1143000" y="600075"/>
                </a:cubicBezTo>
                <a:cubicBezTo>
                  <a:pt x="1166892" y="595731"/>
                  <a:pt x="1190545" y="590132"/>
                  <a:pt x="1214437" y="585788"/>
                </a:cubicBezTo>
                <a:cubicBezTo>
                  <a:pt x="1242939" y="580606"/>
                  <a:pt x="1271883" y="577784"/>
                  <a:pt x="1300162" y="571500"/>
                </a:cubicBezTo>
                <a:cubicBezTo>
                  <a:pt x="1314864" y="568233"/>
                  <a:pt x="1328544" y="561350"/>
                  <a:pt x="1343025" y="557213"/>
                </a:cubicBezTo>
                <a:cubicBezTo>
                  <a:pt x="1468598" y="521335"/>
                  <a:pt x="1340275" y="562891"/>
                  <a:pt x="1443037" y="528638"/>
                </a:cubicBezTo>
                <a:cubicBezTo>
                  <a:pt x="1452562" y="514350"/>
                  <a:pt x="1459470" y="497917"/>
                  <a:pt x="1471612" y="485775"/>
                </a:cubicBezTo>
                <a:cubicBezTo>
                  <a:pt x="1499309" y="458078"/>
                  <a:pt x="1522476" y="454533"/>
                  <a:pt x="1557337" y="442913"/>
                </a:cubicBezTo>
                <a:cubicBezTo>
                  <a:pt x="1623563" y="244235"/>
                  <a:pt x="1585912" y="387309"/>
                  <a:pt x="1585912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334000" y="3221391"/>
            <a:ext cx="289520" cy="1485900"/>
          </a:xfrm>
          <a:custGeom>
            <a:avLst/>
            <a:gdLst>
              <a:gd name="connsiteX0" fmla="*/ 130011 w 289520"/>
              <a:gd name="connsiteY0" fmla="*/ 1485900 h 1485900"/>
              <a:gd name="connsiteX1" fmla="*/ 287173 w 289520"/>
              <a:gd name="connsiteY1" fmla="*/ 1000125 h 1485900"/>
              <a:gd name="connsiteX2" fmla="*/ 272886 w 289520"/>
              <a:gd name="connsiteY2" fmla="*/ 885825 h 1485900"/>
              <a:gd name="connsiteX3" fmla="*/ 258598 w 289520"/>
              <a:gd name="connsiteY3" fmla="*/ 742950 h 1485900"/>
              <a:gd name="connsiteX4" fmla="*/ 244311 w 289520"/>
              <a:gd name="connsiteY4" fmla="*/ 700087 h 1485900"/>
              <a:gd name="connsiteX5" fmla="*/ 187161 w 289520"/>
              <a:gd name="connsiteY5" fmla="*/ 500062 h 1485900"/>
              <a:gd name="connsiteX6" fmla="*/ 158586 w 289520"/>
              <a:gd name="connsiteY6" fmla="*/ 457200 h 1485900"/>
              <a:gd name="connsiteX7" fmla="*/ 115723 w 289520"/>
              <a:gd name="connsiteY7" fmla="*/ 371475 h 1485900"/>
              <a:gd name="connsiteX8" fmla="*/ 58573 w 289520"/>
              <a:gd name="connsiteY8" fmla="*/ 242887 h 1485900"/>
              <a:gd name="connsiteX9" fmla="*/ 44286 w 289520"/>
              <a:gd name="connsiteY9" fmla="*/ 200025 h 1485900"/>
              <a:gd name="connsiteX10" fmla="*/ 15711 w 289520"/>
              <a:gd name="connsiteY10" fmla="*/ 157162 h 1485900"/>
              <a:gd name="connsiteX11" fmla="*/ 1423 w 289520"/>
              <a:gd name="connsiteY11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520" h="1485900">
                <a:moveTo>
                  <a:pt x="130011" y="1485900"/>
                </a:moveTo>
                <a:cubicBezTo>
                  <a:pt x="182398" y="1323975"/>
                  <a:pt x="247754" y="1165685"/>
                  <a:pt x="287173" y="1000125"/>
                </a:cubicBezTo>
                <a:cubicBezTo>
                  <a:pt x="296066" y="962773"/>
                  <a:pt x="277126" y="923987"/>
                  <a:pt x="272886" y="885825"/>
                </a:cubicBezTo>
                <a:cubicBezTo>
                  <a:pt x="267600" y="838255"/>
                  <a:pt x="265876" y="790256"/>
                  <a:pt x="258598" y="742950"/>
                </a:cubicBezTo>
                <a:cubicBezTo>
                  <a:pt x="256308" y="728065"/>
                  <a:pt x="248274" y="714617"/>
                  <a:pt x="244311" y="700087"/>
                </a:cubicBezTo>
                <a:cubicBezTo>
                  <a:pt x="239915" y="683966"/>
                  <a:pt x="204008" y="525332"/>
                  <a:pt x="187161" y="500062"/>
                </a:cubicBezTo>
                <a:cubicBezTo>
                  <a:pt x="177636" y="485775"/>
                  <a:pt x="166265" y="472558"/>
                  <a:pt x="158586" y="457200"/>
                </a:cubicBezTo>
                <a:cubicBezTo>
                  <a:pt x="99433" y="338895"/>
                  <a:pt x="197614" y="494310"/>
                  <a:pt x="115723" y="371475"/>
                </a:cubicBezTo>
                <a:cubicBezTo>
                  <a:pt x="81718" y="269460"/>
                  <a:pt x="103856" y="310812"/>
                  <a:pt x="58573" y="242887"/>
                </a:cubicBezTo>
                <a:cubicBezTo>
                  <a:pt x="53811" y="228600"/>
                  <a:pt x="51021" y="213495"/>
                  <a:pt x="44286" y="200025"/>
                </a:cubicBezTo>
                <a:cubicBezTo>
                  <a:pt x="36607" y="184666"/>
                  <a:pt x="22475" y="172945"/>
                  <a:pt x="15711" y="157162"/>
                </a:cubicBezTo>
                <a:cubicBezTo>
                  <a:pt x="-6663" y="104957"/>
                  <a:pt x="1423" y="56345"/>
                  <a:pt x="1423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449723" y="3207106"/>
            <a:ext cx="1760584" cy="1285875"/>
          </a:xfrm>
          <a:custGeom>
            <a:avLst/>
            <a:gdLst>
              <a:gd name="connsiteX0" fmla="*/ 1643063 w 1760584"/>
              <a:gd name="connsiteY0" fmla="*/ 571500 h 1285875"/>
              <a:gd name="connsiteX1" fmla="*/ 1757363 w 1760584"/>
              <a:gd name="connsiteY1" fmla="*/ 928688 h 1285875"/>
              <a:gd name="connsiteX2" fmla="*/ 1685925 w 1760584"/>
              <a:gd name="connsiteY2" fmla="*/ 1042988 h 1285875"/>
              <a:gd name="connsiteX3" fmla="*/ 1557338 w 1760584"/>
              <a:gd name="connsiteY3" fmla="*/ 1143000 h 1285875"/>
              <a:gd name="connsiteX4" fmla="*/ 1457325 w 1760584"/>
              <a:gd name="connsiteY4" fmla="*/ 1200150 h 1285875"/>
              <a:gd name="connsiteX5" fmla="*/ 1371600 w 1760584"/>
              <a:gd name="connsiteY5" fmla="*/ 1228725 h 1285875"/>
              <a:gd name="connsiteX6" fmla="*/ 1328738 w 1760584"/>
              <a:gd name="connsiteY6" fmla="*/ 1243013 h 1285875"/>
              <a:gd name="connsiteX7" fmla="*/ 1243013 w 1760584"/>
              <a:gd name="connsiteY7" fmla="*/ 1271588 h 1285875"/>
              <a:gd name="connsiteX8" fmla="*/ 1200150 w 1760584"/>
              <a:gd name="connsiteY8" fmla="*/ 1285875 h 1285875"/>
              <a:gd name="connsiteX9" fmla="*/ 1014413 w 1760584"/>
              <a:gd name="connsiteY9" fmla="*/ 1271588 h 1285875"/>
              <a:gd name="connsiteX10" fmla="*/ 971550 w 1760584"/>
              <a:gd name="connsiteY10" fmla="*/ 1257300 h 1285875"/>
              <a:gd name="connsiteX11" fmla="*/ 885825 w 1760584"/>
              <a:gd name="connsiteY11" fmla="*/ 1171575 h 1285875"/>
              <a:gd name="connsiteX12" fmla="*/ 842963 w 1760584"/>
              <a:gd name="connsiteY12" fmla="*/ 1128713 h 1285875"/>
              <a:gd name="connsiteX13" fmla="*/ 800100 w 1760584"/>
              <a:gd name="connsiteY13" fmla="*/ 1114425 h 1285875"/>
              <a:gd name="connsiteX14" fmla="*/ 742950 w 1760584"/>
              <a:gd name="connsiteY14" fmla="*/ 1028700 h 1285875"/>
              <a:gd name="connsiteX15" fmla="*/ 657225 w 1760584"/>
              <a:gd name="connsiteY15" fmla="*/ 971550 h 1285875"/>
              <a:gd name="connsiteX16" fmla="*/ 585788 w 1760584"/>
              <a:gd name="connsiteY16" fmla="*/ 914400 h 1285875"/>
              <a:gd name="connsiteX17" fmla="*/ 500063 w 1760584"/>
              <a:gd name="connsiteY17" fmla="*/ 857250 h 1285875"/>
              <a:gd name="connsiteX18" fmla="*/ 442913 w 1760584"/>
              <a:gd name="connsiteY18" fmla="*/ 771525 h 1285875"/>
              <a:gd name="connsiteX19" fmla="*/ 357188 w 1760584"/>
              <a:gd name="connsiteY19" fmla="*/ 600075 h 1285875"/>
              <a:gd name="connsiteX20" fmla="*/ 328613 w 1760584"/>
              <a:gd name="connsiteY20" fmla="*/ 557213 h 1285875"/>
              <a:gd name="connsiteX21" fmla="*/ 314325 w 1760584"/>
              <a:gd name="connsiteY21" fmla="*/ 514350 h 1285875"/>
              <a:gd name="connsiteX22" fmla="*/ 271463 w 1760584"/>
              <a:gd name="connsiteY22" fmla="*/ 485775 h 1285875"/>
              <a:gd name="connsiteX23" fmla="*/ 257175 w 1760584"/>
              <a:gd name="connsiteY23" fmla="*/ 442913 h 1285875"/>
              <a:gd name="connsiteX24" fmla="*/ 200025 w 1760584"/>
              <a:gd name="connsiteY24" fmla="*/ 357188 h 1285875"/>
              <a:gd name="connsiteX25" fmla="*/ 171450 w 1760584"/>
              <a:gd name="connsiteY25" fmla="*/ 271463 h 1285875"/>
              <a:gd name="connsiteX26" fmla="*/ 71438 w 1760584"/>
              <a:gd name="connsiteY26" fmla="*/ 142875 h 1285875"/>
              <a:gd name="connsiteX27" fmla="*/ 14288 w 1760584"/>
              <a:gd name="connsiteY27" fmla="*/ 14288 h 1285875"/>
              <a:gd name="connsiteX28" fmla="*/ 0 w 1760584"/>
              <a:gd name="connsiteY28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0584" h="1285875">
                <a:moveTo>
                  <a:pt x="1643063" y="571500"/>
                </a:moveTo>
                <a:cubicBezTo>
                  <a:pt x="1681163" y="690563"/>
                  <a:pt x="1733608" y="805956"/>
                  <a:pt x="1757363" y="928688"/>
                </a:cubicBezTo>
                <a:cubicBezTo>
                  <a:pt x="1773590" y="1012530"/>
                  <a:pt x="1725213" y="1008066"/>
                  <a:pt x="1685925" y="1042988"/>
                </a:cubicBezTo>
                <a:cubicBezTo>
                  <a:pt x="1570276" y="1145787"/>
                  <a:pt x="1645721" y="1113540"/>
                  <a:pt x="1557338" y="1143000"/>
                </a:cubicBezTo>
                <a:cubicBezTo>
                  <a:pt x="1518676" y="1168774"/>
                  <a:pt x="1502642" y="1182023"/>
                  <a:pt x="1457325" y="1200150"/>
                </a:cubicBezTo>
                <a:cubicBezTo>
                  <a:pt x="1429359" y="1211337"/>
                  <a:pt x="1400175" y="1219200"/>
                  <a:pt x="1371600" y="1228725"/>
                </a:cubicBezTo>
                <a:lnTo>
                  <a:pt x="1328738" y="1243013"/>
                </a:lnTo>
                <a:lnTo>
                  <a:pt x="1243013" y="1271588"/>
                </a:lnTo>
                <a:lnTo>
                  <a:pt x="1200150" y="1285875"/>
                </a:lnTo>
                <a:cubicBezTo>
                  <a:pt x="1138238" y="1281113"/>
                  <a:pt x="1076029" y="1279290"/>
                  <a:pt x="1014413" y="1271588"/>
                </a:cubicBezTo>
                <a:cubicBezTo>
                  <a:pt x="999469" y="1269720"/>
                  <a:pt x="983438" y="1266546"/>
                  <a:pt x="971550" y="1257300"/>
                </a:cubicBezTo>
                <a:cubicBezTo>
                  <a:pt x="939651" y="1232490"/>
                  <a:pt x="914400" y="1200150"/>
                  <a:pt x="885825" y="1171575"/>
                </a:cubicBezTo>
                <a:cubicBezTo>
                  <a:pt x="871538" y="1157288"/>
                  <a:pt x="862131" y="1135103"/>
                  <a:pt x="842963" y="1128713"/>
                </a:cubicBezTo>
                <a:lnTo>
                  <a:pt x="800100" y="1114425"/>
                </a:lnTo>
                <a:cubicBezTo>
                  <a:pt x="783412" y="1064359"/>
                  <a:pt x="791111" y="1066159"/>
                  <a:pt x="742950" y="1028700"/>
                </a:cubicBezTo>
                <a:cubicBezTo>
                  <a:pt x="715841" y="1007615"/>
                  <a:pt x="657225" y="971550"/>
                  <a:pt x="657225" y="971550"/>
                </a:cubicBezTo>
                <a:cubicBezTo>
                  <a:pt x="604427" y="892354"/>
                  <a:pt x="658858" y="954995"/>
                  <a:pt x="585788" y="914400"/>
                </a:cubicBezTo>
                <a:cubicBezTo>
                  <a:pt x="555767" y="897721"/>
                  <a:pt x="500063" y="857250"/>
                  <a:pt x="500063" y="857250"/>
                </a:cubicBezTo>
                <a:cubicBezTo>
                  <a:pt x="481013" y="828675"/>
                  <a:pt x="453773" y="804106"/>
                  <a:pt x="442913" y="771525"/>
                </a:cubicBezTo>
                <a:cubicBezTo>
                  <a:pt x="403478" y="653220"/>
                  <a:pt x="431046" y="710861"/>
                  <a:pt x="357188" y="600075"/>
                </a:cubicBezTo>
                <a:cubicBezTo>
                  <a:pt x="347663" y="585788"/>
                  <a:pt x="334043" y="573503"/>
                  <a:pt x="328613" y="557213"/>
                </a:cubicBezTo>
                <a:cubicBezTo>
                  <a:pt x="323850" y="542925"/>
                  <a:pt x="323733" y="526110"/>
                  <a:pt x="314325" y="514350"/>
                </a:cubicBezTo>
                <a:cubicBezTo>
                  <a:pt x="303598" y="500941"/>
                  <a:pt x="285750" y="495300"/>
                  <a:pt x="271463" y="485775"/>
                </a:cubicBezTo>
                <a:cubicBezTo>
                  <a:pt x="266700" y="471488"/>
                  <a:pt x="264489" y="456078"/>
                  <a:pt x="257175" y="442913"/>
                </a:cubicBezTo>
                <a:cubicBezTo>
                  <a:pt x="240496" y="412892"/>
                  <a:pt x="200025" y="357188"/>
                  <a:pt x="200025" y="357188"/>
                </a:cubicBezTo>
                <a:cubicBezTo>
                  <a:pt x="190500" y="328613"/>
                  <a:pt x="192748" y="292762"/>
                  <a:pt x="171450" y="271463"/>
                </a:cubicBezTo>
                <a:cubicBezTo>
                  <a:pt x="134468" y="234480"/>
                  <a:pt x="88527" y="194142"/>
                  <a:pt x="71438" y="142875"/>
                </a:cubicBezTo>
                <a:cubicBezTo>
                  <a:pt x="45376" y="64689"/>
                  <a:pt x="55043" y="68627"/>
                  <a:pt x="14288" y="14288"/>
                </a:cubicBezTo>
                <a:cubicBezTo>
                  <a:pt x="10247" y="8900"/>
                  <a:pt x="4763" y="4763"/>
                  <a:pt x="0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472116" y="2064106"/>
            <a:ext cx="1103757" cy="971605"/>
          </a:xfrm>
          <a:custGeom>
            <a:avLst/>
            <a:gdLst>
              <a:gd name="connsiteX0" fmla="*/ 1028700 w 1103757"/>
              <a:gd name="connsiteY0" fmla="*/ 0 h 971605"/>
              <a:gd name="connsiteX1" fmla="*/ 1100137 w 1103757"/>
              <a:gd name="connsiteY1" fmla="*/ 157163 h 971605"/>
              <a:gd name="connsiteX2" fmla="*/ 1085850 w 1103757"/>
              <a:gd name="connsiteY2" fmla="*/ 357188 h 971605"/>
              <a:gd name="connsiteX3" fmla="*/ 1057275 w 1103757"/>
              <a:gd name="connsiteY3" fmla="*/ 442913 h 971605"/>
              <a:gd name="connsiteX4" fmla="*/ 728662 w 1103757"/>
              <a:gd name="connsiteY4" fmla="*/ 485775 h 971605"/>
              <a:gd name="connsiteX5" fmla="*/ 642937 w 1103757"/>
              <a:gd name="connsiteY5" fmla="*/ 514350 h 971605"/>
              <a:gd name="connsiteX6" fmla="*/ 557212 w 1103757"/>
              <a:gd name="connsiteY6" fmla="*/ 571500 h 971605"/>
              <a:gd name="connsiteX7" fmla="*/ 471487 w 1103757"/>
              <a:gd name="connsiteY7" fmla="*/ 642938 h 971605"/>
              <a:gd name="connsiteX8" fmla="*/ 400050 w 1103757"/>
              <a:gd name="connsiteY8" fmla="*/ 700088 h 971605"/>
              <a:gd name="connsiteX9" fmla="*/ 357187 w 1103757"/>
              <a:gd name="connsiteY9" fmla="*/ 742950 h 971605"/>
              <a:gd name="connsiteX10" fmla="*/ 314325 w 1103757"/>
              <a:gd name="connsiteY10" fmla="*/ 771525 h 971605"/>
              <a:gd name="connsiteX11" fmla="*/ 271462 w 1103757"/>
              <a:gd name="connsiteY11" fmla="*/ 814388 h 971605"/>
              <a:gd name="connsiteX12" fmla="*/ 185737 w 1103757"/>
              <a:gd name="connsiteY12" fmla="*/ 871538 h 971605"/>
              <a:gd name="connsiteX13" fmla="*/ 142875 w 1103757"/>
              <a:gd name="connsiteY13" fmla="*/ 914400 h 971605"/>
              <a:gd name="connsiteX14" fmla="*/ 57150 w 1103757"/>
              <a:gd name="connsiteY14" fmla="*/ 942975 h 971605"/>
              <a:gd name="connsiteX15" fmla="*/ 0 w 1103757"/>
              <a:gd name="connsiteY15" fmla="*/ 971550 h 97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3757" h="971605">
                <a:moveTo>
                  <a:pt x="1028700" y="0"/>
                </a:moveTo>
                <a:cubicBezTo>
                  <a:pt x="1052512" y="52388"/>
                  <a:pt x="1091045" y="100340"/>
                  <a:pt x="1100137" y="157163"/>
                </a:cubicBezTo>
                <a:cubicBezTo>
                  <a:pt x="1110698" y="223168"/>
                  <a:pt x="1095766" y="291083"/>
                  <a:pt x="1085850" y="357188"/>
                </a:cubicBezTo>
                <a:cubicBezTo>
                  <a:pt x="1081382" y="386975"/>
                  <a:pt x="1082337" y="426205"/>
                  <a:pt x="1057275" y="442913"/>
                </a:cubicBezTo>
                <a:cubicBezTo>
                  <a:pt x="935060" y="524389"/>
                  <a:pt x="1031562" y="470631"/>
                  <a:pt x="728662" y="485775"/>
                </a:cubicBezTo>
                <a:cubicBezTo>
                  <a:pt x="700087" y="495300"/>
                  <a:pt x="667999" y="497642"/>
                  <a:pt x="642937" y="514350"/>
                </a:cubicBezTo>
                <a:cubicBezTo>
                  <a:pt x="614362" y="533400"/>
                  <a:pt x="581496" y="547216"/>
                  <a:pt x="557212" y="571500"/>
                </a:cubicBezTo>
                <a:cubicBezTo>
                  <a:pt x="502208" y="626505"/>
                  <a:pt x="531162" y="603155"/>
                  <a:pt x="471487" y="642938"/>
                </a:cubicBezTo>
                <a:cubicBezTo>
                  <a:pt x="407581" y="738796"/>
                  <a:pt x="482862" y="644880"/>
                  <a:pt x="400050" y="700088"/>
                </a:cubicBezTo>
                <a:cubicBezTo>
                  <a:pt x="383238" y="711296"/>
                  <a:pt x="372709" y="730015"/>
                  <a:pt x="357187" y="742950"/>
                </a:cubicBezTo>
                <a:cubicBezTo>
                  <a:pt x="343996" y="753943"/>
                  <a:pt x="327516" y="760532"/>
                  <a:pt x="314325" y="771525"/>
                </a:cubicBezTo>
                <a:cubicBezTo>
                  <a:pt x="298803" y="784460"/>
                  <a:pt x="287411" y="801983"/>
                  <a:pt x="271462" y="814388"/>
                </a:cubicBezTo>
                <a:cubicBezTo>
                  <a:pt x="244353" y="835473"/>
                  <a:pt x="210021" y="847254"/>
                  <a:pt x="185737" y="871538"/>
                </a:cubicBezTo>
                <a:cubicBezTo>
                  <a:pt x="171450" y="885825"/>
                  <a:pt x="160538" y="904587"/>
                  <a:pt x="142875" y="914400"/>
                </a:cubicBezTo>
                <a:cubicBezTo>
                  <a:pt x="116545" y="929028"/>
                  <a:pt x="57150" y="942975"/>
                  <a:pt x="57150" y="942975"/>
                </a:cubicBezTo>
                <a:cubicBezTo>
                  <a:pt x="10324" y="974192"/>
                  <a:pt x="31459" y="971550"/>
                  <a:pt x="0" y="97155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orizontal Scroll 43"/>
          <p:cNvSpPr/>
          <p:nvPr/>
        </p:nvSpPr>
        <p:spPr>
          <a:xfrm>
            <a:off x="2260874" y="260510"/>
            <a:ext cx="6934200" cy="12954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92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247900" y="486366"/>
            <a:ext cx="6934200" cy="12954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3637809"/>
            <a:ext cx="10363200" cy="2162881"/>
            <a:chOff x="369746" y="4269438"/>
            <a:chExt cx="8206900" cy="13569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46" y="4343400"/>
              <a:ext cx="1795988" cy="12829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092" y="4343400"/>
              <a:ext cx="1279020" cy="1066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426" y="4269438"/>
              <a:ext cx="1531909" cy="12075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637" y="4343400"/>
              <a:ext cx="1524536" cy="11352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4343400"/>
              <a:ext cx="1413846" cy="12075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2938196" y="2123121"/>
            <a:ext cx="5526578" cy="1339514"/>
            <a:chOff x="1795196" y="2123121"/>
            <a:chExt cx="5526578" cy="1339514"/>
          </a:xfrm>
        </p:grpSpPr>
        <p:sp>
          <p:nvSpPr>
            <p:cNvPr id="3" name="16-Point Star 2"/>
            <p:cNvSpPr/>
            <p:nvPr/>
          </p:nvSpPr>
          <p:spPr>
            <a:xfrm>
              <a:off x="1795196" y="2167235"/>
              <a:ext cx="5526578" cy="1295400"/>
            </a:xfrm>
            <a:prstGeom prst="star16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94434" y="2123121"/>
              <a:ext cx="2355132" cy="1015663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6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টপোলজি</a:t>
              </a:r>
              <a:endPara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89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3429000" y="769156"/>
            <a:ext cx="4572000" cy="1214788"/>
          </a:xfrm>
          <a:prstGeom prst="star32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8800" y="3124200"/>
            <a:ext cx="7620000" cy="990600"/>
            <a:chOff x="228600" y="1752600"/>
            <a:chExt cx="8763000" cy="990600"/>
          </a:xfrm>
          <a:noFill/>
        </p:grpSpPr>
        <p:sp>
          <p:nvSpPr>
            <p:cNvPr id="6" name="Horizontal Scroll 5"/>
            <p:cNvSpPr/>
            <p:nvPr/>
          </p:nvSpPr>
          <p:spPr>
            <a:xfrm>
              <a:off x="228600" y="1752600"/>
              <a:ext cx="8763000" cy="990600"/>
            </a:xfrm>
            <a:prstGeom prst="horizontalScrol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3600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" y="1955800"/>
              <a:ext cx="845820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bn-BD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টপোলজি </a:t>
              </a:r>
              <a:r>
                <a: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 তা বলতে </a:t>
              </a:r>
              <a:r>
                <a:rPr lang="bn-BD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IN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r>
                <a:rPr lang="bn-BD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33600" y="3746500"/>
            <a:ext cx="7620000" cy="990600"/>
            <a:chOff x="228600" y="1752600"/>
            <a:chExt cx="8763000" cy="990600"/>
          </a:xfrm>
          <a:noFill/>
        </p:grpSpPr>
        <p:sp>
          <p:nvSpPr>
            <p:cNvPr id="9" name="Horizontal Scroll 8"/>
            <p:cNvSpPr/>
            <p:nvPr/>
          </p:nvSpPr>
          <p:spPr>
            <a:xfrm>
              <a:off x="228600" y="1752600"/>
              <a:ext cx="8763000" cy="990600"/>
            </a:xfrm>
            <a:prstGeom prst="horizontalScrol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3600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0999" y="2062381"/>
              <a:ext cx="845820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bn-BD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টপোলজির </a:t>
              </a:r>
              <a:r>
                <a: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 </a:t>
              </a:r>
              <a:r>
                <a:rPr lang="bn-BD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বিভাগ</a:t>
              </a:r>
              <a:r>
                <a:rPr lang="en-US" sz="36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গুলো</a:t>
              </a:r>
              <a:r>
                <a:rPr lang="bn-BD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লিখতে</a:t>
              </a:r>
              <a:r>
                <a:rPr lang="bn-BD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পারবে</a:t>
              </a:r>
              <a:r>
                <a:rPr lang="bn-IN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38399" y="4596031"/>
            <a:ext cx="7620001" cy="990600"/>
            <a:chOff x="228600" y="1752600"/>
            <a:chExt cx="8763000" cy="990600"/>
          </a:xfrm>
          <a:noFill/>
        </p:grpSpPr>
        <p:sp>
          <p:nvSpPr>
            <p:cNvPr id="12" name="Horizontal Scroll 11"/>
            <p:cNvSpPr/>
            <p:nvPr/>
          </p:nvSpPr>
          <p:spPr>
            <a:xfrm>
              <a:off x="228600" y="1752600"/>
              <a:ext cx="8763000" cy="990600"/>
            </a:xfrm>
            <a:prstGeom prst="horizontalScrol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3600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860" y="1955800"/>
              <a:ext cx="845820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bn-BD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 টপোলজি </a:t>
              </a:r>
              <a:r>
                <a: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বর্ণনা </a:t>
              </a:r>
              <a:r>
                <a:rPr lang="bn-BD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ে </a:t>
              </a:r>
              <a:r>
                <a:rPr lang="en-US" sz="36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bn-BD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পারবে। </a:t>
              </a:r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2557817" y="2693916"/>
            <a:ext cx="3886201" cy="609600"/>
          </a:xfrm>
          <a:prstGeom prst="wedgeRoundRectCallout">
            <a:avLst>
              <a:gd name="adj1" fmla="val -17014"/>
              <a:gd name="adj2" fmla="val 937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শিক্ষার্থীরা--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44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6-Point Star 2"/>
          <p:cNvSpPr/>
          <p:nvPr/>
        </p:nvSpPr>
        <p:spPr>
          <a:xfrm>
            <a:off x="1878440" y="337132"/>
            <a:ext cx="7744938" cy="1295400"/>
          </a:xfrm>
          <a:prstGeom prst="star16">
            <a:avLst/>
          </a:prstGeom>
          <a:noFill/>
          <a:ln w="28575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 শ্রেণি বিভাগ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28800" y="3962403"/>
            <a:ext cx="1661160" cy="584775"/>
            <a:chOff x="685800" y="3962400"/>
            <a:chExt cx="1661160" cy="584775"/>
          </a:xfrm>
          <a:gradFill>
            <a:gsLst>
              <a:gs pos="26685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45000">
                <a:schemeClr val="bg2">
                  <a:lumMod val="90000"/>
                </a:schemeClr>
              </a:gs>
              <a:gs pos="7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grpSpPr>
        <p:sp>
          <p:nvSpPr>
            <p:cNvPr id="18" name="Down Arrow 17"/>
            <p:cNvSpPr/>
            <p:nvPr/>
          </p:nvSpPr>
          <p:spPr>
            <a:xfrm rot="16200000">
              <a:off x="750449" y="3949126"/>
              <a:ext cx="471490" cy="600787"/>
            </a:xfrm>
            <a:prstGeom prst="downArrow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08100" y="3962400"/>
              <a:ext cx="1038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PAN 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581400" y="3987228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= Personal Area Network.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816103" y="4520624"/>
            <a:ext cx="7986235" cy="584776"/>
            <a:chOff x="685800" y="4520624"/>
            <a:chExt cx="7986235" cy="584776"/>
          </a:xfrm>
        </p:grpSpPr>
        <p:sp>
          <p:nvSpPr>
            <p:cNvPr id="21" name="TextBox 20"/>
            <p:cNvSpPr txBox="1"/>
            <p:nvPr/>
          </p:nvSpPr>
          <p:spPr>
            <a:xfrm>
              <a:off x="2423635" y="4520625"/>
              <a:ext cx="624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= Local Area Network. 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85800" y="4520624"/>
              <a:ext cx="1661160" cy="584775"/>
              <a:chOff x="685800" y="3962400"/>
              <a:chExt cx="1661160" cy="584775"/>
            </a:xfrm>
            <a:gradFill>
              <a:gsLst>
                <a:gs pos="26685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  <a:gs pos="45000">
                  <a:schemeClr val="bg2">
                    <a:lumMod val="90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p:grpSpPr>
          <p:sp>
            <p:nvSpPr>
              <p:cNvPr id="23" name="Down Arrow 22"/>
              <p:cNvSpPr/>
              <p:nvPr/>
            </p:nvSpPr>
            <p:spPr>
              <a:xfrm rot="16200000">
                <a:off x="750449" y="3949126"/>
                <a:ext cx="471490" cy="600787"/>
              </a:xfrm>
              <a:prstGeom prst="downArrow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08100" y="3962400"/>
                <a:ext cx="10388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2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LAN 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790702" y="5054024"/>
            <a:ext cx="7810498" cy="584776"/>
            <a:chOff x="646864" y="5054024"/>
            <a:chExt cx="8039936" cy="584776"/>
          </a:xfrm>
        </p:grpSpPr>
        <p:sp>
          <p:nvSpPr>
            <p:cNvPr id="25" name="TextBox 24"/>
            <p:cNvSpPr txBox="1"/>
            <p:nvPr/>
          </p:nvSpPr>
          <p:spPr>
            <a:xfrm>
              <a:off x="2438400" y="5054025"/>
              <a:ext cx="624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= Metropolitan Area Network. 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46864" y="5054024"/>
              <a:ext cx="1791535" cy="584775"/>
              <a:chOff x="659795" y="3962400"/>
              <a:chExt cx="1587614" cy="584775"/>
            </a:xfrm>
            <a:gradFill>
              <a:gsLst>
                <a:gs pos="26685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  <a:gs pos="45000">
                  <a:schemeClr val="bg2">
                    <a:lumMod val="90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p:grpSpPr>
          <p:sp>
            <p:nvSpPr>
              <p:cNvPr id="27" name="Down Arrow 26"/>
              <p:cNvSpPr/>
              <p:nvPr/>
            </p:nvSpPr>
            <p:spPr>
              <a:xfrm rot="16200000">
                <a:off x="698428" y="3975141"/>
                <a:ext cx="471490" cy="548756"/>
              </a:xfrm>
              <a:prstGeom prst="downArrow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208549" y="3962400"/>
                <a:ext cx="10388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2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MAN 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1790702" y="5600700"/>
            <a:ext cx="8039098" cy="584776"/>
            <a:chOff x="647702" y="5587424"/>
            <a:chExt cx="8039098" cy="584776"/>
          </a:xfrm>
        </p:grpSpPr>
        <p:sp>
          <p:nvSpPr>
            <p:cNvPr id="29" name="TextBox 28"/>
            <p:cNvSpPr txBox="1"/>
            <p:nvPr/>
          </p:nvSpPr>
          <p:spPr>
            <a:xfrm>
              <a:off x="2438400" y="5587425"/>
              <a:ext cx="624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= Wide Area Network. 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47702" y="5587424"/>
              <a:ext cx="1790698" cy="584775"/>
              <a:chOff x="685802" y="3962400"/>
              <a:chExt cx="1661158" cy="584775"/>
            </a:xfrm>
            <a:gradFill>
              <a:gsLst>
                <a:gs pos="26685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  <a:gs pos="45000">
                  <a:schemeClr val="bg2">
                    <a:lumMod val="90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p:grpSpPr>
          <p:sp>
            <p:nvSpPr>
              <p:cNvPr id="31" name="Down Arrow 30"/>
              <p:cNvSpPr/>
              <p:nvPr/>
            </p:nvSpPr>
            <p:spPr>
              <a:xfrm rot="16200000">
                <a:off x="729083" y="3970494"/>
                <a:ext cx="471490" cy="558052"/>
              </a:xfrm>
              <a:prstGeom prst="downArrow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308100" y="3962400"/>
                <a:ext cx="10388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2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WAN 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981200" y="1924848"/>
            <a:ext cx="7467600" cy="1961355"/>
            <a:chOff x="838200" y="1924845"/>
            <a:chExt cx="7467600" cy="1961355"/>
          </a:xfrm>
        </p:grpSpPr>
        <p:grpSp>
          <p:nvGrpSpPr>
            <p:cNvPr id="5" name="Group 4"/>
            <p:cNvGrpSpPr/>
            <p:nvPr/>
          </p:nvGrpSpPr>
          <p:grpSpPr>
            <a:xfrm>
              <a:off x="1003300" y="2819400"/>
              <a:ext cx="1054100" cy="1066800"/>
              <a:chOff x="1003300" y="2819400"/>
              <a:chExt cx="1054100" cy="1066800"/>
            </a:xfrm>
            <a:gradFill>
              <a:gsLst>
                <a:gs pos="26685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  <a:gs pos="45000">
                  <a:schemeClr val="bg2">
                    <a:lumMod val="90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p:grpSpPr>
          <p:sp>
            <p:nvSpPr>
              <p:cNvPr id="6" name="TextBox 5"/>
              <p:cNvSpPr txBox="1"/>
              <p:nvPr/>
            </p:nvSpPr>
            <p:spPr>
              <a:xfrm>
                <a:off x="1003300" y="3301425"/>
                <a:ext cx="1054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2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PAN </a:t>
                </a:r>
              </a:p>
            </p:txBody>
          </p:sp>
          <p:sp>
            <p:nvSpPr>
              <p:cNvPr id="7" name="Down Arrow 6"/>
              <p:cNvSpPr/>
              <p:nvPr/>
            </p:nvSpPr>
            <p:spPr>
              <a:xfrm>
                <a:off x="1295400" y="2819400"/>
                <a:ext cx="471490" cy="609600"/>
              </a:xfrm>
              <a:prstGeom prst="downArrow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984500" y="2800350"/>
              <a:ext cx="1054100" cy="1061025"/>
              <a:chOff x="2984500" y="2800350"/>
              <a:chExt cx="1054100" cy="1061025"/>
            </a:xfrm>
            <a:gradFill>
              <a:gsLst>
                <a:gs pos="26685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  <a:gs pos="45000">
                  <a:schemeClr val="bg2">
                    <a:lumMod val="90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p:grpSpPr>
          <p:sp>
            <p:nvSpPr>
              <p:cNvPr id="9" name="Down Arrow 8"/>
              <p:cNvSpPr/>
              <p:nvPr/>
            </p:nvSpPr>
            <p:spPr>
              <a:xfrm>
                <a:off x="3238500" y="2800350"/>
                <a:ext cx="471490" cy="609600"/>
              </a:xfrm>
              <a:prstGeom prst="downArrow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984500" y="3276600"/>
                <a:ext cx="1054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2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LAN 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889500" y="2819400"/>
              <a:ext cx="1054100" cy="1066800"/>
              <a:chOff x="4889500" y="2819400"/>
              <a:chExt cx="1054100" cy="1066800"/>
            </a:xfrm>
            <a:gradFill>
              <a:gsLst>
                <a:gs pos="26685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  <a:gs pos="45000">
                  <a:schemeClr val="bg2">
                    <a:lumMod val="90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p:grpSpPr>
          <p:sp>
            <p:nvSpPr>
              <p:cNvPr id="12" name="Down Arrow 11"/>
              <p:cNvSpPr/>
              <p:nvPr/>
            </p:nvSpPr>
            <p:spPr>
              <a:xfrm>
                <a:off x="5143500" y="2819400"/>
                <a:ext cx="471490" cy="609600"/>
              </a:xfrm>
              <a:prstGeom prst="downArrow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889500" y="3301425"/>
                <a:ext cx="1054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2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MAN 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023100" y="2819400"/>
              <a:ext cx="1054100" cy="1066800"/>
              <a:chOff x="6946900" y="2819400"/>
              <a:chExt cx="1054100" cy="1066800"/>
            </a:xfrm>
            <a:gradFill>
              <a:gsLst>
                <a:gs pos="26685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  <a:gs pos="45000">
                  <a:schemeClr val="bg2">
                    <a:lumMod val="90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p:grpSpPr>
          <p:sp>
            <p:nvSpPr>
              <p:cNvPr id="15" name="Down Arrow 14"/>
              <p:cNvSpPr/>
              <p:nvPr/>
            </p:nvSpPr>
            <p:spPr>
              <a:xfrm>
                <a:off x="7239000" y="2819400"/>
                <a:ext cx="471490" cy="609600"/>
              </a:xfrm>
              <a:prstGeom prst="downArrow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946900" y="3301425"/>
                <a:ext cx="1054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2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WAN 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838200" y="1924845"/>
              <a:ext cx="7467600" cy="894555"/>
              <a:chOff x="838200" y="1924845"/>
              <a:chExt cx="7467600" cy="894555"/>
            </a:xfrm>
            <a:gradFill>
              <a:gsLst>
                <a:gs pos="26685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  <a:gs pos="45000">
                  <a:schemeClr val="bg2">
                    <a:lumMod val="90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p:grpSpPr>
          <p:sp>
            <p:nvSpPr>
              <p:cNvPr id="34" name="Down Arrow 33"/>
              <p:cNvSpPr/>
              <p:nvPr/>
            </p:nvSpPr>
            <p:spPr>
              <a:xfrm>
                <a:off x="4336255" y="1924845"/>
                <a:ext cx="471490" cy="609600"/>
              </a:xfrm>
              <a:prstGeom prst="downArrow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838200" y="2534445"/>
                <a:ext cx="7467600" cy="284955"/>
              </a:xfrm>
              <a:prstGeom prst="roundRect">
                <a:avLst/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6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7004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10363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নেটওয়ার্কে এক কম্পিউটারের সাথে অন্য কম্পিউটারকে সংযুক্ত করে দেওয়ার পদ্ধতিকে  টপোলজি বলে।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60952" y="2804518"/>
            <a:ext cx="8268851" cy="3308870"/>
            <a:chOff x="417949" y="2804518"/>
            <a:chExt cx="8268851" cy="3308870"/>
          </a:xfrm>
        </p:grpSpPr>
        <p:grpSp>
          <p:nvGrpSpPr>
            <p:cNvPr id="3" name="Group 2"/>
            <p:cNvGrpSpPr/>
            <p:nvPr/>
          </p:nvGrpSpPr>
          <p:grpSpPr>
            <a:xfrm>
              <a:off x="638176" y="2804518"/>
              <a:ext cx="7848600" cy="776882"/>
              <a:chOff x="0" y="0"/>
              <a:chExt cx="9144000" cy="845641"/>
            </a:xfrm>
            <a:gradFill>
              <a:gsLst>
                <a:gs pos="0">
                  <a:srgbClr val="CCCCFF"/>
                </a:gs>
                <a:gs pos="17999">
                  <a:schemeClr val="bg1">
                    <a:lumMod val="85000"/>
                  </a:schemeClr>
                </a:gs>
                <a:gs pos="36000">
                  <a:schemeClr val="accent1">
                    <a:lumMod val="20000"/>
                    <a:lumOff val="80000"/>
                  </a:schemeClr>
                </a:gs>
                <a:gs pos="61000">
                  <a:schemeClr val="accent4">
                    <a:lumMod val="20000"/>
                    <a:lumOff val="80000"/>
                  </a:schemeClr>
                </a:gs>
                <a:gs pos="82001">
                  <a:schemeClr val="bg1">
                    <a:lumMod val="85000"/>
                  </a:schemeClr>
                </a:gs>
                <a:gs pos="100000">
                  <a:srgbClr val="CCCCFF"/>
                </a:gs>
              </a:gsLst>
              <a:lin ang="5400000" scaled="0"/>
            </a:gradFill>
          </p:grpSpPr>
          <p:sp>
            <p:nvSpPr>
              <p:cNvPr id="4" name="Rounded Rectangle 3"/>
              <p:cNvSpPr/>
              <p:nvPr/>
            </p:nvSpPr>
            <p:spPr>
              <a:xfrm>
                <a:off x="0" y="0"/>
                <a:ext cx="9144000" cy="845641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524000" y="68759"/>
                <a:ext cx="63246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নেটওয়ার্ক টপোলজির প্রকারভেদ        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" name="Down Arrow 5"/>
            <p:cNvSpPr/>
            <p:nvPr/>
          </p:nvSpPr>
          <p:spPr>
            <a:xfrm>
              <a:off x="1066800" y="3581400"/>
              <a:ext cx="533400" cy="754559"/>
            </a:xfrm>
            <a:prstGeom prst="downArrow">
              <a:avLst/>
            </a:prstGeom>
            <a:gradFill flip="none" rotWithShape="1">
              <a:gsLst>
                <a:gs pos="18000">
                  <a:schemeClr val="accent6"/>
                </a:gs>
                <a:gs pos="0">
                  <a:schemeClr val="tx1">
                    <a:lumMod val="50000"/>
                    <a:lumOff val="50000"/>
                  </a:schemeClr>
                </a:gs>
                <a:gs pos="4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2667000" y="3581400"/>
              <a:ext cx="533400" cy="754559"/>
            </a:xfrm>
            <a:prstGeom prst="downArrow">
              <a:avLst/>
            </a:prstGeom>
            <a:gradFill flip="none" rotWithShape="1">
              <a:gsLst>
                <a:gs pos="18000">
                  <a:schemeClr val="accent6"/>
                </a:gs>
                <a:gs pos="0">
                  <a:schemeClr val="tx1">
                    <a:lumMod val="50000"/>
                    <a:lumOff val="50000"/>
                  </a:schemeClr>
                </a:gs>
                <a:gs pos="4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4267200" y="3581400"/>
              <a:ext cx="533400" cy="754559"/>
            </a:xfrm>
            <a:prstGeom prst="downArrow">
              <a:avLst/>
            </a:prstGeom>
            <a:gradFill flip="none" rotWithShape="1">
              <a:gsLst>
                <a:gs pos="18000">
                  <a:schemeClr val="accent6"/>
                </a:gs>
                <a:gs pos="0">
                  <a:schemeClr val="tx1">
                    <a:lumMod val="50000"/>
                    <a:lumOff val="50000"/>
                  </a:schemeClr>
                </a:gs>
                <a:gs pos="4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5943600" y="3581400"/>
              <a:ext cx="533400" cy="754559"/>
            </a:xfrm>
            <a:prstGeom prst="downArrow">
              <a:avLst/>
            </a:prstGeom>
            <a:gradFill flip="none" rotWithShape="1">
              <a:gsLst>
                <a:gs pos="18000">
                  <a:schemeClr val="accent6"/>
                </a:gs>
                <a:gs pos="0">
                  <a:schemeClr val="tx1">
                    <a:lumMod val="50000"/>
                    <a:lumOff val="50000"/>
                  </a:schemeClr>
                </a:gs>
                <a:gs pos="4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543800" y="3581400"/>
              <a:ext cx="533400" cy="754559"/>
            </a:xfrm>
            <a:prstGeom prst="downArrow">
              <a:avLst/>
            </a:prstGeom>
            <a:gradFill flip="none" rotWithShape="1">
              <a:gsLst>
                <a:gs pos="18000">
                  <a:schemeClr val="accent6"/>
                </a:gs>
                <a:gs pos="0">
                  <a:schemeClr val="tx1">
                    <a:lumMod val="50000"/>
                    <a:lumOff val="50000"/>
                  </a:schemeClr>
                </a:gs>
                <a:gs pos="4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17949" y="4343400"/>
              <a:ext cx="1671585" cy="1676400"/>
              <a:chOff x="417949" y="4343400"/>
              <a:chExt cx="1671585" cy="16764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949" y="4343400"/>
                <a:ext cx="1671585" cy="128298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762000" y="5435025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বাস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057399" y="4343400"/>
              <a:ext cx="1600201" cy="1664853"/>
              <a:chOff x="2057400" y="4343400"/>
              <a:chExt cx="1649026" cy="191756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7400" y="4343400"/>
                <a:ext cx="1649026" cy="137541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590800" y="5587425"/>
                <a:ext cx="914400" cy="673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রিং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733799" y="4343400"/>
              <a:ext cx="1744825" cy="1727775"/>
              <a:chOff x="3733799" y="4343400"/>
              <a:chExt cx="1744825" cy="1727775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3799" y="4343400"/>
                <a:ext cx="1744825" cy="137541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191000" y="5486400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স্টার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562600" y="4419600"/>
              <a:ext cx="1295400" cy="1693788"/>
              <a:chOff x="5562600" y="4343400"/>
              <a:chExt cx="1295400" cy="1745696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2600" y="4343400"/>
                <a:ext cx="1295400" cy="113525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019800" y="5486400"/>
                <a:ext cx="714828" cy="602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ট্রি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086600" y="4343400"/>
              <a:ext cx="1600200" cy="1766050"/>
              <a:chOff x="7086600" y="4343400"/>
              <a:chExt cx="1447800" cy="1594906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6600" y="4343400"/>
                <a:ext cx="1447800" cy="11943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7362372" y="5410200"/>
                <a:ext cx="1019628" cy="528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মেশ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2463966" y="1828800"/>
            <a:ext cx="6680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নিম্নে আমরা চিত্রের মাধ্যমে টপোলজিগুলো  দেখবো।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77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05" y="1676401"/>
            <a:ext cx="7651195" cy="3827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200" y="5812054"/>
            <a:ext cx="112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 সংগঠনে মুল ব্যাকবোন বা মূল লাইনের সাথে সবগুলো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  থাকে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20617173">
            <a:off x="5135482" y="1655842"/>
            <a:ext cx="2641604" cy="593531"/>
            <a:chOff x="5803900" y="1033790"/>
            <a:chExt cx="2388114" cy="731510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5" name="Notched Right Arrow 4"/>
            <p:cNvSpPr/>
            <p:nvPr/>
          </p:nvSpPr>
          <p:spPr>
            <a:xfrm flipH="1">
              <a:off x="5803900" y="1033790"/>
              <a:ext cx="2197100" cy="731510"/>
            </a:xfrm>
            <a:prstGeom prst="notch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82214" y="1094716"/>
              <a:ext cx="2209800" cy="5689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 ব্যাকবোন</a:t>
              </a:r>
              <a:endPara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16-Point Star 7"/>
          <p:cNvSpPr/>
          <p:nvPr/>
        </p:nvSpPr>
        <p:spPr>
          <a:xfrm>
            <a:off x="2705100" y="333180"/>
            <a:ext cx="6019800" cy="800100"/>
          </a:xfrm>
          <a:prstGeom prst="star16">
            <a:avLst/>
          </a:prstGeom>
          <a:noFill/>
          <a:ln w="28575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 সংগঠন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700585"/>
              </p:ext>
            </p:extLst>
          </p:nvPr>
        </p:nvGraphicFramePr>
        <p:xfrm>
          <a:off x="7573962" y="2074068"/>
          <a:ext cx="1722438" cy="1453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73962" y="2074068"/>
                        <a:ext cx="1722438" cy="1453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563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28740" y="1257300"/>
            <a:ext cx="8793163" cy="4076700"/>
            <a:chOff x="185737" y="1181100"/>
            <a:chExt cx="8793163" cy="4076700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381000" y="2971800"/>
              <a:ext cx="8305800" cy="152400"/>
            </a:xfrm>
            <a:prstGeom prst="flowChartAlternateProcess">
              <a:avLst/>
            </a:prstGeom>
            <a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85737" y="1181100"/>
              <a:ext cx="8793163" cy="4076700"/>
              <a:chOff x="185737" y="1181100"/>
              <a:chExt cx="8793163" cy="40767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5737" y="1219200"/>
                <a:ext cx="1414463" cy="1752600"/>
                <a:chOff x="185737" y="1219200"/>
                <a:chExt cx="1414463" cy="1752600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737" y="1219200"/>
                  <a:ext cx="1414463" cy="122872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25" name="Flowchart: Alternate Process 24"/>
                <p:cNvSpPr/>
                <p:nvPr/>
              </p:nvSpPr>
              <p:spPr>
                <a:xfrm>
                  <a:off x="1128712" y="1990724"/>
                  <a:ext cx="76200" cy="981076"/>
                </a:xfrm>
                <a:prstGeom prst="flowChartAlternateProcess">
                  <a:avLst/>
                </a:prstGeom>
                <a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4267200" y="1209675"/>
                <a:ext cx="1414463" cy="1762125"/>
                <a:chOff x="4267200" y="1209675"/>
                <a:chExt cx="1414463" cy="1762125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7200" y="1209675"/>
                  <a:ext cx="1414463" cy="122872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23" name="Flowchart: Alternate Process 22"/>
                <p:cNvSpPr/>
                <p:nvPr/>
              </p:nvSpPr>
              <p:spPr>
                <a:xfrm>
                  <a:off x="5219700" y="1990724"/>
                  <a:ext cx="76200" cy="981076"/>
                </a:xfrm>
                <a:prstGeom prst="flowChartAlternateProcess">
                  <a:avLst/>
                </a:prstGeom>
                <a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6400800" y="1181100"/>
                <a:ext cx="1414463" cy="1808162"/>
                <a:chOff x="6400800" y="1181100"/>
                <a:chExt cx="1414463" cy="1808162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0800" y="1181100"/>
                  <a:ext cx="1414463" cy="122872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21" name="Flowchart: Alternate Process 20"/>
                <p:cNvSpPr/>
                <p:nvPr/>
              </p:nvSpPr>
              <p:spPr>
                <a:xfrm>
                  <a:off x="7336631" y="2008186"/>
                  <a:ext cx="76200" cy="981076"/>
                </a:xfrm>
                <a:prstGeom prst="flowChartAlternateProcess">
                  <a:avLst/>
                </a:prstGeom>
                <a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243137" y="3130548"/>
                <a:ext cx="1414463" cy="2127252"/>
                <a:chOff x="2243137" y="3130548"/>
                <a:chExt cx="1414463" cy="2127252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3137" y="4029075"/>
                  <a:ext cx="1414463" cy="122872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9" name="Flowchart: Alternate Process 18"/>
                <p:cNvSpPr/>
                <p:nvPr/>
              </p:nvSpPr>
              <p:spPr>
                <a:xfrm>
                  <a:off x="3271837" y="3130548"/>
                  <a:ext cx="76200" cy="981076"/>
                </a:xfrm>
                <a:prstGeom prst="flowChartAlternateProcess">
                  <a:avLst/>
                </a:prstGeom>
                <a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071937" y="3124200"/>
                <a:ext cx="1414463" cy="2120900"/>
                <a:chOff x="4071937" y="3124200"/>
                <a:chExt cx="1414463" cy="2120900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71937" y="4016375"/>
                  <a:ext cx="1414463" cy="122872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7" name="Flowchart: Alternate Process 16"/>
                <p:cNvSpPr/>
                <p:nvPr/>
              </p:nvSpPr>
              <p:spPr>
                <a:xfrm>
                  <a:off x="5100637" y="3124200"/>
                  <a:ext cx="76200" cy="981076"/>
                </a:xfrm>
                <a:prstGeom prst="flowChartAlternateProcess">
                  <a:avLst/>
                </a:prstGeom>
                <a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900737" y="3124200"/>
                <a:ext cx="1414463" cy="2120900"/>
                <a:chOff x="5900737" y="3124200"/>
                <a:chExt cx="1414463" cy="2120900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0737" y="4016375"/>
                  <a:ext cx="1414463" cy="122872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5" name="Flowchart: Alternate Process 14"/>
                <p:cNvSpPr/>
                <p:nvPr/>
              </p:nvSpPr>
              <p:spPr>
                <a:xfrm>
                  <a:off x="6929437" y="3124200"/>
                  <a:ext cx="76200" cy="981076"/>
                </a:xfrm>
                <a:prstGeom prst="flowChartAlternateProcess">
                  <a:avLst/>
                </a:prstGeom>
                <a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564437" y="3124200"/>
                <a:ext cx="1414463" cy="2120900"/>
                <a:chOff x="7564437" y="3124200"/>
                <a:chExt cx="1414463" cy="2120900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64437" y="4016375"/>
                  <a:ext cx="1414463" cy="122872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3" name="Flowchart: Alternate Process 12"/>
                <p:cNvSpPr/>
                <p:nvPr/>
              </p:nvSpPr>
              <p:spPr>
                <a:xfrm>
                  <a:off x="8605837" y="3124200"/>
                  <a:ext cx="76200" cy="981076"/>
                </a:xfrm>
                <a:prstGeom prst="flowChartAlternateProcess">
                  <a:avLst/>
                </a:prstGeom>
                <a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6" name="Group 25"/>
          <p:cNvGrpSpPr/>
          <p:nvPr/>
        </p:nvGrpSpPr>
        <p:grpSpPr>
          <a:xfrm>
            <a:off x="3657600" y="1200466"/>
            <a:ext cx="838200" cy="1847534"/>
            <a:chOff x="2514600" y="857566"/>
            <a:chExt cx="838200" cy="184753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857566"/>
              <a:ext cx="838200" cy="1199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Flowchart: Alternate Process 27"/>
            <p:cNvSpPr/>
            <p:nvPr/>
          </p:nvSpPr>
          <p:spPr>
            <a:xfrm>
              <a:off x="3048000" y="1895472"/>
              <a:ext cx="76200" cy="809628"/>
            </a:xfrm>
            <a:prstGeom prst="flowChartAlternateProcess">
              <a:avLst/>
            </a:prstGeom>
            <a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772400" y="1447800"/>
            <a:ext cx="533400" cy="423862"/>
            <a:chOff x="6629400" y="1143000"/>
            <a:chExt cx="533400" cy="423862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6629400" y="1143000"/>
              <a:ext cx="533400" cy="423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1143000"/>
              <a:ext cx="533400" cy="423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Horizontal Scroll 31"/>
          <p:cNvSpPr/>
          <p:nvPr/>
        </p:nvSpPr>
        <p:spPr>
          <a:xfrm>
            <a:off x="2354292" y="5554591"/>
            <a:ext cx="9420199" cy="7366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১. সহজেই নতুন সংযোগ দেওয়া যায়।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Horizontal Scroll 32"/>
          <p:cNvSpPr/>
          <p:nvPr/>
        </p:nvSpPr>
        <p:spPr>
          <a:xfrm>
            <a:off x="1931772" y="5526908"/>
            <a:ext cx="9420199" cy="7366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২. একটি কম্পিউটার নষ্ট হলে অন্য কম্পিউটার সচল থাকে।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Horizontal Scroll 33"/>
          <p:cNvSpPr/>
          <p:nvPr/>
        </p:nvSpPr>
        <p:spPr>
          <a:xfrm>
            <a:off x="1212071" y="5502275"/>
            <a:ext cx="9420199" cy="7366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১. এই টপোলজি  পড়তে পারে না । তাই সকলকে তথ্য প্রেরণ করে।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Horizontal Scroll 34"/>
          <p:cNvSpPr/>
          <p:nvPr/>
        </p:nvSpPr>
        <p:spPr>
          <a:xfrm>
            <a:off x="2743203" y="5585362"/>
            <a:ext cx="9420199" cy="7366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২. এই টপোলজি  ধীরগতি সম্পন্ন।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524003" y="3200400"/>
            <a:ext cx="1414463" cy="2127252"/>
            <a:chOff x="381000" y="3200400"/>
            <a:chExt cx="1414463" cy="212725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098927"/>
              <a:ext cx="1414463" cy="1228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" name="Flowchart: Alternate Process 37"/>
            <p:cNvSpPr/>
            <p:nvPr/>
          </p:nvSpPr>
          <p:spPr>
            <a:xfrm>
              <a:off x="1409700" y="3200400"/>
              <a:ext cx="76200" cy="981076"/>
            </a:xfrm>
            <a:prstGeom prst="flowChartAlternateProcess">
              <a:avLst/>
            </a:prstGeom>
            <a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4229100" y="2250061"/>
            <a:ext cx="0" cy="8052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276476" y="3105814"/>
            <a:ext cx="7505700" cy="142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300288" y="2095500"/>
            <a:ext cx="9524" cy="1009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391276" y="2095497"/>
            <a:ext cx="9524" cy="1009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8522493" y="2065333"/>
            <a:ext cx="9524" cy="1009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9767888" y="3081336"/>
            <a:ext cx="9524" cy="1009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276974" y="3124200"/>
            <a:ext cx="9524" cy="1009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436572" y="3135310"/>
            <a:ext cx="9524" cy="1009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101013" y="3105150"/>
            <a:ext cx="9524" cy="1009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572000" y="435117"/>
            <a:ext cx="224933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 টপোলজি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472140" y="427462"/>
            <a:ext cx="6096000" cy="1401338"/>
            <a:chOff x="1752600" y="-724233"/>
            <a:chExt cx="6096000" cy="1943433"/>
          </a:xfrm>
          <a:noFill/>
        </p:grpSpPr>
        <p:sp>
          <p:nvSpPr>
            <p:cNvPr id="50" name="8-Point Star 49"/>
            <p:cNvSpPr/>
            <p:nvPr/>
          </p:nvSpPr>
          <p:spPr>
            <a:xfrm>
              <a:off x="1752600" y="0"/>
              <a:ext cx="6096000" cy="1219200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30570" y="-724233"/>
              <a:ext cx="4648200" cy="98172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বাস টপোলজির সুবিধা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81326" y="494724"/>
            <a:ext cx="6096000" cy="876876"/>
            <a:chOff x="1752600" y="-83724"/>
            <a:chExt cx="6096000" cy="1302924"/>
          </a:xfrm>
          <a:noFill/>
        </p:grpSpPr>
        <p:sp>
          <p:nvSpPr>
            <p:cNvPr id="53" name="8-Point Star 52"/>
            <p:cNvSpPr/>
            <p:nvPr/>
          </p:nvSpPr>
          <p:spPr>
            <a:xfrm>
              <a:off x="1752600" y="0"/>
              <a:ext cx="6096000" cy="1219200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75977" y="-83724"/>
              <a:ext cx="4648200" cy="96036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বাস টপোলজির </a:t>
              </a:r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অসুবিধা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663700" y="1460503"/>
            <a:ext cx="359568" cy="484981"/>
            <a:chOff x="1715842" y="2095500"/>
            <a:chExt cx="527295" cy="64770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1795463" y="2419350"/>
              <a:ext cx="261937" cy="3238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2095500"/>
              <a:ext cx="185737" cy="6477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715842" y="2438400"/>
              <a:ext cx="79621" cy="571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7271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2" grpId="2"/>
      <p:bldP spid="33" grpId="0"/>
      <p:bldP spid="33" grpId="1"/>
      <p:bldP spid="34" grpId="0"/>
      <p:bldP spid="34" grpId="1"/>
      <p:bldP spid="35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674</Words>
  <Application>Microsoft Office PowerPoint</Application>
  <PresentationFormat>Custom</PresentationFormat>
  <Paragraphs>132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NikoshBAN</vt:lpstr>
      <vt:lpstr>Vrinda</vt:lpstr>
      <vt:lpstr>Wingdings</vt:lpstr>
      <vt:lpstr>Office Theme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Dell</cp:lastModifiedBy>
  <cp:revision>174</cp:revision>
  <dcterms:created xsi:type="dcterms:W3CDTF">2016-07-22T00:42:50Z</dcterms:created>
  <dcterms:modified xsi:type="dcterms:W3CDTF">2023-02-02T07:34:55Z</dcterms:modified>
</cp:coreProperties>
</file>