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258" r:id="rId3"/>
    <p:sldId id="376" r:id="rId4"/>
    <p:sldId id="398" r:id="rId5"/>
    <p:sldId id="397" r:id="rId6"/>
    <p:sldId id="401" r:id="rId7"/>
    <p:sldId id="402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403" r:id="rId19"/>
    <p:sldId id="391" r:id="rId20"/>
    <p:sldId id="404" r:id="rId21"/>
    <p:sldId id="395" r:id="rId22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906" y="-252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5D37-40F3-48F8-B5F8-39BCB23FA6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0C9-B55D-4FCB-98A3-1CD66B4EC9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4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57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10161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0" y="2309812"/>
            <a:ext cx="8406630" cy="53101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9553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54" y="1347506"/>
            <a:ext cx="3685646" cy="193026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92" y="1361575"/>
            <a:ext cx="3497584" cy="193026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3400" y="5601658"/>
            <a:ext cx="11701976" cy="239889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BD" sz="37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</a:t>
            </a:r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খাল-বিল,নদী-নালায় প্রচুর মাছ পাওয়া যায়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মৎস্য </a:t>
            </a:r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সম্পদকে দুই ভাগে ভাগ করা হয়। 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যথা- (</a:t>
            </a:r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১)সামুদ্রিক মাছ (২) মিঠা পানির মাছ</a:t>
            </a:r>
          </a:p>
          <a:p>
            <a:pPr algn="just"/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তীয় </a:t>
            </a:r>
            <a:r>
              <a:rPr lang="as-IN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 চাহিদা পূরণ, কর্মসংস্থানের সুযোগ সৃষ্টি, বৈদেশিক মুদ্রা অর্জন </a:t>
            </a:r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 </a:t>
            </a:r>
            <a:r>
              <a:rPr lang="as-IN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সর্বোপরি দেশের আর্থ-সামাজিক</a:t>
            </a:r>
            <a:r>
              <a:rPr lang="bn-BD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উন্নয়নে </a:t>
            </a:r>
            <a:r>
              <a:rPr lang="as-IN" sz="37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মৎস্য খাতের অবদান ব্যাপক</a:t>
            </a:r>
            <a:r>
              <a:rPr lang="as-IN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1347506"/>
            <a:ext cx="3774831" cy="18599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3500591"/>
            <a:ext cx="3780986" cy="194359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19" y="3523596"/>
            <a:ext cx="3685646" cy="192059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7" y="3500591"/>
            <a:ext cx="3497584" cy="19435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24502" y="457200"/>
            <a:ext cx="650748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9920" y="381000"/>
            <a:ext cx="6507480" cy="701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বাংলাদেসের  মৎস 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9" y="1607951"/>
            <a:ext cx="3733800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0" y="1554480"/>
            <a:ext cx="3627119" cy="285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60" y="1726926"/>
            <a:ext cx="3655161" cy="261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9703810" y="4496062"/>
            <a:ext cx="1473619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189" y="4610317"/>
            <a:ext cx="1620433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159" y="4610315"/>
            <a:ext cx="1813560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73148"/>
            <a:ext cx="608076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57200"/>
            <a:ext cx="6080760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কৃষি সম্পদ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620" y="5669280"/>
            <a:ext cx="8722461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9189" y="5648178"/>
            <a:ext cx="10881360" cy="233733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কৃষকগন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কৃষিসম্পদ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পাট, চা, ধান, আলু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এছাড়াও গম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ভুট্টা, সরিষা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 ফলনও বেশ ভালো হয়।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1" y="3408624"/>
            <a:ext cx="4975386" cy="1989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87" y="1280160"/>
            <a:ext cx="4968020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00" y="1280160"/>
            <a:ext cx="4800251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09" y="3408624"/>
            <a:ext cx="4800251" cy="1989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6782" y="5570806"/>
            <a:ext cx="11603501" cy="239889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বন থেকে আমরা কাঠ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ফল, মধু, মোম, পশুপাখি, জ্বালানী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 এবং ভেষজ উদ্ভিদ পাই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গর্জন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জারুল কাঠ দ্বারা রেলপথের স্লিপার এবং গামার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চাপালিশ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সাম্পান ও নৌকা তৈরি করা হয়।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81000"/>
            <a:ext cx="6567781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1360" y="304800"/>
            <a:ext cx="6187440" cy="7984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বনজ সম্পদ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"/>
            <a:ext cx="6187440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সম্পদের গুরুত্ব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0360" y="457201"/>
            <a:ext cx="778764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700" b="1" dirty="0">
                <a:latin typeface="NikoshBAN" pitchFamily="2" charset="0"/>
                <a:cs typeface="NikoshBAN" pitchFamily="2" charset="0"/>
              </a:rPr>
              <a:t>ছবিতে কী দেখতে পাচ্ছো ?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27930"/>
            <a:ext cx="5334000" cy="304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8" y="1219200"/>
            <a:ext cx="2987011" cy="155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" y="2756869"/>
            <a:ext cx="2898140" cy="1519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" y="1219201"/>
            <a:ext cx="2898140" cy="155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0" y="2822457"/>
            <a:ext cx="2961041" cy="145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2719" y="4572000"/>
            <a:ext cx="11438801" cy="34453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নিরাপদ খাবার 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নিরাপদ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পয়ঃ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 ব্যবস্থা নিশ্চিত করার ক্ষেত্রে চ্যাম্পি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হিসেবে বৈশ্বিক স্বীকৃতি অর্জন করেছে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ব্যবস্থাপনার যে উদ্যোগগুলো গ্রহনের মাধ্যমে আমরা পানি সম্পদের সুষ্ঠু ব্যবস্থাপনা নিশ্চিত করার মাধ্যমে জনগণের খাদ্য নিরাপত্তার স্থায়ী সমাধানে সকলে কাজ করতে পারি তা হলো-সংযোগ খাল ও রিজার্ভার খনন করা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লবনাক্ততা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 করা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নদীভাঙন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 করা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পরিমিত 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ও কীটনাশক ব্যবহার করা।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360" y="228600"/>
            <a:ext cx="7787640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সম্পদ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92148"/>
            <a:ext cx="7787640" cy="7984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ব্যবস্থাপনার কাজ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533400"/>
            <a:ext cx="533400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447800"/>
            <a:ext cx="5176837" cy="28346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7" y="1447801"/>
            <a:ext cx="5334000" cy="28346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11963400" cy="2891333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just"/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শক্তি হল সূর্যরশ্মিকে কাজে লাগি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শক্তিতে রুপান্তর করা। দুইভাবে রুপান্তরের এই কাজটি করা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থাকে- প্রত্যক্ষ ও পরোক্ষভাবে। প্রত্যক্ষভাবে সূর্যরশ্মিকে ব্যবহার করাকে ফোটো ভোলটাইক (পিভি) বলা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প্রাথমিকভাবে ছোট ও মাঝারি পরিসরে এর ব্যবহার করা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থাকে। পরোক্ষভাবে সূর্যরশ্মিকে ব্যবহার করাকে বলা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ঘনীভূত সৌর শক্তি বা কনসেনট্রেডেট সোলার পাও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(সিএসপি)।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981" y="381000"/>
            <a:ext cx="5101636" cy="798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সৌরশক্তি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764" y="344548"/>
            <a:ext cx="5101636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সৌরশক্তি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12054840" cy="798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23" y="1876388"/>
            <a:ext cx="5259719" cy="331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56186" y="5535638"/>
            <a:ext cx="4736031" cy="12601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1822385"/>
            <a:ext cx="5334001" cy="33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040880" y="5577841"/>
            <a:ext cx="4800600" cy="690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1295400"/>
            <a:ext cx="5760720" cy="2834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438400" y="4267200"/>
            <a:ext cx="7927144" cy="675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4953000"/>
            <a:ext cx="11628120" cy="289133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খনিজ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বনজ, সৌরসহ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প্রাকৃতিক সম্পদকে ব্যবহার করে দেশ অর্থনৈতিকভাবে সমৃদ্ধ হচ্ছে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দেশের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আয়ের সিংহভাগই আসে এ সম্পদকে কাজে লাগানোর মাধ্যমে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ফলে মানুষজন কর্মসংস্থানের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 পাচ্ছে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দেশীয়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পন্য উৎপাদিত হচ্ছে, অর্থনৈতিক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 নতুন নতুন উদ্যোগ গৃহীত হচ্ছে। প্রাকৃতিক সম্পদের ব্যবহার সেই সব উদ্যোগকে এগিয়ে নিতে সাহায্য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080" y="375326"/>
            <a:ext cx="6400800" cy="7984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সম্পদের গুরুত্ব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51" y="2002207"/>
            <a:ext cx="4991669" cy="279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5200750"/>
            <a:ext cx="11048999" cy="13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সম্পদগুলো অর্থনীতির কোন কোন ক্ষেত্রে গুরুত্বপূর্ন অবদান রাখছে তার একটি তালিকা তৈরি কর।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304800"/>
            <a:ext cx="3328941" cy="1371600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30164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770" y="1920910"/>
            <a:ext cx="10409750" cy="7955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১।বাংলাদেশের কোন জেলায় কয়লা পাওয়া গেছে?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1005702" y="2850114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5433315" y="3990552"/>
            <a:ext cx="309173" cy="554331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6921" y="2722098"/>
            <a:ext cx="2855197" cy="84124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ঢাকা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11133" y="2722098"/>
            <a:ext cx="2856866" cy="86410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(খ)বরিশাল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6923" y="3910818"/>
            <a:ext cx="2912049" cy="80924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বগুড়া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6744" y="3910818"/>
            <a:ext cx="2875291" cy="8092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(ঘ)চট্টগ্রাম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0580" y="1280160"/>
            <a:ext cx="33604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257800" y="2904978"/>
            <a:ext cx="480060" cy="65836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1005701" y="400225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036" y="4916658"/>
            <a:ext cx="10424095" cy="722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২।বাংলাদেশে মোট কতটি গ্যাস ফিল্ড (ক্ষেত্র) আছে?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0990825" y="5720621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11181218" y="6658193"/>
            <a:ext cx="309173" cy="554331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0240" y="5639534"/>
            <a:ext cx="2998016" cy="76568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১২টি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1132" y="6636590"/>
            <a:ext cx="2856868" cy="8342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১৭টি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12036" y="6669901"/>
            <a:ext cx="3040964" cy="8070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১৫টি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11133" y="5639534"/>
            <a:ext cx="2856866" cy="7981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7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১৩টি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286893" y="576064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345518" y="665401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24400" y="3048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0328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698" y="1828801"/>
            <a:ext cx="11252142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 কাকে বলে?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416" y="4243674"/>
            <a:ext cx="11239424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 তলদেশে কোন খনিজ সম্পদ আবিষ্কৃত হয়েছে?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416" y="6623249"/>
            <a:ext cx="11239425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901278" indent="-901278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সম্পদ ব্যবস্থাপনা বলতে কী বোঝায়?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701" y="5433461"/>
            <a:ext cx="11252140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 এলাকাকে কয়টি ভাগে ভাগ করা যায়?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75" y="3018589"/>
            <a:ext cx="11218666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 অঞ্চলের বনভূমি কোন ধরনের?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0" y="6096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7080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8" y="14771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7"/>
            <a:ext cx="6934200" cy="354903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39438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6248400"/>
            <a:ext cx="5486400" cy="13524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.jpg">
            <a:extLst>
              <a:ext uri="{FF2B5EF4-FFF2-40B4-BE49-F238E27FC236}">
                <a16:creationId xmlns="" xmlns:a16="http://schemas.microsoft.com/office/drawing/2014/main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3014" y="1477108"/>
            <a:ext cx="3451042" cy="439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84703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403677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996" y="5302311"/>
            <a:ext cx="10718483" cy="1333042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</a:t>
            </a:r>
            <a:r>
              <a:rPr lang="bn-BD" sz="400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কি পদক্ষেপ গ্রহণ করা উচিত বলে তুমি মনে কর- তা খাতায় লিখে আনবে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09600"/>
            <a:ext cx="982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108200"/>
            <a:ext cx="9245600" cy="520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62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3441" y="6400800"/>
            <a:ext cx="11094719" cy="7368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280160"/>
            <a:ext cx="3832272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2" y="457200"/>
            <a:ext cx="3996397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1" y="1920241"/>
            <a:ext cx="3684611" cy="356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878060" y="6324600"/>
            <a:ext cx="11094719" cy="7368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সাগর,পাহাড়,ঝর্না,গাছপালা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266" y="6400800"/>
            <a:ext cx="11094719" cy="736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,পাহাড়,ঝর্না, গাছপালা এগুলো কী তৈরি করা যায়?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266" y="6370767"/>
            <a:ext cx="11094719" cy="7368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তৈরি করা যায়না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প্রাকৃতিকভাবেই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সৃষ্টি হয়েছে।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9A180A-54C4-49B4-BD9F-0F45E77A45D3}"/>
              </a:ext>
            </a:extLst>
          </p:cNvPr>
          <p:cNvSpPr txBox="1"/>
          <p:nvPr/>
        </p:nvSpPr>
        <p:spPr>
          <a:xfrm>
            <a:off x="1600200" y="76200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6764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BD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প্রাকৃতিক সম্পদ </a:t>
            </a:r>
            <a:endParaRPr lang="en-US" sz="7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819400"/>
            <a:ext cx="7343775" cy="4581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455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2280537"/>
            <a:ext cx="10287000" cy="4760897"/>
            <a:chOff x="1509450" y="1857311"/>
            <a:chExt cx="9801557" cy="3408065"/>
          </a:xfrm>
        </p:grpSpPr>
        <p:grpSp>
          <p:nvGrpSpPr>
            <p:cNvPr id="3" name="Group 2"/>
            <p:cNvGrpSpPr/>
            <p:nvPr/>
          </p:nvGrpSpPr>
          <p:grpSpPr>
            <a:xfrm>
              <a:off x="1509450" y="1857311"/>
              <a:ext cx="9801557" cy="3408065"/>
              <a:chOff x="1965370" y="1613713"/>
              <a:chExt cx="9915549" cy="38926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965370" y="1613713"/>
                <a:ext cx="9915549" cy="389261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700455" y="2091601"/>
              <a:ext cx="9432204" cy="3032774"/>
              <a:chOff x="2372547" y="2399836"/>
              <a:chExt cx="9794285" cy="303277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372547" y="3336165"/>
                <a:ext cx="9794285" cy="97403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 </a:t>
                </a:r>
                <a:r>
                  <a:rPr lang="bn-BD" sz="4000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বাংলাদেশের প্রাকৃতিক সম্পদ গুলোর নাম বলতে পারবে;</a:t>
                </a:r>
                <a:endParaRPr lang="bn-BD" sz="4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72547" y="2399836"/>
                <a:ext cx="9781146" cy="3032774"/>
                <a:chOff x="2826103" y="2413762"/>
                <a:chExt cx="9336709" cy="3032774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26103" y="2413762"/>
                  <a:ext cx="9336707" cy="772412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 </a:t>
                  </a:r>
                  <a:r>
                    <a:rPr lang="en-US" sz="4000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প্রাকৃতিক</a:t>
                  </a:r>
                  <a:r>
                    <a:rPr 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সম্পদের</a:t>
                  </a:r>
                  <a:r>
                    <a:rPr 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সং</a:t>
                  </a:r>
                  <a:r>
                    <a:rPr lang="bn-BD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জ্ঞা বলতে পারবে;</a:t>
                  </a:r>
                  <a:endParaRPr lang="bn-BD" sz="4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26103" y="4587119"/>
                  <a:ext cx="9336709" cy="85941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40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</a:t>
                  </a:r>
                  <a:r>
                    <a:rPr lang="bn-BD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প্রাকৃতিক সম্পদের</a:t>
                  </a:r>
                  <a:r>
                    <a:rPr lang="en-US" altLang="en-US" sz="40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গুরুত্ব</a:t>
                  </a:r>
                  <a:r>
                    <a:rPr lang="bn-IN" sz="40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ব্যখ্যা</a:t>
                  </a:r>
                  <a:r>
                    <a:rPr lang="en-US" sz="40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bn-IN" sz="40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alt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bn-BD" altLang="en-US" sz="40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419748" y="2133600"/>
            <a:ext cx="1409052" cy="5087389"/>
            <a:chOff x="1526241" y="1345335"/>
            <a:chExt cx="1473958" cy="43788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/>
            <a:stretch/>
          </p:blipFill>
          <p:spPr>
            <a:xfrm>
              <a:off x="1526241" y="1345335"/>
              <a:ext cx="1473958" cy="437887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942497" y="3030002"/>
              <a:ext cx="641445" cy="7231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defTabSz="17666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960953" y="1447800"/>
            <a:ext cx="6109268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346334"/>
            <a:ext cx="3758703" cy="1025266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097280"/>
            <a:ext cx="10347960" cy="5120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9440" y="6509814"/>
            <a:ext cx="3947160" cy="1090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63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মাটি</a:t>
            </a:r>
            <a:endParaRPr lang="en-US" sz="63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2" y="1097281"/>
            <a:ext cx="10347959" cy="51206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45001" y="6526484"/>
            <a:ext cx="3947160" cy="1090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63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পানি</a:t>
            </a:r>
            <a:endParaRPr lang="en-US" sz="63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097280"/>
            <a:ext cx="10347957" cy="5120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45002" y="6500884"/>
            <a:ext cx="3982719" cy="1090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63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মৎস</a:t>
            </a:r>
            <a:endParaRPr lang="en-US" sz="63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খনিজ সম্পদ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413" y="1143000"/>
            <a:ext cx="10347956" cy="512063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480560" y="6526484"/>
            <a:ext cx="3947160" cy="1090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63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খনিজ</a:t>
            </a:r>
            <a:endParaRPr lang="en-US" sz="63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5479" y="6574752"/>
            <a:ext cx="3947160" cy="10138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5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5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902" y="6553200"/>
            <a:ext cx="11904978" cy="1013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5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 থেকে প্রাপ্ত সম্পদকে প্রাকৃতিক সম্পদ বলে</a:t>
            </a:r>
            <a:r>
              <a:rPr lang="bn-BD" sz="53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3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1" y="1142999"/>
            <a:ext cx="10510520" cy="5114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3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5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89" l="1036" r="97409">
                        <a14:backgroundMark x1="16580" y1="49007" x2="38342" y2="10596"/>
                        <a14:backgroundMark x1="30052" y1="85430" x2="68912" y2="83444"/>
                        <a14:backgroundMark x1="65803" y1="79470" x2="76166" y2="7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2863"/>
            <a:ext cx="4953000" cy="3739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231" y="533400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2244" y="6369111"/>
            <a:ext cx="9354956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প্রাকৃতিক সম্পদের নাম লিখ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486400"/>
            <a:ext cx="6306956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কাকে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াংলাদেশ বনভূম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8" y="1737361"/>
            <a:ext cx="3138853" cy="204684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5" descr="খনিজ সম্পদ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737361"/>
            <a:ext cx="3093720" cy="204684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1" name="Picture 2" descr="C:\Documents and Settings\Personal\Desktop\karim-5\el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70" y="4827417"/>
            <a:ext cx="3223591" cy="209169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30" y="4819943"/>
            <a:ext cx="3216812" cy="209916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5" y="4863463"/>
            <a:ext cx="3304518" cy="20556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13460" y="4012777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94" y="4014605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1120" y="4021706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524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7066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9553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/>
          <a:stretch/>
        </p:blipFill>
        <p:spPr>
          <a:xfrm>
            <a:off x="8517989" y="1737361"/>
            <a:ext cx="3323492" cy="204684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70562" y="516356"/>
            <a:ext cx="10840438" cy="779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 গুলো কী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0" y="1747899"/>
            <a:ext cx="3849201" cy="2140483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10" y="1730315"/>
            <a:ext cx="3682511" cy="2140481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" y="4699219"/>
            <a:ext cx="3849201" cy="2091697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3" y="1751104"/>
            <a:ext cx="3543007" cy="2091557"/>
          </a:xfrm>
          <a:prstGeom prst="rect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37" y="4699219"/>
            <a:ext cx="3724053" cy="209169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1448" y="4033670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984" y="4033670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5530" y="4009799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শিলা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6304" y="6923716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বালু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3" y="4700155"/>
            <a:ext cx="3543007" cy="2090761"/>
          </a:xfrm>
          <a:prstGeom prst="rect">
            <a:avLst/>
          </a:prstGeom>
          <a:ln w="5715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501481" y="6895581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104" y="548641"/>
            <a:ext cx="11094719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আবিস্কৃত প্রধান প্রধান খনিজ সম্পদ গুলো কী কী?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5799" y="6929270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562" y="533400"/>
            <a:ext cx="10840438" cy="7790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আবিস্কৃত প্রধান প্রধান খনিজ সম্পদ সমুহ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715</Words>
  <Application>Microsoft Office PowerPoint</Application>
  <PresentationFormat>Custom</PresentationFormat>
  <Paragraphs>95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169</cp:revision>
  <dcterms:created xsi:type="dcterms:W3CDTF">2006-08-16T00:00:00Z</dcterms:created>
  <dcterms:modified xsi:type="dcterms:W3CDTF">2023-02-20T05:25:36Z</dcterms:modified>
</cp:coreProperties>
</file>