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53" y="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DDFCF-38B3-4055-B2BE-16002971E0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AC81B9-656C-4D31-9206-C877B295F01C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/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sz="4100" b="1" dirty="0" smtClean="0">
              <a:solidFill>
                <a:srgbClr val="FF0000"/>
              </a:solidFill>
              <a:latin typeface="Arial Black" panose="020B0A04020102020204" pitchFamily="34" charset="0"/>
            </a:rPr>
            <a:t> </a:t>
          </a:r>
        </a:p>
        <a:p>
          <a:pPr rtl="0"/>
          <a:r>
            <a:rPr lang="en-US" sz="4100" b="1" dirty="0" smtClean="0">
              <a:solidFill>
                <a:srgbClr val="FF0000"/>
              </a:solidFill>
              <a:latin typeface="Arial Black" panose="020B0A04020102020204" pitchFamily="34" charset="0"/>
            </a:rPr>
            <a:t>          </a:t>
          </a:r>
          <a:r>
            <a:rPr lang="en-US" sz="4100" b="1" dirty="0" smtClean="0">
              <a:solidFill>
                <a:srgbClr val="FFFF00"/>
              </a:solidFill>
              <a:latin typeface="Algerian" panose="04020705040A02060702" pitchFamily="82" charset="0"/>
            </a:rPr>
            <a:t>TO MY</a:t>
          </a:r>
        </a:p>
        <a:p>
          <a:pPr rtl="0"/>
          <a:r>
            <a:rPr lang="en-US" sz="5400" b="1" dirty="0" smtClean="0">
              <a:solidFill>
                <a:srgbClr val="00FA71"/>
              </a:solidFill>
              <a:latin typeface="Cooper Black" panose="0208090404030B020404" pitchFamily="18" charset="0"/>
            </a:rPr>
            <a:t>PRESENTATION</a:t>
          </a:r>
          <a:endParaRPr lang="en-US" sz="5400" b="1" dirty="0">
            <a:solidFill>
              <a:srgbClr val="00FA71"/>
            </a:solidFill>
            <a:latin typeface="Cooper Black" panose="0208090404030B020404" pitchFamily="18" charset="0"/>
          </a:endParaRPr>
        </a:p>
      </dgm:t>
    </dgm:pt>
    <dgm:pt modelId="{500A91D8-C088-4AF1-A657-00646D60FC41}" type="parTrans" cxnId="{153E58AE-3FAB-4AA0-ADDE-695074A2927F}">
      <dgm:prSet/>
      <dgm:spPr/>
      <dgm:t>
        <a:bodyPr/>
        <a:lstStyle/>
        <a:p>
          <a:endParaRPr lang="en-US"/>
        </a:p>
      </dgm:t>
    </dgm:pt>
    <dgm:pt modelId="{935A90F4-4994-41FB-B1D2-2284B92C1C59}" type="sibTrans" cxnId="{153E58AE-3FAB-4AA0-ADDE-695074A2927F}">
      <dgm:prSet/>
      <dgm:spPr/>
      <dgm:t>
        <a:bodyPr/>
        <a:lstStyle/>
        <a:p>
          <a:endParaRPr lang="en-US"/>
        </a:p>
      </dgm:t>
    </dgm:pt>
    <dgm:pt modelId="{6AE1325B-B4EE-4769-8149-C1AE07EB0C33}" type="pres">
      <dgm:prSet presAssocID="{812DDFCF-38B3-4055-B2BE-16002971E0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D2EF18-5F22-461D-8E2F-D52989A21E33}" type="pres">
      <dgm:prSet presAssocID="{2DAC81B9-656C-4D31-9206-C877B295F01C}" presName="composite" presStyleCnt="0"/>
      <dgm:spPr/>
      <dgm:t>
        <a:bodyPr/>
        <a:lstStyle/>
        <a:p>
          <a:endParaRPr lang="en-US"/>
        </a:p>
      </dgm:t>
    </dgm:pt>
    <dgm:pt modelId="{D64B012A-9A9B-4107-AC49-25194A1FFE9D}" type="pres">
      <dgm:prSet presAssocID="{2DAC81B9-656C-4D31-9206-C877B295F01C}" presName="rect1" presStyleLbl="trAlignAcc1" presStyleIdx="0" presStyleCnt="1" custScaleX="96731" custScaleY="136613" custLinFactNeighborX="7654" custLinFactNeighborY="-14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FB179-BF08-4680-AFED-C78C5F5C48FC}" type="pres">
      <dgm:prSet presAssocID="{2DAC81B9-656C-4D31-9206-C877B295F01C}" presName="rect2" presStyleLbl="fgImgPlace1" presStyleIdx="0" presStyleCnt="1" custScaleX="236150" custScaleY="152969" custLinFactNeighborX="-33099" custLinFactNeighborY="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</dgm:ptLst>
  <dgm:cxnLst>
    <dgm:cxn modelId="{BF0C0088-AFB5-4754-9828-C6D9B215569F}" type="presOf" srcId="{2DAC81B9-656C-4D31-9206-C877B295F01C}" destId="{D64B012A-9A9B-4107-AC49-25194A1FFE9D}" srcOrd="0" destOrd="0" presId="urn:microsoft.com/office/officeart/2008/layout/PictureStrips"/>
    <dgm:cxn modelId="{2143302D-16B6-4D7B-9DFA-3F8A34EB51B2}" type="presOf" srcId="{812DDFCF-38B3-4055-B2BE-16002971E00B}" destId="{6AE1325B-B4EE-4769-8149-C1AE07EB0C33}" srcOrd="0" destOrd="0" presId="urn:microsoft.com/office/officeart/2008/layout/PictureStrips"/>
    <dgm:cxn modelId="{153E58AE-3FAB-4AA0-ADDE-695074A2927F}" srcId="{812DDFCF-38B3-4055-B2BE-16002971E00B}" destId="{2DAC81B9-656C-4D31-9206-C877B295F01C}" srcOrd="0" destOrd="0" parTransId="{500A91D8-C088-4AF1-A657-00646D60FC41}" sibTransId="{935A90F4-4994-41FB-B1D2-2284B92C1C59}"/>
    <dgm:cxn modelId="{BB3431AA-69AA-4AF9-9989-B6D34B03DCF3}" type="presParOf" srcId="{6AE1325B-B4EE-4769-8149-C1AE07EB0C33}" destId="{E4D2EF18-5F22-461D-8E2F-D52989A21E33}" srcOrd="0" destOrd="0" presId="urn:microsoft.com/office/officeart/2008/layout/PictureStrips"/>
    <dgm:cxn modelId="{8A00389A-2996-4B04-875C-BD35B76AD45E}" type="presParOf" srcId="{E4D2EF18-5F22-461D-8E2F-D52989A21E33}" destId="{D64B012A-9A9B-4107-AC49-25194A1FFE9D}" srcOrd="0" destOrd="0" presId="urn:microsoft.com/office/officeart/2008/layout/PictureStrips"/>
    <dgm:cxn modelId="{6CF5FE59-1AE0-4333-9AB7-D56A56FDD9C5}" type="presParOf" srcId="{E4D2EF18-5F22-461D-8E2F-D52989A21E33}" destId="{37DFB179-BF08-4680-AFED-C78C5F5C48FC}" srcOrd="1" destOrd="0" presId="urn:microsoft.com/office/officeart/2008/layout/PictureStrip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B012A-9A9B-4107-AC49-25194A1FFE9D}">
      <dsp:nvSpPr>
        <dsp:cNvPr id="0" name=""/>
        <dsp:cNvSpPr/>
      </dsp:nvSpPr>
      <dsp:spPr>
        <a:xfrm>
          <a:off x="3001747" y="255955"/>
          <a:ext cx="8306442" cy="3665991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817615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 </a:t>
          </a:r>
        </a:p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          </a:t>
          </a:r>
          <a:r>
            <a:rPr lang="en-US" sz="4100" b="1" kern="1200" dirty="0" smtClean="0">
              <a:solidFill>
                <a:srgbClr val="FFFF00"/>
              </a:solidFill>
              <a:latin typeface="Algerian" panose="04020705040A02060702" pitchFamily="82" charset="0"/>
            </a:rPr>
            <a:t>TO MY</a:t>
          </a:r>
        </a:p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rgbClr val="00FA71"/>
              </a:solidFill>
              <a:latin typeface="Cooper Black" panose="0208090404030B020404" pitchFamily="18" charset="0"/>
            </a:rPr>
            <a:t>PRESENTATION</a:t>
          </a:r>
          <a:endParaRPr lang="en-US" sz="5400" b="1" kern="1200" dirty="0">
            <a:solidFill>
              <a:srgbClr val="00FA71"/>
            </a:solidFill>
            <a:latin typeface="Cooper Black" panose="0208090404030B020404" pitchFamily="18" charset="0"/>
          </a:endParaRPr>
        </a:p>
      </dsp:txBody>
      <dsp:txXfrm>
        <a:off x="3001747" y="255955"/>
        <a:ext cx="8306442" cy="3665991"/>
      </dsp:txXfrm>
    </dsp:sp>
    <dsp:sp modelId="{37DFB179-BF08-4680-AFED-C78C5F5C48FC}">
      <dsp:nvSpPr>
        <dsp:cNvPr id="0" name=""/>
        <dsp:cNvSpPr/>
      </dsp:nvSpPr>
      <dsp:spPr>
        <a:xfrm>
          <a:off x="0" y="4481"/>
          <a:ext cx="4435937" cy="43101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noFill/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AD2-F278-45E4-AEC0-AB290BF80B3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90A5-224F-4AF5-BC74-66DCD4C7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AD2-F278-45E4-AEC0-AB290BF80B3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90A5-224F-4AF5-BC74-66DCD4C7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7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AD2-F278-45E4-AEC0-AB290BF80B3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90A5-224F-4AF5-BC74-66DCD4C7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7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AD2-F278-45E4-AEC0-AB290BF80B3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90A5-224F-4AF5-BC74-66DCD4C7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1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AD2-F278-45E4-AEC0-AB290BF80B3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90A5-224F-4AF5-BC74-66DCD4C7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AD2-F278-45E4-AEC0-AB290BF80B3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90A5-224F-4AF5-BC74-66DCD4C7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AD2-F278-45E4-AEC0-AB290BF80B3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90A5-224F-4AF5-BC74-66DCD4C7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AD2-F278-45E4-AEC0-AB290BF80B3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90A5-224F-4AF5-BC74-66DCD4C7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AD2-F278-45E4-AEC0-AB290BF80B3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90A5-224F-4AF5-BC74-66DCD4C7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8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AD2-F278-45E4-AEC0-AB290BF80B3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90A5-224F-4AF5-BC74-66DCD4C7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9AD2-F278-45E4-AEC0-AB290BF80B3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90A5-224F-4AF5-BC74-66DCD4C7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4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89AD2-F278-45E4-AEC0-AB290BF80B3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590A5-224F-4AF5-BC74-66DCD4C7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87274590"/>
              </p:ext>
            </p:extLst>
          </p:nvPr>
        </p:nvGraphicFramePr>
        <p:xfrm>
          <a:off x="373571" y="447870"/>
          <a:ext cx="11308190" cy="431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684835"/>
            <a:ext cx="12192000" cy="417316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97302" y="866792"/>
            <a:ext cx="6819088" cy="144655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70000" endPos="35000" dir="5400000" sy="-100000" algn="bl" rotWithShape="0"/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WELCOME</a:t>
            </a:r>
            <a:endParaRPr lang="en-US" sz="88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721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3DDDA1-2942-4235-1FB3-4F9E1C698F12}"/>
              </a:ext>
            </a:extLst>
          </p:cNvPr>
          <p:cNvSpPr/>
          <p:nvPr/>
        </p:nvSpPr>
        <p:spPr>
          <a:xfrm>
            <a:off x="802106" y="1603717"/>
            <a:ext cx="9657346" cy="5021179"/>
          </a:xfrm>
          <a:prstGeom prst="roundRect">
            <a:avLst/>
          </a:prstGeom>
          <a:noFill/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সবাই</a:t>
            </a:r>
            <a:r>
              <a:rPr lang="en-US" sz="44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নিজ</a:t>
            </a:r>
            <a:r>
              <a:rPr lang="en-US" sz="44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নিজ</a:t>
            </a:r>
            <a:r>
              <a:rPr lang="en-US" sz="44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খাতায়</a:t>
            </a:r>
            <a:r>
              <a:rPr lang="en-US" sz="44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একটি</a:t>
            </a:r>
            <a:r>
              <a:rPr lang="en-US" sz="44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নিরাপদ</a:t>
            </a:r>
            <a:r>
              <a:rPr lang="en-US" sz="44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latin typeface="Nikos"/>
              </a:rPr>
              <a:t>সার্কিট</a:t>
            </a:r>
            <a:r>
              <a:rPr lang="en-US" sz="44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অংকন</a:t>
            </a:r>
            <a:r>
              <a:rPr lang="en-US" sz="44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করে</a:t>
            </a:r>
            <a:r>
              <a:rPr lang="en-US" sz="44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প্যাকটিস</a:t>
            </a:r>
            <a:r>
              <a:rPr lang="en-US" sz="44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কর</a:t>
            </a:r>
            <a:r>
              <a:rPr lang="en-US" sz="44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।</a:t>
            </a:r>
          </a:p>
          <a:p>
            <a:pPr algn="ctr"/>
            <a:endParaRPr lang="en-US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3B61FF-B094-9523-DA5A-119B5DEF0F03}"/>
              </a:ext>
            </a:extLst>
          </p:cNvPr>
          <p:cNvSpPr/>
          <p:nvPr/>
        </p:nvSpPr>
        <p:spPr>
          <a:xfrm>
            <a:off x="3334043" y="478302"/>
            <a:ext cx="4206240" cy="1125415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US" sz="4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7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837920-BF83-EC0F-FC9B-9A1EE531DB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79" y="2672863"/>
            <a:ext cx="4805191" cy="3945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29CCB-0CEC-9E53-5AA8-17E8FEC8F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49" y="0"/>
            <a:ext cx="3424701" cy="31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F2672B-1548-6BBC-4D97-F5FC9DC0D165}"/>
              </a:ext>
            </a:extLst>
          </p:cNvPr>
          <p:cNvSpPr/>
          <p:nvPr/>
        </p:nvSpPr>
        <p:spPr>
          <a:xfrm>
            <a:off x="2672862" y="2067951"/>
            <a:ext cx="6358596" cy="337624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সাইজ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/>
              <a:t>এর</a:t>
            </a:r>
            <a:r>
              <a:rPr lang="en-US" sz="3600" dirty="0"/>
              <a:t> </a:t>
            </a:r>
            <a:r>
              <a:rPr lang="en-US" sz="3600" dirty="0" err="1"/>
              <a:t>পেপারে</a:t>
            </a:r>
            <a:r>
              <a:rPr lang="en-US" sz="3600" dirty="0"/>
              <a:t> </a:t>
            </a:r>
            <a:r>
              <a:rPr lang="en-US" sz="3600" dirty="0" err="1"/>
              <a:t>নিরাপদ</a:t>
            </a:r>
            <a:r>
              <a:rPr lang="en-US" sz="3600" dirty="0"/>
              <a:t> </a:t>
            </a:r>
            <a:r>
              <a:rPr lang="en-US" sz="3600" dirty="0" err="1"/>
              <a:t>সার্কিট</a:t>
            </a:r>
            <a:r>
              <a:rPr lang="en-US" sz="3600" dirty="0"/>
              <a:t> </a:t>
            </a:r>
            <a:r>
              <a:rPr lang="en-US" sz="3600" dirty="0" err="1"/>
              <a:t>অংকন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 </a:t>
            </a:r>
            <a:r>
              <a:rPr lang="en-US" sz="3600" dirty="0" err="1"/>
              <a:t>বিভিন্ন</a:t>
            </a:r>
            <a:r>
              <a:rPr lang="en-US" sz="3600" dirty="0"/>
              <a:t> </a:t>
            </a:r>
            <a:r>
              <a:rPr lang="en-US" sz="3600" dirty="0" err="1"/>
              <a:t>অংশ</a:t>
            </a:r>
            <a:r>
              <a:rPr lang="en-US" sz="3600" dirty="0"/>
              <a:t> </a:t>
            </a:r>
            <a:r>
              <a:rPr lang="en-US" sz="3600" dirty="0" err="1"/>
              <a:t>ভিন্ন</a:t>
            </a:r>
            <a:r>
              <a:rPr lang="en-US" sz="3600" dirty="0"/>
              <a:t> </a:t>
            </a:r>
            <a:r>
              <a:rPr lang="en-US" sz="3600" dirty="0" err="1"/>
              <a:t>ভিন্ন</a:t>
            </a:r>
            <a:r>
              <a:rPr lang="en-US" sz="3600" dirty="0"/>
              <a:t> </a:t>
            </a:r>
            <a:r>
              <a:rPr lang="en-US" sz="3600" dirty="0" err="1"/>
              <a:t>কালার</a:t>
            </a:r>
            <a:r>
              <a:rPr lang="en-US" sz="3600" dirty="0"/>
              <a:t> </a:t>
            </a:r>
            <a:r>
              <a:rPr lang="en-US" sz="3600" dirty="0" err="1"/>
              <a:t>দিয়ে</a:t>
            </a:r>
            <a:r>
              <a:rPr lang="en-US" sz="3600" dirty="0"/>
              <a:t> </a:t>
            </a:r>
            <a:r>
              <a:rPr lang="en-US" sz="3600" dirty="0" err="1"/>
              <a:t>চিহ্নিত</a:t>
            </a:r>
            <a:r>
              <a:rPr lang="en-US" sz="3600" dirty="0"/>
              <a:t> </a:t>
            </a:r>
            <a:r>
              <a:rPr lang="en-US" sz="3600" dirty="0" err="1"/>
              <a:t>করবে</a:t>
            </a:r>
            <a:r>
              <a:rPr lang="en-US" sz="3600" dirty="0"/>
              <a:t>।</a:t>
            </a:r>
          </a:p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B141B3-250D-02E8-EF0E-D5C4CD589E2E}"/>
              </a:ext>
            </a:extLst>
          </p:cNvPr>
          <p:cNvSpPr/>
          <p:nvPr/>
        </p:nvSpPr>
        <p:spPr>
          <a:xfrm>
            <a:off x="3685734" y="703384"/>
            <a:ext cx="3756074" cy="91440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বাড়ীর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কাজ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2192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95400" y="1295400"/>
            <a:ext cx="9067800" cy="2646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16600" b="1" dirty="0" err="1">
                <a:ln w="0"/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SG" sz="16600" b="1" dirty="0" err="1">
                <a:ln w="0"/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SG" sz="16600" b="1" dirty="0" err="1">
                <a:ln w="0"/>
                <a:solidFill>
                  <a:srgbClr val="00B0F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16600" b="1" dirty="0" err="1">
                <a:ln w="0"/>
                <a:solidFill>
                  <a:srgbClr val="00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6600" dirty="0">
              <a:solidFill>
                <a:srgbClr val="00FF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0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2" y="4083076"/>
            <a:ext cx="12201525" cy="2965419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180B41D-0D28-48F5-841E-130701602C71}"/>
              </a:ext>
            </a:extLst>
          </p:cNvPr>
          <p:cNvGrpSpPr/>
          <p:nvPr/>
        </p:nvGrpSpPr>
        <p:grpSpPr>
          <a:xfrm>
            <a:off x="1" y="1"/>
            <a:ext cx="12192000" cy="7048499"/>
            <a:chOff x="211013" y="211014"/>
            <a:chExt cx="11732459" cy="6499275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80A80F41-15F1-485B-B32F-4BB1C55D571B}"/>
                </a:ext>
              </a:extLst>
            </p:cNvPr>
            <p:cNvSpPr/>
            <p:nvPr/>
          </p:nvSpPr>
          <p:spPr>
            <a:xfrm>
              <a:off x="211015" y="211015"/>
              <a:ext cx="11732456" cy="6499274"/>
            </a:xfrm>
            <a:prstGeom prst="frame">
              <a:avLst>
                <a:gd name="adj1" fmla="val 4275"/>
              </a:avLst>
            </a:prstGeom>
            <a:pattFill prst="solidDmnd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18BB08-76D3-4D43-829D-EADC54CAFAD0}"/>
                </a:ext>
              </a:extLst>
            </p:cNvPr>
            <p:cNvSpPr/>
            <p:nvPr/>
          </p:nvSpPr>
          <p:spPr>
            <a:xfrm>
              <a:off x="576775" y="521323"/>
              <a:ext cx="11048782" cy="587947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2BFF8B98-4BBA-4AC2-A4A5-0FB0A01D7248}"/>
                </a:ext>
              </a:extLst>
            </p:cNvPr>
            <p:cNvSpPr/>
            <p:nvPr/>
          </p:nvSpPr>
          <p:spPr>
            <a:xfrm>
              <a:off x="211015" y="211015"/>
              <a:ext cx="2813539" cy="2504050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1A6F3EC2-2C16-471C-B9FE-EB93A61E134F}"/>
                </a:ext>
              </a:extLst>
            </p:cNvPr>
            <p:cNvSpPr/>
            <p:nvPr/>
          </p:nvSpPr>
          <p:spPr>
            <a:xfrm rot="10800000">
              <a:off x="9129932" y="4206238"/>
              <a:ext cx="2813539" cy="2504050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59B69CA3-7CA9-4EA1-A36A-7826495BBBDA}"/>
                </a:ext>
              </a:extLst>
            </p:cNvPr>
            <p:cNvSpPr/>
            <p:nvPr/>
          </p:nvSpPr>
          <p:spPr>
            <a:xfrm rot="16200000">
              <a:off x="70338" y="4037423"/>
              <a:ext cx="2813540" cy="2532189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AD18C526-D1CA-4BDE-98B7-039955D9F3A0}"/>
                </a:ext>
              </a:extLst>
            </p:cNvPr>
            <p:cNvSpPr/>
            <p:nvPr/>
          </p:nvSpPr>
          <p:spPr>
            <a:xfrm rot="5400000">
              <a:off x="9284677" y="365759"/>
              <a:ext cx="2813539" cy="2504050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90536" y="954937"/>
            <a:ext cx="2891545" cy="923330"/>
          </a:xfrm>
          <a:prstGeom prst="rect">
            <a:avLst/>
          </a:prstGeom>
          <a:gradFill flip="none" rotWithShape="1">
            <a:gsLst>
              <a:gs pos="54000">
                <a:srgbClr val="00B0F0"/>
              </a:gs>
              <a:gs pos="20000">
                <a:srgbClr val="FFC000"/>
              </a:gs>
              <a:gs pos="89000">
                <a:srgbClr val="99CC00"/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n w="19050">
                  <a:solidFill>
                    <a:srgbClr val="D39664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5400" b="1" dirty="0" err="1">
                <a:ln w="19050">
                  <a:solidFill>
                    <a:srgbClr val="D39664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traiOMJ" panose="00000400000000000000" pitchFamily="2" charset="0"/>
                <a:cs typeface="AtraiOMJ" panose="00000400000000000000" pitchFamily="2" charset="0"/>
              </a:rPr>
              <a:t>পরিচিতি</a:t>
            </a:r>
            <a:endParaRPr lang="en-US" sz="5400" b="1" dirty="0">
              <a:ln w="19050">
                <a:solidFill>
                  <a:srgbClr val="D39664"/>
                </a:solidFill>
                <a:prstDash val="solid"/>
              </a:ln>
              <a:solidFill>
                <a:srgbClr val="0000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1241" y="4848297"/>
            <a:ext cx="4889759" cy="369332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b="1" dirty="0" err="1"/>
              <a:t>শ্রেণী</a:t>
            </a:r>
            <a:r>
              <a:rPr lang="en-US" b="1" dirty="0"/>
              <a:t> :  ১০ম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2748" y="5448942"/>
            <a:ext cx="4926312" cy="646331"/>
          </a:xfrm>
          <a:prstGeom prst="rect">
            <a:avLst/>
          </a:prstGeom>
          <a:solidFill>
            <a:srgbClr val="7030A0"/>
          </a:solidFill>
          <a:ln>
            <a:noFill/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ts val="800"/>
              </a:spcBef>
              <a:defRPr/>
            </a:pPr>
            <a:r>
              <a:rPr lang="en-US" sz="3200" b="1" dirty="0" err="1">
                <a:solidFill>
                  <a:srgbClr val="FFFF00"/>
                </a:solidFill>
              </a:rPr>
              <a:t>অধ্যায়</a:t>
            </a:r>
            <a:r>
              <a:rPr lang="en-US" sz="3200" b="1" dirty="0">
                <a:solidFill>
                  <a:srgbClr val="FFFF00"/>
                </a:solidFill>
              </a:rPr>
              <a:t>: </a:t>
            </a:r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8</a:t>
            </a:r>
            <a:r>
              <a:rPr lang="en-US" sz="32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</a:t>
            </a:r>
            <a:endParaRPr lang="bn-BD" sz="3200" b="1" dirty="0">
              <a:solidFill>
                <a:srgbClr val="FFFF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1949" y="3438264"/>
            <a:ext cx="5019685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বিষয়</a:t>
            </a:r>
            <a:r>
              <a:rPr lang="en-US" sz="2000" b="1" dirty="0"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:</a:t>
            </a: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b="1" kern="10" dirty="0" err="1">
                <a:ln w="9525">
                  <a:noFill/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Rbv‡ij</a:t>
            </a: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kern="10" dirty="0" err="1">
                <a:ln w="9525">
                  <a:noFill/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B‡jKwUªK¨vj</a:t>
            </a: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kern="10" dirty="0" err="1">
                <a:ln w="9525">
                  <a:noFill/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IqvK©m</a:t>
            </a:r>
            <a:r>
              <a:rPr lang="bn-BD" sz="2000" b="1" kern="10" dirty="0">
                <a:ln w="9525">
                  <a:noFill/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</a:rPr>
              <a:t>-</a:t>
            </a: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1</a:t>
            </a:r>
            <a:r>
              <a:rPr lang="bn-BD" sz="2000" b="1" kern="10" dirty="0">
                <a:ln w="9525">
                  <a:noFill/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</a:rPr>
              <a:t> </a:t>
            </a: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b="1" kern="10" dirty="0">
                <a:ln w="9525">
                  <a:noFill/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2q</a:t>
            </a: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kern="10" dirty="0" err="1">
                <a:ln w="9525">
                  <a:noFill/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2000" b="1" kern="10" dirty="0">
                <a:ln w="9525">
                  <a:noFill/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)</a:t>
            </a:r>
            <a:endParaRPr lang="en-US" sz="2000" b="1" kern="10" dirty="0">
              <a:ln w="9525">
                <a:noFill/>
                <a:round/>
                <a:headEnd/>
                <a:tailEnd/>
              </a:ln>
              <a:blipFill>
                <a:blip r:embed="rId3"/>
                <a:tile tx="0" ty="0" sx="100000" sy="100000" flip="none" algn="tl"/>
              </a:blip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8348" y="4155320"/>
            <a:ext cx="4940712" cy="461665"/>
          </a:xfrm>
          <a:prstGeom prst="rect">
            <a:avLst/>
          </a:prstGeom>
          <a:solidFill>
            <a:srgbClr val="002060"/>
          </a:solidFill>
          <a:ln>
            <a:noFill/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পাঠ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r>
              <a:rPr lang="en-US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আদর্শ</a:t>
            </a:r>
            <a:r>
              <a:rPr lang="en-US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সার্কিট</a:t>
            </a:r>
            <a:r>
              <a:rPr lang="en-US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উপাদান</a:t>
            </a:r>
            <a:r>
              <a:rPr lang="en-US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2307011" cy="2550625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15"/>
          <p:cNvSpPr>
            <a:spLocks/>
          </p:cNvSpPr>
          <p:nvPr/>
        </p:nvSpPr>
        <p:spPr>
          <a:xfrm>
            <a:off x="1043583" y="3430968"/>
            <a:ext cx="4181317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as-IN" sz="3600" b="1" dirty="0">
                <a:solidFill>
                  <a:srgbClr val="FFFF00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মোঃ আব্দুল্লাহ-আল-মামুন</a:t>
            </a:r>
            <a:endParaRPr lang="en-US" sz="3600" b="1" dirty="0">
              <a:solidFill>
                <a:srgbClr val="FFFF00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21241" y="2814384"/>
            <a:ext cx="4889759" cy="413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65771" lvl="1"/>
            <a:r>
              <a:rPr lang="en-US" sz="2000" b="1" dirty="0" err="1">
                <a:ln w="635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এস.এস.সি</a:t>
            </a:r>
            <a:r>
              <a:rPr lang="en-US" sz="2000" b="1" dirty="0">
                <a:ln w="635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000" b="1" dirty="0" err="1">
                <a:ln w="635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ভোকেশনাল</a:t>
            </a:r>
            <a:endParaRPr lang="bn-BD" b="1" dirty="0">
              <a:ln w="635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BurigangaSushreeMJ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1703" y="4394903"/>
            <a:ext cx="480228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1600" b="1" dirty="0">
                <a:ln/>
                <a:solidFill>
                  <a:srgbClr val="002060"/>
                </a:solidFill>
                <a:latin typeface="SutonnyXMJ" pitchFamily="2" charset="0"/>
                <a:cs typeface="NikoshBAN" panose="02000000000000000000" pitchFamily="2" charset="0"/>
              </a:rPr>
              <a:t>ফলেয়া চাঁদকাটি অগ্রণী মাধ্যমিক বিদ্যালয়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1703" y="5196453"/>
            <a:ext cx="4802282" cy="369332"/>
          </a:xfrm>
          <a:prstGeom prst="rect">
            <a:avLst/>
          </a:prstGeom>
          <a:solidFill>
            <a:srgbClr val="9933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-mail</a:t>
            </a:r>
            <a:r>
              <a:rPr lang="en-US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</a:t>
            </a:r>
            <a:r>
              <a:rPr lang="bn-BD" b="1" dirty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>
                <a:ln/>
                <a:solidFill>
                  <a:srgbClr val="FFFF00"/>
                </a:solidFill>
                <a:latin typeface="Times New Roman" panose="02020603050405020304" pitchFamily="18" charset="0"/>
              </a:rPr>
              <a:t>ma.almamun33@gmail.com</a:t>
            </a:r>
            <a:endParaRPr lang="en-US" b="1" dirty="0">
              <a:ln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07" y="796182"/>
            <a:ext cx="3611820" cy="1583266"/>
          </a:xfrm>
          <a:prstGeom prst="roundRect">
            <a:avLst>
              <a:gd name="adj" fmla="val 2656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9375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783A2-5705-001A-0618-7AE5A3856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3" y="1880025"/>
            <a:ext cx="1125593" cy="1806682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FD16E1-BA47-F9A5-8D8D-C815A8BF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769" y="2604604"/>
            <a:ext cx="1267968" cy="1267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6238DB-BF7F-850F-DAE3-2A4B58D64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18" y="2981857"/>
            <a:ext cx="2468247" cy="890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D90808-B5E4-8153-E0C6-76D885F2EC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66" y="3069247"/>
            <a:ext cx="1695450" cy="704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1F9B3B-6113-C4BC-A3B7-89BB3DB9940B}"/>
              </a:ext>
            </a:extLst>
          </p:cNvPr>
          <p:cNvSpPr txBox="1"/>
          <p:nvPr/>
        </p:nvSpPr>
        <p:spPr>
          <a:xfrm>
            <a:off x="90859" y="4209927"/>
            <a:ext cx="2668559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সেল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বা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ব্যাটারী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8EAE2-1DFF-5408-048D-6B6B1B1F1D20}"/>
              </a:ext>
            </a:extLst>
          </p:cNvPr>
          <p:cNvSpPr txBox="1"/>
          <p:nvPr/>
        </p:nvSpPr>
        <p:spPr>
          <a:xfrm>
            <a:off x="8725721" y="4093698"/>
            <a:ext cx="97418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বাতি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EE6167-D290-5074-EDF4-D520CF57771E}"/>
              </a:ext>
            </a:extLst>
          </p:cNvPr>
          <p:cNvSpPr txBox="1"/>
          <p:nvPr/>
        </p:nvSpPr>
        <p:spPr>
          <a:xfrm>
            <a:off x="3506448" y="4199546"/>
            <a:ext cx="97418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সুইচ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46E7F-3A0F-07A5-EDEF-2A4188F16186}"/>
              </a:ext>
            </a:extLst>
          </p:cNvPr>
          <p:cNvSpPr txBox="1"/>
          <p:nvPr/>
        </p:nvSpPr>
        <p:spPr>
          <a:xfrm>
            <a:off x="6302061" y="4199546"/>
            <a:ext cx="1424354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ফিউজ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A9EFEE-8601-6C1B-0E25-EDCEB45C5E8A}"/>
              </a:ext>
            </a:extLst>
          </p:cNvPr>
          <p:cNvCxnSpPr/>
          <p:nvPr/>
        </p:nvCxnSpPr>
        <p:spPr>
          <a:xfrm>
            <a:off x="10442916" y="3663111"/>
            <a:ext cx="149117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FEB06C0-18D4-BE0F-B78A-2DAA4FF25E24}"/>
              </a:ext>
            </a:extLst>
          </p:cNvPr>
          <p:cNvSpPr txBox="1"/>
          <p:nvPr/>
        </p:nvSpPr>
        <p:spPr>
          <a:xfrm>
            <a:off x="10312790" y="4155253"/>
            <a:ext cx="142435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পরিবাহী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A2CECD-7CA3-C7A0-9E16-7CA412C30274}"/>
              </a:ext>
            </a:extLst>
          </p:cNvPr>
          <p:cNvSpPr/>
          <p:nvPr/>
        </p:nvSpPr>
        <p:spPr>
          <a:xfrm>
            <a:off x="2293034" y="548640"/>
            <a:ext cx="8149882" cy="89071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</a:rPr>
              <a:t>ইলেক্ট্রনিক্স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সিম্বল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বা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প্রতীক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6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811E6F-5A33-BAF1-ECF8-823EC7022B01}"/>
              </a:ext>
            </a:extLst>
          </p:cNvPr>
          <p:cNvSpPr/>
          <p:nvPr/>
        </p:nvSpPr>
        <p:spPr>
          <a:xfrm>
            <a:off x="956603" y="928469"/>
            <a:ext cx="10086535" cy="475488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CIRCUIT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বর্তনী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কি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আদর্শ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সার্কিট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উপাদান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নিরাপদ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সার্কিট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উপাদান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13071-F32A-3CA1-F90F-4CDB9768B20C}"/>
              </a:ext>
            </a:extLst>
          </p:cNvPr>
          <p:cNvSpPr txBox="1"/>
          <p:nvPr/>
        </p:nvSpPr>
        <p:spPr>
          <a:xfrm>
            <a:off x="970671" y="1938690"/>
            <a:ext cx="566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/>
              <a:t>সার্কিট</a:t>
            </a:r>
            <a:r>
              <a:rPr lang="en-US" sz="3200" b="1" dirty="0"/>
              <a:t> </a:t>
            </a:r>
            <a:r>
              <a:rPr lang="en-US" sz="3200" b="1" dirty="0" err="1"/>
              <a:t>কাকে</a:t>
            </a:r>
            <a:r>
              <a:rPr lang="en-US" sz="3200" b="1" dirty="0"/>
              <a:t> </a:t>
            </a:r>
            <a:r>
              <a:rPr lang="en-US" sz="3200" b="1" dirty="0" err="1"/>
              <a:t>বলে</a:t>
            </a:r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6F2BA-3E91-5DB6-4176-3267E6AA7E99}"/>
              </a:ext>
            </a:extLst>
          </p:cNvPr>
          <p:cNvSpPr txBox="1"/>
          <p:nvPr/>
        </p:nvSpPr>
        <p:spPr>
          <a:xfrm>
            <a:off x="970671" y="2954262"/>
            <a:ext cx="799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b="1" dirty="0" err="1"/>
              <a:t>আদর্শ</a:t>
            </a:r>
            <a:r>
              <a:rPr lang="en-US" sz="3200" b="1" dirty="0"/>
              <a:t> </a:t>
            </a:r>
            <a:r>
              <a:rPr lang="en-US" sz="3200" b="1" dirty="0" err="1"/>
              <a:t>সার্কিট</a:t>
            </a:r>
            <a:r>
              <a:rPr lang="en-US" sz="3200" b="1" dirty="0"/>
              <a:t> </a:t>
            </a:r>
            <a:r>
              <a:rPr lang="en-US" sz="3200" b="1" dirty="0" err="1"/>
              <a:t>উপাদান</a:t>
            </a:r>
            <a:r>
              <a:rPr lang="en-US" sz="3200" b="1" dirty="0"/>
              <a:t> </a:t>
            </a:r>
            <a:r>
              <a:rPr lang="en-US" sz="3200" b="1" dirty="0" err="1"/>
              <a:t>কয়টি</a:t>
            </a:r>
            <a:r>
              <a:rPr lang="en-US" sz="3200" b="1" dirty="0"/>
              <a:t> ও </a:t>
            </a:r>
            <a:r>
              <a:rPr lang="en-US" sz="3200" b="1" dirty="0" err="1"/>
              <a:t>কি</a:t>
            </a:r>
            <a:r>
              <a:rPr lang="en-US" sz="3200" b="1" dirty="0"/>
              <a:t> </a:t>
            </a:r>
            <a:r>
              <a:rPr lang="en-US" sz="3200" b="1" dirty="0" err="1"/>
              <a:t>কি</a:t>
            </a:r>
            <a:r>
              <a:rPr lang="en-US" sz="3200" b="1" dirty="0"/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BBE05-FAA4-679F-DB00-B6EFE47A3E38}"/>
              </a:ext>
            </a:extLst>
          </p:cNvPr>
          <p:cNvSpPr txBox="1"/>
          <p:nvPr/>
        </p:nvSpPr>
        <p:spPr>
          <a:xfrm>
            <a:off x="970671" y="3890731"/>
            <a:ext cx="1052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/>
              <a:t>নিরাপদ</a:t>
            </a:r>
            <a:r>
              <a:rPr lang="en-US" sz="3200" b="1" dirty="0"/>
              <a:t> </a:t>
            </a:r>
            <a:r>
              <a:rPr lang="en-US" sz="3200" b="1" dirty="0" err="1"/>
              <a:t>সার্কিট</a:t>
            </a:r>
            <a:r>
              <a:rPr lang="en-US" sz="3200" b="1" dirty="0"/>
              <a:t> </a:t>
            </a:r>
            <a:r>
              <a:rPr lang="en-US" sz="3200" b="1" dirty="0" err="1"/>
              <a:t>অংকন</a:t>
            </a:r>
            <a:r>
              <a:rPr lang="en-US" sz="3200" b="1" dirty="0"/>
              <a:t> </a:t>
            </a:r>
            <a:r>
              <a:rPr lang="en-US" sz="3200" b="1" dirty="0" err="1"/>
              <a:t>করে</a:t>
            </a:r>
            <a:r>
              <a:rPr lang="en-US" sz="3200" b="1" dirty="0"/>
              <a:t> </a:t>
            </a:r>
            <a:r>
              <a:rPr lang="en-US" sz="3200" b="1" dirty="0" err="1"/>
              <a:t>বিভিন্ন</a:t>
            </a:r>
            <a:r>
              <a:rPr lang="en-US" sz="3200" b="1" dirty="0"/>
              <a:t> </a:t>
            </a:r>
            <a:r>
              <a:rPr lang="en-US" sz="3200" b="1" dirty="0" err="1"/>
              <a:t>অংশ</a:t>
            </a:r>
            <a:r>
              <a:rPr lang="en-US" sz="3200" b="1" dirty="0"/>
              <a:t> </a:t>
            </a:r>
            <a:r>
              <a:rPr lang="en-US" sz="3200" b="1" dirty="0" err="1"/>
              <a:t>চিহ্নিত</a:t>
            </a:r>
            <a:r>
              <a:rPr lang="en-US" sz="3200" b="1" dirty="0"/>
              <a:t> </a:t>
            </a:r>
            <a:r>
              <a:rPr lang="en-US" sz="3200" b="1" dirty="0" err="1"/>
              <a:t>করা</a:t>
            </a:r>
            <a:endParaRPr lang="en-US" sz="32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AE343F-204B-CED2-2C61-F6AE89439C46}"/>
              </a:ext>
            </a:extLst>
          </p:cNvPr>
          <p:cNvSpPr/>
          <p:nvPr/>
        </p:nvSpPr>
        <p:spPr>
          <a:xfrm>
            <a:off x="1439594" y="352051"/>
            <a:ext cx="9312812" cy="1142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আজকের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পাঠ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 err="1">
                <a:solidFill>
                  <a:schemeClr val="bg1"/>
                </a:solidFill>
              </a:rPr>
              <a:t>থেকে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তোমরা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যা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যা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জানতে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পারেবে</a:t>
            </a:r>
            <a:r>
              <a:rPr lang="en-US" sz="2800" b="1" dirty="0">
                <a:solidFill>
                  <a:schemeClr val="bg1"/>
                </a:solidFill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11797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CA79B7-7CFC-930F-1760-87EF8631131E}"/>
              </a:ext>
            </a:extLst>
          </p:cNvPr>
          <p:cNvSpPr txBox="1"/>
          <p:nvPr/>
        </p:nvSpPr>
        <p:spPr>
          <a:xfrm>
            <a:off x="396241" y="684032"/>
            <a:ext cx="719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প্রশ্নঃ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সার্কিট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বা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বর্তনী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কাকে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বলে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99437-906D-B407-CDE0-AE03C9163979}"/>
              </a:ext>
            </a:extLst>
          </p:cNvPr>
          <p:cNvSpPr txBox="1"/>
          <p:nvPr/>
        </p:nvSpPr>
        <p:spPr>
          <a:xfrm>
            <a:off x="396241" y="1571814"/>
            <a:ext cx="1140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উত্তরঃ</a:t>
            </a:r>
            <a:r>
              <a:rPr lang="en-US" sz="3200" b="1" dirty="0"/>
              <a:t> </a:t>
            </a:r>
            <a:r>
              <a:rPr lang="en-US" sz="3200" b="1" dirty="0" err="1"/>
              <a:t>কারেন্ট</a:t>
            </a:r>
            <a:r>
              <a:rPr lang="en-US" sz="3200" b="1" dirty="0"/>
              <a:t> </a:t>
            </a:r>
            <a:r>
              <a:rPr lang="en-US" sz="3200" b="1" dirty="0" err="1"/>
              <a:t>চলাচলের</a:t>
            </a:r>
            <a:r>
              <a:rPr lang="en-US" sz="3200" b="1" dirty="0"/>
              <a:t> </a:t>
            </a:r>
            <a:r>
              <a:rPr lang="en-US" sz="3200" b="1" dirty="0" err="1"/>
              <a:t>সম্পূর্ণ</a:t>
            </a:r>
            <a:r>
              <a:rPr lang="en-US" sz="3200" b="1" dirty="0"/>
              <a:t> </a:t>
            </a:r>
            <a:r>
              <a:rPr lang="en-US" sz="3200" b="1" dirty="0" err="1"/>
              <a:t>পথ</a:t>
            </a:r>
            <a:r>
              <a:rPr lang="en-US" sz="3200" b="1" dirty="0"/>
              <a:t> </a:t>
            </a:r>
            <a:r>
              <a:rPr lang="en-US" sz="3200" b="1" dirty="0" err="1"/>
              <a:t>কে</a:t>
            </a:r>
            <a:r>
              <a:rPr lang="en-US" sz="3200" b="1" dirty="0"/>
              <a:t> </a:t>
            </a:r>
            <a:r>
              <a:rPr lang="en-US" sz="3200" b="1" dirty="0" err="1"/>
              <a:t>সার্কিট</a:t>
            </a:r>
            <a:r>
              <a:rPr lang="en-US" sz="3200" b="1" dirty="0"/>
              <a:t> </a:t>
            </a:r>
            <a:r>
              <a:rPr lang="en-US" sz="3200" b="1" dirty="0" err="1"/>
              <a:t>বা</a:t>
            </a:r>
            <a:r>
              <a:rPr lang="en-US" sz="3200" b="1" dirty="0"/>
              <a:t> </a:t>
            </a:r>
            <a:r>
              <a:rPr lang="en-US" sz="3200" b="1" dirty="0" err="1"/>
              <a:t>বর্তনী</a:t>
            </a:r>
            <a:r>
              <a:rPr lang="en-US" sz="3200" b="1" dirty="0"/>
              <a:t> </a:t>
            </a:r>
            <a:r>
              <a:rPr lang="en-US" sz="3200" b="1" dirty="0" err="1"/>
              <a:t>বলে</a:t>
            </a:r>
            <a:r>
              <a:rPr lang="en-US" sz="3200" b="1" dirty="0"/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3E8B0-8DA6-F7BF-9E3E-1F060EEA5EE1}"/>
              </a:ext>
            </a:extLst>
          </p:cNvPr>
          <p:cNvSpPr txBox="1"/>
          <p:nvPr/>
        </p:nvSpPr>
        <p:spPr>
          <a:xfrm>
            <a:off x="396241" y="2398040"/>
            <a:ext cx="931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প্রশ্নঃ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আদর্শ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সার্কিট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উপাদান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কয়টি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ও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কি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কি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4BB58-D8D5-935C-1C34-FC551467D648}"/>
              </a:ext>
            </a:extLst>
          </p:cNvPr>
          <p:cNvSpPr txBox="1"/>
          <p:nvPr/>
        </p:nvSpPr>
        <p:spPr>
          <a:xfrm>
            <a:off x="396241" y="3285822"/>
            <a:ext cx="8131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উত্তরঃ</a:t>
            </a:r>
            <a:r>
              <a:rPr lang="en-US" sz="3200" b="1" dirty="0"/>
              <a:t> </a:t>
            </a:r>
            <a:r>
              <a:rPr lang="en-US" sz="3200" b="1" dirty="0" err="1"/>
              <a:t>আদর্শ</a:t>
            </a:r>
            <a:r>
              <a:rPr lang="en-US" sz="3200" b="1" dirty="0"/>
              <a:t> </a:t>
            </a:r>
            <a:r>
              <a:rPr lang="en-US" sz="3200" b="1" dirty="0" err="1"/>
              <a:t>সার্কিট</a:t>
            </a:r>
            <a:r>
              <a:rPr lang="en-US" sz="3200" b="1" dirty="0"/>
              <a:t> </a:t>
            </a:r>
            <a:r>
              <a:rPr lang="en-US" sz="3200" b="1" dirty="0" err="1"/>
              <a:t>উপাদান</a:t>
            </a:r>
            <a:r>
              <a:rPr lang="en-US" sz="3200" b="1" dirty="0"/>
              <a:t> </a:t>
            </a:r>
            <a:r>
              <a:rPr lang="en-US" sz="3200" b="1" dirty="0" err="1"/>
              <a:t>পাঁচ</a:t>
            </a:r>
            <a:r>
              <a:rPr lang="en-US" sz="3200" b="1" dirty="0"/>
              <a:t> </a:t>
            </a:r>
            <a:r>
              <a:rPr lang="en-US" sz="3200" b="1" dirty="0" err="1"/>
              <a:t>টি</a:t>
            </a:r>
            <a:r>
              <a:rPr lang="en-US" sz="3200" b="1" dirty="0"/>
              <a:t> </a:t>
            </a:r>
            <a:r>
              <a:rPr lang="en-US" sz="3200" b="1" dirty="0" err="1"/>
              <a:t>যথাঃ</a:t>
            </a:r>
            <a:r>
              <a:rPr lang="en-US" sz="3200" b="1" dirty="0"/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B5896-F94E-4C18-A778-6E8657F9D54C}"/>
              </a:ext>
            </a:extLst>
          </p:cNvPr>
          <p:cNvSpPr txBox="1"/>
          <p:nvPr/>
        </p:nvSpPr>
        <p:spPr>
          <a:xfrm>
            <a:off x="4825218" y="4037426"/>
            <a:ext cx="4502850" cy="46166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১. </a:t>
            </a:r>
            <a:r>
              <a:rPr lang="en-US" sz="2400" b="1" dirty="0" err="1">
                <a:solidFill>
                  <a:srgbClr val="FF0000"/>
                </a:solidFill>
              </a:rPr>
              <a:t>বিদ্যু</a:t>
            </a:r>
            <a:r>
              <a:rPr lang="en-US" sz="2400" b="1" dirty="0">
                <a:solidFill>
                  <a:srgbClr val="FF0000"/>
                </a:solidFill>
              </a:rPr>
              <a:t>ৎ </a:t>
            </a:r>
            <a:r>
              <a:rPr lang="en-US" sz="2400" b="1" dirty="0" err="1">
                <a:solidFill>
                  <a:srgbClr val="FF0000"/>
                </a:solidFill>
              </a:rPr>
              <a:t>উৎস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বা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সোর্স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AF50C-8F1E-5EDA-2016-EA742813D567}"/>
              </a:ext>
            </a:extLst>
          </p:cNvPr>
          <p:cNvSpPr txBox="1"/>
          <p:nvPr/>
        </p:nvSpPr>
        <p:spPr>
          <a:xfrm>
            <a:off x="4825218" y="4511019"/>
            <a:ext cx="2401520" cy="46166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২. </a:t>
            </a:r>
            <a:r>
              <a:rPr lang="en-US" sz="2400" b="1" dirty="0" err="1">
                <a:solidFill>
                  <a:srgbClr val="FF0000"/>
                </a:solidFill>
              </a:rPr>
              <a:t>রক্ষণ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যন্ত্র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24E6C-E9CB-E3D5-CCA0-BC1F4043F714}"/>
              </a:ext>
            </a:extLst>
          </p:cNvPr>
          <p:cNvSpPr txBox="1"/>
          <p:nvPr/>
        </p:nvSpPr>
        <p:spPr>
          <a:xfrm>
            <a:off x="4825218" y="4984894"/>
            <a:ext cx="2681884" cy="46166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৩. </a:t>
            </a:r>
            <a:r>
              <a:rPr lang="en-US" sz="2400" b="1" dirty="0" err="1">
                <a:solidFill>
                  <a:srgbClr val="FF0000"/>
                </a:solidFill>
              </a:rPr>
              <a:t>নিয়ন্ত্রণ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যন্ত্র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58B51-CDA3-83AC-0ABC-B23535CD54E6}"/>
              </a:ext>
            </a:extLst>
          </p:cNvPr>
          <p:cNvSpPr txBox="1"/>
          <p:nvPr/>
        </p:nvSpPr>
        <p:spPr>
          <a:xfrm>
            <a:off x="4825218" y="5446559"/>
            <a:ext cx="2681883" cy="46166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৪. </a:t>
            </a:r>
            <a:r>
              <a:rPr lang="en-US" sz="2400" b="1" dirty="0" err="1">
                <a:solidFill>
                  <a:srgbClr val="FF0000"/>
                </a:solidFill>
              </a:rPr>
              <a:t>ব্যবহার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যন্ত্র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8586A-A1DD-4692-DDEA-A86CF0CBDB7D}"/>
              </a:ext>
            </a:extLst>
          </p:cNvPr>
          <p:cNvSpPr txBox="1"/>
          <p:nvPr/>
        </p:nvSpPr>
        <p:spPr>
          <a:xfrm>
            <a:off x="4825216" y="5908224"/>
            <a:ext cx="3051457" cy="46166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৫. </a:t>
            </a:r>
            <a:r>
              <a:rPr lang="en-US" sz="2400" b="1" dirty="0" err="1">
                <a:solidFill>
                  <a:srgbClr val="FF0000"/>
                </a:solidFill>
              </a:rPr>
              <a:t>পরিবাহী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তার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F8E01D-EF0C-570C-FD84-8F4727392C40}"/>
              </a:ext>
            </a:extLst>
          </p:cNvPr>
          <p:cNvSpPr txBox="1"/>
          <p:nvPr/>
        </p:nvSpPr>
        <p:spPr>
          <a:xfrm>
            <a:off x="717453" y="539818"/>
            <a:ext cx="3464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১. </a:t>
            </a:r>
            <a:r>
              <a:rPr lang="en-US" sz="2000" b="1" dirty="0" err="1">
                <a:solidFill>
                  <a:srgbClr val="FF0000"/>
                </a:solidFill>
              </a:rPr>
              <a:t>বিদ্যু</a:t>
            </a:r>
            <a:r>
              <a:rPr lang="en-US" sz="2000" b="1" dirty="0">
                <a:solidFill>
                  <a:srgbClr val="FF0000"/>
                </a:solidFill>
              </a:rPr>
              <a:t>ৎ </a:t>
            </a:r>
            <a:r>
              <a:rPr lang="en-US" sz="2000" b="1" dirty="0" err="1">
                <a:solidFill>
                  <a:srgbClr val="FF0000"/>
                </a:solidFill>
              </a:rPr>
              <a:t>উৎস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বা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সোর্স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কি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B23DE-1195-3954-DCB9-668EDC5B2EFD}"/>
              </a:ext>
            </a:extLst>
          </p:cNvPr>
          <p:cNvSpPr txBox="1"/>
          <p:nvPr/>
        </p:nvSpPr>
        <p:spPr>
          <a:xfrm>
            <a:off x="717453" y="1011437"/>
            <a:ext cx="99224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উত্তরঃ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বিদ্যু</a:t>
            </a:r>
            <a:r>
              <a:rPr lang="en-US" sz="2800" b="1" dirty="0">
                <a:solidFill>
                  <a:srgbClr val="002060"/>
                </a:solidFill>
              </a:rPr>
              <a:t>ৎ </a:t>
            </a:r>
            <a:r>
              <a:rPr lang="en-US" sz="2800" b="1" dirty="0" err="1">
                <a:solidFill>
                  <a:srgbClr val="002060"/>
                </a:solidFill>
              </a:rPr>
              <a:t>উৎস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বা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সোর্স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হচ্চে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এমন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যন্ত্র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যার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থেকে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আমরা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বিদ্যু</a:t>
            </a:r>
            <a:r>
              <a:rPr lang="en-US" sz="2800" b="1" dirty="0">
                <a:solidFill>
                  <a:srgbClr val="002060"/>
                </a:solidFill>
              </a:rPr>
              <a:t>ৎ </a:t>
            </a:r>
            <a:r>
              <a:rPr lang="en-US" sz="2800" b="1" dirty="0" err="1">
                <a:solidFill>
                  <a:srgbClr val="002060"/>
                </a:solidFill>
              </a:rPr>
              <a:t>বা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কারেন্ট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পাই</a:t>
            </a:r>
            <a:r>
              <a:rPr lang="en-US" sz="2800" b="1" dirty="0">
                <a:solidFill>
                  <a:srgbClr val="002060"/>
                </a:solidFill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</a:rPr>
              <a:t>যেমন</a:t>
            </a:r>
            <a:r>
              <a:rPr lang="en-US" sz="2800" b="1" dirty="0">
                <a:solidFill>
                  <a:srgbClr val="002060"/>
                </a:solidFill>
              </a:rPr>
              <a:t>- </a:t>
            </a:r>
            <a:r>
              <a:rPr lang="en-US" sz="2800" b="1" dirty="0" err="1">
                <a:solidFill>
                  <a:srgbClr val="002060"/>
                </a:solidFill>
              </a:rPr>
              <a:t>ব্যাটারী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জেনারেটর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ইত্যাদি</a:t>
            </a:r>
            <a:r>
              <a:rPr lang="en-US" sz="2800" b="1" dirty="0">
                <a:solidFill>
                  <a:srgbClr val="002060"/>
                </a:solidFill>
              </a:rPr>
              <a:t>।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7923B-5F2A-1AB3-8C39-76843AE5BB6F}"/>
              </a:ext>
            </a:extLst>
          </p:cNvPr>
          <p:cNvSpPr txBox="1"/>
          <p:nvPr/>
        </p:nvSpPr>
        <p:spPr>
          <a:xfrm>
            <a:off x="717453" y="2431632"/>
            <a:ext cx="25181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২. </a:t>
            </a:r>
            <a:r>
              <a:rPr lang="en-US" sz="2000" b="1" dirty="0" err="1">
                <a:solidFill>
                  <a:srgbClr val="FF0000"/>
                </a:solidFill>
              </a:rPr>
              <a:t>রক্ষণ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যন্ত্র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কি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F4C12-958D-D52A-C87A-C688AB90CAD5}"/>
              </a:ext>
            </a:extLst>
          </p:cNvPr>
          <p:cNvSpPr txBox="1"/>
          <p:nvPr/>
        </p:nvSpPr>
        <p:spPr>
          <a:xfrm>
            <a:off x="717453" y="2837666"/>
            <a:ext cx="100724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</a:rPr>
              <a:t>উত্তরঃ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যে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সকল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যন্ত্র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বৈদ্যুতিক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দূর্ঘটনার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হাত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থেকে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আমাদেরকে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এবং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যন্ত্রপাতিকে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পুড়ে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যাওয়ার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হাত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থেকে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রক্ষা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করে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তাদের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কে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রক্ষণ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যন্ত্র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বলে</a:t>
            </a:r>
            <a:r>
              <a:rPr lang="en-US" sz="2800" b="1" dirty="0">
                <a:solidFill>
                  <a:srgbClr val="002060"/>
                </a:solidFill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</a:rPr>
              <a:t>যেমনঃ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ফিউজ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সার্কিট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ব্রেকার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ইত্যাদি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77A59-338F-5AEB-27F8-41C6E349179B}"/>
              </a:ext>
            </a:extLst>
          </p:cNvPr>
          <p:cNvSpPr txBox="1"/>
          <p:nvPr/>
        </p:nvSpPr>
        <p:spPr>
          <a:xfrm>
            <a:off x="717452" y="4971610"/>
            <a:ext cx="203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৩. </a:t>
            </a:r>
            <a:r>
              <a:rPr lang="en-US" sz="2000" b="1" dirty="0" err="1">
                <a:solidFill>
                  <a:srgbClr val="FF0000"/>
                </a:solidFill>
              </a:rPr>
              <a:t>নিয়ন্ত্রণ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যন্ত্র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83CCD-567C-43E3-2C83-2B8F97F5FDDA}"/>
              </a:ext>
            </a:extLst>
          </p:cNvPr>
          <p:cNvSpPr txBox="1"/>
          <p:nvPr/>
        </p:nvSpPr>
        <p:spPr>
          <a:xfrm>
            <a:off x="717453" y="5434704"/>
            <a:ext cx="99224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উত্তরঃ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যে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সকল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যন্ত্র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দ্বারা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লাইট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ফ্যাট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ইত্যাদি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অন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বা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অফ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করা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যায়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তাদেরকে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নিয়ন্ত্রণ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যন্ত্র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বলে</a:t>
            </a:r>
            <a:r>
              <a:rPr lang="en-US" sz="2800" b="1" dirty="0">
                <a:solidFill>
                  <a:srgbClr val="002060"/>
                </a:solidFill>
              </a:rPr>
              <a:t>। </a:t>
            </a:r>
            <a:r>
              <a:rPr lang="en-US" sz="2800" b="1" dirty="0" err="1">
                <a:solidFill>
                  <a:srgbClr val="002060"/>
                </a:solidFill>
              </a:rPr>
              <a:t>যেমনঃ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সুইচ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3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833492-9DD3-BB18-8009-30704A0B4DBA}"/>
              </a:ext>
            </a:extLst>
          </p:cNvPr>
          <p:cNvSpPr txBox="1"/>
          <p:nvPr/>
        </p:nvSpPr>
        <p:spPr>
          <a:xfrm>
            <a:off x="942534" y="1355747"/>
            <a:ext cx="2700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৪. </a:t>
            </a:r>
            <a:r>
              <a:rPr lang="en-US" sz="2800" b="1" dirty="0" err="1">
                <a:solidFill>
                  <a:srgbClr val="FF0000"/>
                </a:solidFill>
              </a:rPr>
              <a:t>ব্যবহার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যন্ত্র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72123-B69A-B774-DCE2-EAA0F98AB3C9}"/>
              </a:ext>
            </a:extLst>
          </p:cNvPr>
          <p:cNvSpPr txBox="1"/>
          <p:nvPr/>
        </p:nvSpPr>
        <p:spPr>
          <a:xfrm>
            <a:off x="942535" y="1930169"/>
            <a:ext cx="107195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</a:rPr>
              <a:t>উত্তরঃ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আমরা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বাসা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বাড়িতে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যে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সকল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ইলেক্ট্রিক্যাল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যন্ত্রপাতি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ব্যবহার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করি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তাদের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কে</a:t>
            </a:r>
            <a:r>
              <a:rPr lang="en-US" sz="3000" b="1" dirty="0">
                <a:solidFill>
                  <a:srgbClr val="002060"/>
                </a:solidFill>
              </a:rPr>
              <a:t>  </a:t>
            </a:r>
            <a:r>
              <a:rPr lang="en-US" sz="3000" b="1" dirty="0" err="1">
                <a:solidFill>
                  <a:srgbClr val="002060"/>
                </a:solidFill>
              </a:rPr>
              <a:t>ব্যবহার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যন্ত্র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বলে</a:t>
            </a:r>
            <a:r>
              <a:rPr lang="en-US" sz="3000" b="1" dirty="0">
                <a:solidFill>
                  <a:srgbClr val="002060"/>
                </a:solidFill>
              </a:rPr>
              <a:t>। </a:t>
            </a:r>
            <a:r>
              <a:rPr lang="en-US" sz="3000" b="1" dirty="0" err="1">
                <a:solidFill>
                  <a:srgbClr val="002060"/>
                </a:solidFill>
              </a:rPr>
              <a:t>যেমনঃ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লাইট</a:t>
            </a:r>
            <a:r>
              <a:rPr lang="en-US" sz="3000" b="1" dirty="0">
                <a:solidFill>
                  <a:srgbClr val="002060"/>
                </a:solidFill>
              </a:rPr>
              <a:t>, </a:t>
            </a:r>
            <a:r>
              <a:rPr lang="en-US" sz="3000" b="1" dirty="0" err="1">
                <a:solidFill>
                  <a:srgbClr val="002060"/>
                </a:solidFill>
              </a:rPr>
              <a:t>ফ্যান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ইত্যাদি</a:t>
            </a:r>
            <a:r>
              <a:rPr lang="en-US" sz="3000" b="1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1582ED-FC57-0766-5C68-AA43E714995B}"/>
              </a:ext>
            </a:extLst>
          </p:cNvPr>
          <p:cNvSpPr txBox="1"/>
          <p:nvPr/>
        </p:nvSpPr>
        <p:spPr>
          <a:xfrm>
            <a:off x="942535" y="3863313"/>
            <a:ext cx="2869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৫. </a:t>
            </a:r>
            <a:r>
              <a:rPr lang="en-US" sz="2800" b="1" dirty="0" err="1">
                <a:solidFill>
                  <a:srgbClr val="FF0000"/>
                </a:solidFill>
              </a:rPr>
              <a:t>পরিবাহী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তার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43DC2-86AD-CDD9-3124-0FE9C4D64A7D}"/>
              </a:ext>
            </a:extLst>
          </p:cNvPr>
          <p:cNvSpPr txBox="1"/>
          <p:nvPr/>
        </p:nvSpPr>
        <p:spPr>
          <a:xfrm>
            <a:off x="942535" y="4423420"/>
            <a:ext cx="96926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</a:rPr>
              <a:t>উত্তরঃ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যার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মধ্য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দিয়ে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কারেন্ট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প্রবাহীত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হতে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পারে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তাকে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পরিবাহী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তার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বলে</a:t>
            </a:r>
            <a:r>
              <a:rPr lang="en-US" sz="3000" b="1" dirty="0">
                <a:solidFill>
                  <a:srgbClr val="002060"/>
                </a:solidFill>
              </a:rPr>
              <a:t>। </a:t>
            </a:r>
            <a:r>
              <a:rPr lang="en-US" sz="3000" b="1" dirty="0" err="1">
                <a:solidFill>
                  <a:srgbClr val="002060"/>
                </a:solidFill>
              </a:rPr>
              <a:t>যেমন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তামার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তার</a:t>
            </a:r>
            <a:r>
              <a:rPr lang="en-US" sz="3000" b="1" dirty="0">
                <a:solidFill>
                  <a:srgbClr val="002060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873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D8A7428-E0B3-0D0C-A9DC-1ABF2107CCFF}"/>
              </a:ext>
            </a:extLst>
          </p:cNvPr>
          <p:cNvGrpSpPr/>
          <p:nvPr/>
        </p:nvGrpSpPr>
        <p:grpSpPr>
          <a:xfrm>
            <a:off x="415509" y="2532185"/>
            <a:ext cx="1230411" cy="2032157"/>
            <a:chOff x="415509" y="2532185"/>
            <a:chExt cx="1230411" cy="20321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3FAF33-0ED8-D326-689D-3904B101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9" y="2532185"/>
              <a:ext cx="1230411" cy="203215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79AFB9-3BB5-8441-8FE1-2420F0DF1501}"/>
                </a:ext>
              </a:extLst>
            </p:cNvPr>
            <p:cNvSpPr txBox="1"/>
            <p:nvPr/>
          </p:nvSpPr>
          <p:spPr>
            <a:xfrm rot="16200000">
              <a:off x="69603" y="3228945"/>
              <a:ext cx="1109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</a:rPr>
                <a:t>ব্যাটারী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9A5210-4866-9009-986B-092C03C1B86A}"/>
              </a:ext>
            </a:extLst>
          </p:cNvPr>
          <p:cNvGrpSpPr/>
          <p:nvPr/>
        </p:nvGrpSpPr>
        <p:grpSpPr>
          <a:xfrm>
            <a:off x="2513503" y="1771620"/>
            <a:ext cx="2522732" cy="1381418"/>
            <a:chOff x="2513503" y="1771620"/>
            <a:chExt cx="2522732" cy="13814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B1A05F8-C8CC-C926-4E37-86E0E91CC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3503" y="1771620"/>
              <a:ext cx="2522732" cy="138141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82F281-AD38-27C3-06D1-A205F027C2FD}"/>
                </a:ext>
              </a:extLst>
            </p:cNvPr>
            <p:cNvSpPr txBox="1"/>
            <p:nvPr/>
          </p:nvSpPr>
          <p:spPr>
            <a:xfrm>
              <a:off x="3383619" y="2698292"/>
              <a:ext cx="972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</a:rPr>
                <a:t>সুইচ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06914B-846E-5D1A-BEC6-1FE64DC7A4D3}"/>
              </a:ext>
            </a:extLst>
          </p:cNvPr>
          <p:cNvGrpSpPr/>
          <p:nvPr/>
        </p:nvGrpSpPr>
        <p:grpSpPr>
          <a:xfrm>
            <a:off x="6190827" y="2222901"/>
            <a:ext cx="1695450" cy="1080735"/>
            <a:chOff x="6190827" y="2222901"/>
            <a:chExt cx="1695450" cy="10807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7EB121-4467-CD38-8C64-828CA5217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827" y="2222901"/>
              <a:ext cx="1695450" cy="70485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C16A89-DD25-FC20-49A7-623EBE8B2350}"/>
                </a:ext>
              </a:extLst>
            </p:cNvPr>
            <p:cNvSpPr txBox="1"/>
            <p:nvPr/>
          </p:nvSpPr>
          <p:spPr>
            <a:xfrm>
              <a:off x="6594900" y="2903526"/>
              <a:ext cx="11217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</a:rPr>
                <a:t>ফিউজ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B25391-EAD4-5C97-87E7-5C8FBDC25FE6}"/>
              </a:ext>
            </a:extLst>
          </p:cNvPr>
          <p:cNvGrpSpPr/>
          <p:nvPr/>
        </p:nvGrpSpPr>
        <p:grpSpPr>
          <a:xfrm>
            <a:off x="8970523" y="1533374"/>
            <a:ext cx="1809771" cy="1536698"/>
            <a:chOff x="8970523" y="1533374"/>
            <a:chExt cx="1809771" cy="15366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FBC5C3-34A3-6C46-DC9D-9CB4E4641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523" y="1533374"/>
              <a:ext cx="1267968" cy="126796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4709E7-A1F9-0DDE-78AB-23A0064405DB}"/>
                </a:ext>
              </a:extLst>
            </p:cNvPr>
            <p:cNvSpPr txBox="1"/>
            <p:nvPr/>
          </p:nvSpPr>
          <p:spPr>
            <a:xfrm>
              <a:off x="9768325" y="2669962"/>
              <a:ext cx="1011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</a:rPr>
                <a:t>বাতি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23C1A9-CBC9-91C4-A7FE-EF7CB0E2C960}"/>
              </a:ext>
            </a:extLst>
          </p:cNvPr>
          <p:cNvGrpSpPr/>
          <p:nvPr/>
        </p:nvGrpSpPr>
        <p:grpSpPr>
          <a:xfrm>
            <a:off x="1012875" y="2552669"/>
            <a:ext cx="8762997" cy="2689126"/>
            <a:chOff x="1012875" y="2552669"/>
            <a:chExt cx="8762997" cy="268912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75B1E5-27F8-F1A9-5041-955F95396214}"/>
                </a:ext>
              </a:extLst>
            </p:cNvPr>
            <p:cNvCxnSpPr/>
            <p:nvPr/>
          </p:nvCxnSpPr>
          <p:spPr>
            <a:xfrm>
              <a:off x="1012875" y="2552669"/>
              <a:ext cx="199761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C76186-C905-710C-6070-B2E80D79F2C3}"/>
                </a:ext>
              </a:extLst>
            </p:cNvPr>
            <p:cNvCxnSpPr>
              <a:cxnSpLocks/>
            </p:cNvCxnSpPr>
            <p:nvPr/>
          </p:nvCxnSpPr>
          <p:spPr>
            <a:xfrm>
              <a:off x="4592081" y="2561258"/>
              <a:ext cx="1733711" cy="1093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501D8D-F735-F625-20E8-72EEB7EC4839}"/>
                </a:ext>
              </a:extLst>
            </p:cNvPr>
            <p:cNvCxnSpPr/>
            <p:nvPr/>
          </p:nvCxnSpPr>
          <p:spPr>
            <a:xfrm>
              <a:off x="7523876" y="2564389"/>
              <a:ext cx="199761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3111E9-4894-E25A-4C14-E36E3E24EF9D}"/>
                </a:ext>
              </a:extLst>
            </p:cNvPr>
            <p:cNvCxnSpPr/>
            <p:nvPr/>
          </p:nvCxnSpPr>
          <p:spPr>
            <a:xfrm>
              <a:off x="1016646" y="4543862"/>
              <a:ext cx="873226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642FCC4-B84C-19B2-68B7-2B84C2FDBD31}"/>
                </a:ext>
              </a:extLst>
            </p:cNvPr>
            <p:cNvCxnSpPr/>
            <p:nvPr/>
          </p:nvCxnSpPr>
          <p:spPr>
            <a:xfrm>
              <a:off x="9720774" y="2575326"/>
              <a:ext cx="0" cy="198260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277640-5D23-76D6-680E-946F006996E2}"/>
                </a:ext>
              </a:extLst>
            </p:cNvPr>
            <p:cNvSpPr txBox="1"/>
            <p:nvPr/>
          </p:nvSpPr>
          <p:spPr>
            <a:xfrm>
              <a:off x="7944734" y="4841685"/>
              <a:ext cx="1831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</a:rPr>
                <a:t>পরিবাহী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</a:rPr>
                <a:t>তার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750C130-F9B0-2ACB-FCCB-C99486C98DB1}"/>
              </a:ext>
            </a:extLst>
          </p:cNvPr>
          <p:cNvSpPr/>
          <p:nvPr/>
        </p:nvSpPr>
        <p:spPr>
          <a:xfrm>
            <a:off x="2346960" y="531394"/>
            <a:ext cx="7498080" cy="51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নিরাপদ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সার্কিট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অংকন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করে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বিভিন্ন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অংশ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চিহ্নিত</a:t>
            </a:r>
            <a:r>
              <a:rPr lang="en-US" sz="2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করা</a:t>
            </a:r>
            <a:endParaRPr lang="en-US" sz="2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0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340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Algerian</vt:lpstr>
      <vt:lpstr>Arial</vt:lpstr>
      <vt:lpstr>Arial Black</vt:lpstr>
      <vt:lpstr>AtraiOMJ</vt:lpstr>
      <vt:lpstr>BurigangaSushreeMJ</vt:lpstr>
      <vt:lpstr>Calibri</vt:lpstr>
      <vt:lpstr>Calibri Light</vt:lpstr>
      <vt:lpstr>Cooper Black</vt:lpstr>
      <vt:lpstr>Nikos</vt:lpstr>
      <vt:lpstr>Nikosh</vt:lpstr>
      <vt:lpstr>NikoshBAN</vt:lpstr>
      <vt:lpstr>SutonnyMJ</vt:lpstr>
      <vt:lpstr>SutonnyXMJ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WALTON</cp:lastModifiedBy>
  <cp:revision>43</cp:revision>
  <dcterms:created xsi:type="dcterms:W3CDTF">2022-12-02T13:03:08Z</dcterms:created>
  <dcterms:modified xsi:type="dcterms:W3CDTF">2023-02-24T09:50:11Z</dcterms:modified>
</cp:coreProperties>
</file>