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63" r:id="rId5"/>
    <p:sldId id="269" r:id="rId6"/>
    <p:sldId id="280" r:id="rId7"/>
    <p:sldId id="387" r:id="rId8"/>
    <p:sldId id="290" r:id="rId9"/>
    <p:sldId id="395" r:id="rId10"/>
    <p:sldId id="396" r:id="rId11"/>
    <p:sldId id="389" r:id="rId12"/>
    <p:sldId id="391" r:id="rId13"/>
    <p:sldId id="390" r:id="rId14"/>
    <p:sldId id="392" r:id="rId15"/>
    <p:sldId id="393" r:id="rId16"/>
    <p:sldId id="262" r:id="rId17"/>
    <p:sldId id="386" r:id="rId18"/>
    <p:sldId id="394" r:id="rId19"/>
    <p:sldId id="283" r:id="rId20"/>
    <p:sldId id="268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A051-53BD-3E32-34E6-DABF19984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417CD-21F4-4463-D141-635793586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CC168-0501-FFD0-FE65-3625DE64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4A72-A53A-4C50-B71A-DC9AAA18632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CF827-6AE8-9596-99F2-AC5674731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620C0-8392-5B5B-6766-F5D3588A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2A3-22E0-4575-943E-DB041FAF7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A4B3-2EA9-0E89-FFA6-C244F402D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A0620-DC99-181F-0DE2-CCA1EAD54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C19D4-3139-66F6-C741-E05E9E36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4A72-A53A-4C50-B71A-DC9AAA18632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3F96C-7A1E-758D-053B-199E91AB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A5591-66D1-6F22-C041-FEBA451A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2A3-22E0-4575-943E-DB041FAF7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F87A4F-ED06-A368-5C43-8856C85CB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030EF-5287-36F1-D0EF-5AB101212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EA5F5-D689-F19E-BE83-69E772FD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4A72-A53A-4C50-B71A-DC9AAA18632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CAB15-2F7E-7CDF-C967-F804F6DE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DB85D-30F1-5DF9-9214-CDB33F36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2A3-22E0-4575-943E-DB041FAF7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A55E-888F-7008-9880-4D03C41C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E75F-1F88-2DA0-36E9-3E2F8AF38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DC243-67D9-BCBB-481D-3E1504AF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4A72-A53A-4C50-B71A-DC9AAA18632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6B687-25BA-5C8C-3D24-E0ECE88F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65B00-5404-1CDE-44BE-69AAE6C1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2A3-22E0-4575-943E-DB041FAF7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4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93A9C-D66C-7CD9-B033-DC5B7861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F5D7-331E-3DE6-710E-E60E6EFD5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4A390-A9FC-F886-2F75-73643940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4A72-A53A-4C50-B71A-DC9AAA18632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FE20D-CC8F-2879-DAA6-C054F40B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2F9AE-2C35-33B0-F95F-5D889340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2A3-22E0-4575-943E-DB041FAF7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1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9145-FF5E-5C52-18F9-CBF12F5C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1BC06-A0E2-98EC-1F90-E08563EAA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DB706-6DB4-DA54-2B34-64DC8670B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3BE53-F326-E9C8-88F8-61FBD59B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4A72-A53A-4C50-B71A-DC9AAA18632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D119D-D741-BFB9-36C5-CEFBE290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19218-B44A-2371-B157-30B453F1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2A3-22E0-4575-943E-DB041FAF7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8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349F-44D3-304A-A466-3E8C483F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10B04-2B9A-A06C-7645-4433B98B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5398A-347F-AC4E-AB28-193548361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4B238-2003-C06A-85A3-D15AD377D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CB5BC-D0A4-1A6B-0202-C5806F40F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1EBDB4-0E2C-A585-8F2B-E145FD11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4A72-A53A-4C50-B71A-DC9AAA18632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2A3B7-2892-FA6D-D0D4-DACF52E4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CDC40-3FFA-6F15-8026-7BE9DB47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2A3-22E0-4575-943E-DB041FAF7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0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18DB-04F6-743D-18E4-998340BF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98AAB-7A7A-24C1-AC22-2107C035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4A72-A53A-4C50-B71A-DC9AAA18632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14708-E0AD-35B0-4384-40315BAE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71C4F-F0BA-4A27-88FE-D7D699EA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2A3-22E0-4575-943E-DB041FAF7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6E606-428B-AA94-3BF9-16D0922F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4A72-A53A-4C50-B71A-DC9AAA18632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F30AC9-16B7-B8DA-C9BA-292CD7EE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BB6CE-6134-4895-6CD9-D3D6381A4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2A3-22E0-4575-943E-DB041FAF7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5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1E68-7F95-E897-9D30-8833D3B0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0BAB4-449B-E274-F4FB-0CED6E946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0FC12-7CBC-E99E-408B-5764BB84F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7F588-CBFF-CDF8-3FF7-3DFF83DA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4A72-A53A-4C50-B71A-DC9AAA18632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FDE5E-29ED-E0B3-4BBD-657F90DA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3BDB6-E40B-0352-96C5-3FF6BBDF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2A3-22E0-4575-943E-DB041FAF7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5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9FBF-8E8B-3F17-0C2C-C4D79580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FA35C5-A5E4-E4DD-6CFA-1C35D3901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50C5D-4552-5390-4405-384A8299D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BAB81-95BA-6856-7D54-84D7AA1A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4A72-A53A-4C50-B71A-DC9AAA18632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24733-9457-99C5-20AA-CA2DF23E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C4B93-3550-FC85-0B07-03ED062F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B2A3-22E0-4575-943E-DB041FAF7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8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347765-A4B0-73DE-BD3D-CA962E7B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D5A67-F289-2295-D1A7-37DB849B2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5346C-21C7-A3C5-C66F-C6DA6C2A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04A72-A53A-4C50-B71A-DC9AAA18632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04E58-5BF1-DBB4-CCC8-6C7FED1CD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ADC3C-BC97-BF2C-6CB9-2BA8F6F7E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B2A3-22E0-4575-943E-DB041FAF7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jp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pixabay.com/en/samsung-mobile-mobile-phone-1097311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A32FDB1-2C1D-F793-A522-AE94EE3D9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" y="24218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1CE7B7-0C36-4DAA-80CC-780F0AFD5831}"/>
              </a:ext>
            </a:extLst>
          </p:cNvPr>
          <p:cNvSpPr/>
          <p:nvPr/>
        </p:nvSpPr>
        <p:spPr>
          <a:xfrm>
            <a:off x="359745" y="1897794"/>
            <a:ext cx="10605659" cy="3677930"/>
          </a:xfrm>
          <a:prstGeom prst="rect">
            <a:avLst/>
          </a:prstGeom>
          <a:noFill/>
        </p:spPr>
        <p:txBody>
          <a:bodyPr wrap="square" lIns="91440" tIns="0" rIns="91440" bIns="0">
            <a:spAutoFit/>
            <a:scene3d>
              <a:camera prst="obliqueTopRight"/>
              <a:lightRig rig="threePt" dir="t"/>
            </a:scene3d>
            <a:sp3d extrusionH="1714500" prstMaterial="metal">
              <a:bevelT w="0" h="0" prst="convex"/>
              <a:bevelB w="0" h="0"/>
            </a:sp3d>
          </a:bodyPr>
          <a:lstStyle/>
          <a:p>
            <a:pPr algn="ctr"/>
            <a:r>
              <a:rPr lang="en-US" sz="23900" b="1" cap="none" spc="0" dirty="0" err="1">
                <a:ln w="0">
                  <a:solidFill>
                    <a:schemeClr val="bg1"/>
                  </a:solidFill>
                  <a:prstDash val="solid"/>
                  <a:bevel/>
                </a:ln>
                <a:solidFill>
                  <a:srgbClr val="0000FF"/>
                </a:solidFill>
                <a:effectLst>
                  <a:outerShdw algn="bl" rotWithShape="0">
                    <a:prstClr val="black"/>
                  </a:outerShdw>
                </a:effectLst>
                <a:latin typeface="NikoshBAN"/>
                <a:cs typeface="Bangla" panose="03000603000000000000" pitchFamily="66" charset="0"/>
              </a:rPr>
              <a:t>শুভ</a:t>
            </a:r>
            <a:r>
              <a:rPr lang="en-US" sz="23900" b="1" cap="none" spc="0" dirty="0">
                <a:ln w="0">
                  <a:solidFill>
                    <a:schemeClr val="bg1"/>
                  </a:solidFill>
                  <a:prstDash val="solid"/>
                  <a:bevel/>
                </a:ln>
                <a:solidFill>
                  <a:srgbClr val="0000FF"/>
                </a:solidFill>
                <a:effectLst>
                  <a:outerShdw algn="bl" rotWithShape="0">
                    <a:prstClr val="black"/>
                  </a:outerShdw>
                </a:effectLst>
                <a:latin typeface="NikoshBAN"/>
                <a:cs typeface="Bangla" panose="03000603000000000000" pitchFamily="66" charset="0"/>
              </a:rPr>
              <a:t> </a:t>
            </a:r>
            <a:r>
              <a:rPr lang="en-US" sz="23900" b="1" cap="none" spc="0" dirty="0" err="1">
                <a:ln w="0">
                  <a:solidFill>
                    <a:schemeClr val="bg1"/>
                  </a:solidFill>
                  <a:prstDash val="solid"/>
                  <a:bevel/>
                </a:ln>
                <a:solidFill>
                  <a:srgbClr val="0000FF"/>
                </a:solidFill>
                <a:effectLst>
                  <a:outerShdw algn="bl" rotWithShape="0">
                    <a:prstClr val="black"/>
                  </a:outerShdw>
                </a:effectLst>
                <a:latin typeface="NikoshBAN"/>
                <a:cs typeface="Bangla" panose="03000603000000000000" pitchFamily="66" charset="0"/>
              </a:rPr>
              <a:t>সকাল</a:t>
            </a:r>
            <a:endParaRPr lang="en-US" sz="23900" b="1" cap="none" spc="0" dirty="0">
              <a:ln w="0">
                <a:solidFill>
                  <a:schemeClr val="bg1"/>
                </a:solidFill>
                <a:prstDash val="solid"/>
                <a:bevel/>
              </a:ln>
              <a:solidFill>
                <a:srgbClr val="0000FF"/>
              </a:solidFill>
              <a:effectLst>
                <a:outerShdw algn="bl" rotWithShape="0">
                  <a:prstClr val="black"/>
                </a:outerShdw>
              </a:effectLst>
              <a:latin typeface="NikoshBAN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DAD0F29-6817-4A1E-8246-DA0EB5A9E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140" y="4326766"/>
            <a:ext cx="2353406" cy="26847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6BC620-85E9-4DCB-948E-7D12F02F9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3" y="42865"/>
            <a:ext cx="2161697" cy="2480740"/>
          </a:xfrm>
          <a:prstGeom prst="rect">
            <a:avLst/>
          </a:prstGeom>
        </p:spPr>
      </p:pic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5A0B55EF-ECFC-F74D-4615-486962BFE56D}"/>
              </a:ext>
            </a:extLst>
          </p:cNvPr>
          <p:cNvSpPr/>
          <p:nvPr/>
        </p:nvSpPr>
        <p:spPr>
          <a:xfrm>
            <a:off x="99239" y="88194"/>
            <a:ext cx="12092761" cy="6726941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901CFD-5AC3-49FC-5DBC-D89644A5B31A}"/>
              </a:ext>
            </a:extLst>
          </p:cNvPr>
          <p:cNvSpPr/>
          <p:nvPr/>
        </p:nvSpPr>
        <p:spPr>
          <a:xfrm>
            <a:off x="99239" y="-105772"/>
            <a:ext cx="12092761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AF74A-8E58-B28E-89FF-43248550BC4D}"/>
              </a:ext>
            </a:extLst>
          </p:cNvPr>
          <p:cNvSpPr txBox="1"/>
          <p:nvPr/>
        </p:nvSpPr>
        <p:spPr>
          <a:xfrm>
            <a:off x="1364343" y="87088"/>
            <a:ext cx="80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একটি আপেল সমান চার ভাগে ভাগ করা হলো।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BEDC5-94E5-FCC1-238A-9D0C12A22DF0}"/>
              </a:ext>
            </a:extLst>
          </p:cNvPr>
          <p:cNvSpPr txBox="1"/>
          <p:nvPr/>
        </p:nvSpPr>
        <p:spPr>
          <a:xfrm>
            <a:off x="2206172" y="831518"/>
            <a:ext cx="8522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ভাগকরা প্রত্যেক অংশকে কী বলে প্রকাশ করবে?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0BEAE-B764-5A3A-4B4F-6B10E9576067}"/>
              </a:ext>
            </a:extLst>
          </p:cNvPr>
          <p:cNvSpPr txBox="1"/>
          <p:nvPr/>
        </p:nvSpPr>
        <p:spPr>
          <a:xfrm>
            <a:off x="2061029" y="1436915"/>
            <a:ext cx="985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ভাগকরা প্রত্যেক অংশকে লিখে কীভাবে প্রকাশ করবে?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1DF83-63E2-F050-4382-628640C21AA6}"/>
              </a:ext>
            </a:extLst>
          </p:cNvPr>
          <p:cNvSpPr txBox="1"/>
          <p:nvPr/>
        </p:nvSpPr>
        <p:spPr>
          <a:xfrm>
            <a:off x="5849248" y="5490041"/>
            <a:ext cx="248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এক চতুর্থাংশ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94055A-5508-3630-8BAD-6604F3703907}"/>
                  </a:ext>
                </a:extLst>
              </p:cNvPr>
              <p:cNvSpPr txBox="1"/>
              <p:nvPr/>
            </p:nvSpPr>
            <p:spPr>
              <a:xfrm>
                <a:off x="7881257" y="4567609"/>
                <a:ext cx="1727200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NikoshBAN" panose="0200000000000000000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200">
                    <a:latin typeface="NikoshBAN" panose="02000000000000000000"/>
                  </a:rPr>
                  <a:t>অংশ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94055A-5508-3630-8BAD-6604F3703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4567609"/>
                <a:ext cx="1727200" cy="922432"/>
              </a:xfrm>
              <a:prstGeom prst="rect">
                <a:avLst/>
              </a:prstGeom>
              <a:blipFill>
                <a:blip r:embed="rId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E51B8AD4-FCCC-E97A-CF90-D755DF1459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1" r="55280"/>
          <a:stretch/>
        </p:blipFill>
        <p:spPr>
          <a:xfrm>
            <a:off x="1204682" y="4237831"/>
            <a:ext cx="1741713" cy="1733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8E5689-BFFE-0226-29D7-93751C31D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2" t="55151"/>
          <a:stretch/>
        </p:blipFill>
        <p:spPr>
          <a:xfrm>
            <a:off x="2944035" y="4245530"/>
            <a:ext cx="2140858" cy="17133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6595D3-D32F-D492-8AA3-5752B47A3D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2" b="45032"/>
          <a:stretch/>
        </p:blipFill>
        <p:spPr>
          <a:xfrm>
            <a:off x="2948762" y="2153672"/>
            <a:ext cx="2140858" cy="20999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F958B9-12D8-A8A4-2E57-A7886AE0C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80" b="45032"/>
          <a:stretch/>
        </p:blipFill>
        <p:spPr>
          <a:xfrm>
            <a:off x="1204685" y="2139152"/>
            <a:ext cx="1741713" cy="2099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4ECFB-AD38-BA36-1D95-EC4BC9F68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3667">
            <a:off x="7967552" y="2305424"/>
            <a:ext cx="1905000" cy="1905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54456D-D33F-ED94-4443-F18B3D2F429A}"/>
                  </a:ext>
                </a:extLst>
              </p:cNvPr>
              <p:cNvSpPr txBox="1"/>
              <p:nvPr/>
            </p:nvSpPr>
            <p:spPr>
              <a:xfrm>
                <a:off x="3302001" y="4683829"/>
                <a:ext cx="1313542" cy="70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NikoshBAN" panose="0200000000000000000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00B0F0"/>
                    </a:solidFill>
                    <a:latin typeface="NikoshBAN" panose="02000000000000000000"/>
                  </a:rPr>
                  <a:t>অংশ</a:t>
                </a:r>
                <a:endParaRPr lang="en-US" sz="2400">
                  <a:latin typeface="NikoshBAN" panose="0200000000000000000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54456D-D33F-ED94-4443-F18B3D2F4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1" y="4683829"/>
                <a:ext cx="1313542" cy="705258"/>
              </a:xfrm>
              <a:prstGeom prst="rect">
                <a:avLst/>
              </a:prstGeom>
              <a:blipFill>
                <a:blip r:embed="rId6"/>
                <a:stretch>
                  <a:fillRect r="-465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B34206-1D0C-29BC-ACC2-319E81F57C5F}"/>
                  </a:ext>
                </a:extLst>
              </p:cNvPr>
              <p:cNvSpPr txBox="1"/>
              <p:nvPr/>
            </p:nvSpPr>
            <p:spPr>
              <a:xfrm>
                <a:off x="3396340" y="2685144"/>
                <a:ext cx="1219203" cy="70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NikoshBAN" panose="0200000000000000000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00B0F0"/>
                    </a:solidFill>
                    <a:latin typeface="NikoshBAN" panose="02000000000000000000"/>
                  </a:rPr>
                  <a:t>অংশ</a:t>
                </a:r>
                <a:endParaRPr lang="en-US" sz="2400">
                  <a:latin typeface="NikoshBAN" panose="0200000000000000000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B34206-1D0C-29BC-ACC2-319E81F57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40" y="2685144"/>
                <a:ext cx="1219203" cy="705258"/>
              </a:xfrm>
              <a:prstGeom prst="rect">
                <a:avLst/>
              </a:prstGeom>
              <a:blipFill>
                <a:blip r:embed="rId7"/>
                <a:stretch>
                  <a:fillRect r="-4500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A4C414-0EC6-2236-5438-9397AFC2D77E}"/>
                  </a:ext>
                </a:extLst>
              </p:cNvPr>
              <p:cNvSpPr txBox="1"/>
              <p:nvPr/>
            </p:nvSpPr>
            <p:spPr>
              <a:xfrm>
                <a:off x="979711" y="3040745"/>
                <a:ext cx="1328061" cy="70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NikoshBAN" panose="0200000000000000000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00B0F0"/>
                    </a:solidFill>
                    <a:latin typeface="NikoshBAN" panose="02000000000000000000"/>
                  </a:rPr>
                  <a:t>অংশ</a:t>
                </a:r>
                <a:endParaRPr lang="en-US" sz="2400">
                  <a:latin typeface="NikoshBAN" panose="0200000000000000000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A4C414-0EC6-2236-5438-9397AFC2D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1" y="3040745"/>
                <a:ext cx="1328061" cy="705258"/>
              </a:xfrm>
              <a:prstGeom prst="rect">
                <a:avLst/>
              </a:prstGeom>
              <a:blipFill>
                <a:blip r:embed="rId8"/>
                <a:stretch>
                  <a:fillRect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F261E0-D16B-A93D-3B19-6C5CBC090F22}"/>
                  </a:ext>
                </a:extLst>
              </p:cNvPr>
              <p:cNvSpPr txBox="1"/>
              <p:nvPr/>
            </p:nvSpPr>
            <p:spPr>
              <a:xfrm>
                <a:off x="1117595" y="4804228"/>
                <a:ext cx="1328061" cy="70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NikoshBAN" panose="0200000000000000000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00B0F0"/>
                    </a:solidFill>
                    <a:latin typeface="NikoshBAN" panose="02000000000000000000"/>
                  </a:rPr>
                  <a:t>অংশ</a:t>
                </a:r>
                <a:endParaRPr lang="en-US" sz="2400">
                  <a:latin typeface="NikoshBAN" panose="0200000000000000000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F261E0-D16B-A93D-3B19-6C5CBC090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5" y="4804228"/>
                <a:ext cx="1328061" cy="705258"/>
              </a:xfrm>
              <a:prstGeom prst="rect">
                <a:avLst/>
              </a:prstGeom>
              <a:blipFill>
                <a:blip r:embed="rId9"/>
                <a:stretch>
                  <a:fillRect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5928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35 -0.10741 L -0.42135 -0.10718 C -0.42096 -0.07361 -0.42122 -0.03981 -0.42018 -0.00602 C -0.41966 0.01181 -0.41784 0.0294 -0.41667 0.04699 C -0.41615 0.05324 -0.41549 0.06597 -0.41549 0.0662 C -0.41432 0.15162 -0.41341 0.15116 -0.41549 0.22477 C -0.41562 0.23241 -0.41601 0.24028 -0.41667 0.24792 C -0.41758 0.25926 -0.41901 0.2706 -0.42018 0.28194 C -0.42057 0.28542 -0.42109 0.28889 -0.42135 0.29236 C -0.42318 0.31505 -0.42226 0.30231 -0.42383 0.33056 C -0.42331 0.36574 -0.42331 0.40093 -0.42253 0.43634 C -0.42253 0.43935 -0.42161 0.4419 -0.42135 0.44491 C -0.42083 0.45255 -0.42083 0.46042 -0.42018 0.46806 C -0.42005 0.47037 -0.41901 0.47222 -0.41901 0.47431 C -0.41862 0.48681 -0.41901 0.49977 -0.41901 0.5125 L -0.41667 0.51667 L -0.57253 0.16134 L -0.57253 0.16157 C -0.56784 0.16343 -0.56315 0.1662 -0.55833 0.16759 C -0.55404 0.16898 -0.54961 0.16875 -0.54518 0.16968 C -0.51719 0.17523 -0.5651 0.16759 -0.52253 0.17384 L -0.45469 0.17176 C -0.44753 0.17153 -0.44049 0.16968 -0.43333 0.16968 L -0.29635 0.17176 L -0.28802 0.17384 C -0.2849 0.17477 -0.28164 0.17523 -0.27851 0.17616 C -0.27695 0.17662 -0.27539 0.17778 -0.2737 0.17824 C -0.26979 0.17917 -0.26575 0.1794 -0.26185 0.18032 C -0.25872 0.18102 -0.25547 0.18171 -0.25234 0.18241 C -0.24544 0.18657 -0.24726 0.18588 -0.23568 0.18657 C -0.22773 0.18704 -0.21979 0.18657 -0.21185 0.18657 L -0.21185 0.18681 L -0.2082 0.18449 " pathEditMode="relative" rAng="0" ptsTypes="AAAAAAAAAAAAAAAAAAAAAAAAAAAA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05169 0.022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11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04896 -0.0238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120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04635 -0.0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78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4401 0.028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0" grpId="0"/>
      <p:bldP spid="10" grpId="1"/>
      <p:bldP spid="12" grpId="0"/>
      <p:bldP spid="2" grpId="0"/>
      <p:bldP spid="2" grpId="1"/>
      <p:bldP spid="6" grpId="0"/>
      <p:bldP spid="6" grpId="1"/>
      <p:bldP spid="13" grpId="0"/>
      <p:bldP spid="13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35CF9F72-82D5-AE0B-ADB0-7661726AD747}"/>
              </a:ext>
            </a:extLst>
          </p:cNvPr>
          <p:cNvSpPr/>
          <p:nvPr/>
        </p:nvSpPr>
        <p:spPr>
          <a:xfrm>
            <a:off x="72571" y="0"/>
            <a:ext cx="12119429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CC42A3-269C-A57A-FD6F-92D098D829B2}"/>
              </a:ext>
            </a:extLst>
          </p:cNvPr>
          <p:cNvGrpSpPr/>
          <p:nvPr/>
        </p:nvGrpSpPr>
        <p:grpSpPr>
          <a:xfrm>
            <a:off x="1315923" y="2822072"/>
            <a:ext cx="8894873" cy="226602"/>
            <a:chOff x="1315923" y="2822072"/>
            <a:chExt cx="8894873" cy="2266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23B5CD-EDC2-C461-91B2-4A6D82474E0E}"/>
                </a:ext>
              </a:extLst>
            </p:cNvPr>
            <p:cNvSpPr/>
            <p:nvPr/>
          </p:nvSpPr>
          <p:spPr>
            <a:xfrm>
              <a:off x="1315923" y="2822744"/>
              <a:ext cx="4443193" cy="22593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46909A-082A-6CDA-DFAE-F83903300DDA}"/>
                </a:ext>
              </a:extLst>
            </p:cNvPr>
            <p:cNvSpPr/>
            <p:nvPr/>
          </p:nvSpPr>
          <p:spPr>
            <a:xfrm>
              <a:off x="1315923" y="2822072"/>
              <a:ext cx="8894873" cy="22593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ight Brace 15">
            <a:extLst>
              <a:ext uri="{FF2B5EF4-FFF2-40B4-BE49-F238E27FC236}">
                <a16:creationId xmlns:a16="http://schemas.microsoft.com/office/drawing/2014/main" id="{3AF7B27B-F54F-5EE6-5E50-DB5675A000F6}"/>
              </a:ext>
            </a:extLst>
          </p:cNvPr>
          <p:cNvSpPr/>
          <p:nvPr/>
        </p:nvSpPr>
        <p:spPr>
          <a:xfrm rot="16200000">
            <a:off x="5541214" y="-1940570"/>
            <a:ext cx="444294" cy="8894875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100E51-FC60-9C5B-9219-6BE2F151BA05}"/>
              </a:ext>
            </a:extLst>
          </p:cNvPr>
          <p:cNvSpPr txBox="1"/>
          <p:nvPr/>
        </p:nvSpPr>
        <p:spPr>
          <a:xfrm>
            <a:off x="4999686" y="1674966"/>
            <a:ext cx="162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১ মি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02A14C72-AA31-7C86-6163-C6323A223ADF}"/>
              </a:ext>
            </a:extLst>
          </p:cNvPr>
          <p:cNvSpPr/>
          <p:nvPr/>
        </p:nvSpPr>
        <p:spPr>
          <a:xfrm rot="5400000">
            <a:off x="3336102" y="1129640"/>
            <a:ext cx="402835" cy="4443193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7FCF5E-FA93-9751-E550-A434FC25C935}"/>
              </a:ext>
            </a:extLst>
          </p:cNvPr>
          <p:cNvSpPr/>
          <p:nvPr/>
        </p:nvSpPr>
        <p:spPr>
          <a:xfrm>
            <a:off x="2983832" y="3809999"/>
            <a:ext cx="962526" cy="927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0DC033-B9A7-118C-B4E8-5E6113F4AE4E}"/>
                  </a:ext>
                </a:extLst>
              </p:cNvPr>
              <p:cNvSpPr txBox="1"/>
              <p:nvPr/>
            </p:nvSpPr>
            <p:spPr>
              <a:xfrm flipH="1">
                <a:off x="3272590" y="3746342"/>
                <a:ext cx="451873" cy="92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0DC033-B9A7-118C-B4E8-5E6113F4A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72590" y="3746342"/>
                <a:ext cx="451873" cy="927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75439B9-2E3E-9032-3A53-851A906027A0}"/>
              </a:ext>
            </a:extLst>
          </p:cNvPr>
          <p:cNvSpPr txBox="1"/>
          <p:nvPr/>
        </p:nvSpPr>
        <p:spPr>
          <a:xfrm>
            <a:off x="3962403" y="3969747"/>
            <a:ext cx="1074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মি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3E8F12-63EC-DFD1-08D5-475D70D06EC9}"/>
              </a:ext>
            </a:extLst>
          </p:cNvPr>
          <p:cNvSpPr/>
          <p:nvPr/>
        </p:nvSpPr>
        <p:spPr>
          <a:xfrm>
            <a:off x="2359239" y="180592"/>
            <a:ext cx="7473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rgbClr val="00B0F0"/>
                </a:solidFill>
                <a:effectLst/>
                <a:latin typeface="NikoshBAN" panose="02000000000000000000"/>
              </a:rPr>
              <a:t>রং করা অংশ কত লম্বা?</a:t>
            </a:r>
            <a:endParaRPr lang="en-US" sz="5400" b="1" cap="none" spc="0">
              <a:ln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7147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1" grpId="0" animBg="1"/>
      <p:bldP spid="22" grpId="0" animBg="1"/>
      <p:bldP spid="23" grpId="0"/>
      <p:bldP spid="2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35CF9F72-82D5-AE0B-ADB0-7661726AD747}"/>
              </a:ext>
            </a:extLst>
          </p:cNvPr>
          <p:cNvSpPr/>
          <p:nvPr/>
        </p:nvSpPr>
        <p:spPr>
          <a:xfrm>
            <a:off x="72571" y="0"/>
            <a:ext cx="12119429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3B5CD-EDC2-C461-91B2-4A6D82474E0E}"/>
              </a:ext>
            </a:extLst>
          </p:cNvPr>
          <p:cNvSpPr/>
          <p:nvPr/>
        </p:nvSpPr>
        <p:spPr>
          <a:xfrm>
            <a:off x="1315924" y="2748524"/>
            <a:ext cx="3248524" cy="2987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46909A-082A-6CDA-DFAE-F83903300DDA}"/>
              </a:ext>
            </a:extLst>
          </p:cNvPr>
          <p:cNvSpPr/>
          <p:nvPr/>
        </p:nvSpPr>
        <p:spPr>
          <a:xfrm>
            <a:off x="1315924" y="2729014"/>
            <a:ext cx="9745568" cy="3182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3AF7B27B-F54F-5EE6-5E50-DB5675A000F6}"/>
              </a:ext>
            </a:extLst>
          </p:cNvPr>
          <p:cNvSpPr/>
          <p:nvPr/>
        </p:nvSpPr>
        <p:spPr>
          <a:xfrm rot="16200000">
            <a:off x="6029598" y="-2428953"/>
            <a:ext cx="318220" cy="974556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100E51-FC60-9C5B-9219-6BE2F151BA05}"/>
              </a:ext>
            </a:extLst>
          </p:cNvPr>
          <p:cNvSpPr txBox="1"/>
          <p:nvPr/>
        </p:nvSpPr>
        <p:spPr>
          <a:xfrm>
            <a:off x="5930128" y="1674966"/>
            <a:ext cx="109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১ মি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02A14C72-AA31-7C86-6163-C6323A223ADF}"/>
              </a:ext>
            </a:extLst>
          </p:cNvPr>
          <p:cNvSpPr/>
          <p:nvPr/>
        </p:nvSpPr>
        <p:spPr>
          <a:xfrm rot="5400000">
            <a:off x="2718035" y="1691737"/>
            <a:ext cx="444296" cy="3248523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7FCF5E-FA93-9751-E550-A434FC25C935}"/>
              </a:ext>
            </a:extLst>
          </p:cNvPr>
          <p:cNvSpPr/>
          <p:nvPr/>
        </p:nvSpPr>
        <p:spPr>
          <a:xfrm>
            <a:off x="2184780" y="3679371"/>
            <a:ext cx="962526" cy="927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0DC033-B9A7-118C-B4E8-5E6113F4AE4E}"/>
                  </a:ext>
                </a:extLst>
              </p:cNvPr>
              <p:cNvSpPr txBox="1"/>
              <p:nvPr/>
            </p:nvSpPr>
            <p:spPr>
              <a:xfrm flipH="1">
                <a:off x="2371937" y="3702800"/>
                <a:ext cx="451873" cy="92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0DC033-B9A7-118C-B4E8-5E6113F4A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71937" y="3702800"/>
                <a:ext cx="451873" cy="927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75439B9-2E3E-9032-3A53-851A906027A0}"/>
              </a:ext>
            </a:extLst>
          </p:cNvPr>
          <p:cNvSpPr txBox="1"/>
          <p:nvPr/>
        </p:nvSpPr>
        <p:spPr>
          <a:xfrm>
            <a:off x="3163350" y="3824604"/>
            <a:ext cx="1074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মি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E63754-A1F9-C9B1-AAA7-3677CFD8C04C}"/>
              </a:ext>
            </a:extLst>
          </p:cNvPr>
          <p:cNvSpPr/>
          <p:nvPr/>
        </p:nvSpPr>
        <p:spPr>
          <a:xfrm>
            <a:off x="2359239" y="122533"/>
            <a:ext cx="7473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/>
              </a:rPr>
              <a:t>রং করা অংশ কত লম্বা?</a:t>
            </a:r>
            <a:endParaRPr lang="en-US" sz="54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B85C92-3C2C-EFBB-156B-789E16AE2C69}"/>
              </a:ext>
            </a:extLst>
          </p:cNvPr>
          <p:cNvGrpSpPr/>
          <p:nvPr/>
        </p:nvGrpSpPr>
        <p:grpSpPr>
          <a:xfrm>
            <a:off x="4564445" y="2729014"/>
            <a:ext cx="3288151" cy="337638"/>
            <a:chOff x="4564445" y="2729014"/>
            <a:chExt cx="3288151" cy="33763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235FF4-F95B-A714-9A81-C14AFA28B786}"/>
                </a:ext>
              </a:extLst>
            </p:cNvPr>
            <p:cNvCxnSpPr>
              <a:cxnSpLocks/>
            </p:cNvCxnSpPr>
            <p:nvPr/>
          </p:nvCxnSpPr>
          <p:spPr>
            <a:xfrm>
              <a:off x="7852596" y="2729015"/>
              <a:ext cx="0" cy="33763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1E95877-4CA0-0F63-92F7-D7D094DED197}"/>
                </a:ext>
              </a:extLst>
            </p:cNvPr>
            <p:cNvCxnSpPr>
              <a:cxnSpLocks/>
            </p:cNvCxnSpPr>
            <p:nvPr/>
          </p:nvCxnSpPr>
          <p:spPr>
            <a:xfrm>
              <a:off x="4564445" y="2729014"/>
              <a:ext cx="666" cy="301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579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/>
      <p:bldP spid="21" grpId="0" animBg="1"/>
      <p:bldP spid="22" grpId="0" animBg="1"/>
      <p:bldP spid="2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35CF9F72-82D5-AE0B-ADB0-7661726AD747}"/>
              </a:ext>
            </a:extLst>
          </p:cNvPr>
          <p:cNvSpPr/>
          <p:nvPr/>
        </p:nvSpPr>
        <p:spPr>
          <a:xfrm>
            <a:off x="72571" y="0"/>
            <a:ext cx="12119429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3B5CD-EDC2-C461-91B2-4A6D82474E0E}"/>
              </a:ext>
            </a:extLst>
          </p:cNvPr>
          <p:cNvSpPr/>
          <p:nvPr/>
        </p:nvSpPr>
        <p:spPr>
          <a:xfrm>
            <a:off x="1315923" y="2806091"/>
            <a:ext cx="1988749" cy="6011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3AF7B27B-F54F-5EE6-5E50-DB5675A000F6}"/>
              </a:ext>
            </a:extLst>
          </p:cNvPr>
          <p:cNvSpPr/>
          <p:nvPr/>
        </p:nvSpPr>
        <p:spPr>
          <a:xfrm rot="16200000">
            <a:off x="6022473" y="-2421828"/>
            <a:ext cx="444294" cy="985739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100E51-FC60-9C5B-9219-6BE2F151BA05}"/>
              </a:ext>
            </a:extLst>
          </p:cNvPr>
          <p:cNvSpPr txBox="1"/>
          <p:nvPr/>
        </p:nvSpPr>
        <p:spPr>
          <a:xfrm>
            <a:off x="5930128" y="1733022"/>
            <a:ext cx="109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১ মি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02A14C72-AA31-7C86-6163-C6323A223ADF}"/>
              </a:ext>
            </a:extLst>
          </p:cNvPr>
          <p:cNvSpPr/>
          <p:nvPr/>
        </p:nvSpPr>
        <p:spPr>
          <a:xfrm rot="5400000">
            <a:off x="2005749" y="2851879"/>
            <a:ext cx="577013" cy="1956666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7FCF5E-FA93-9751-E550-A434FC25C935}"/>
              </a:ext>
            </a:extLst>
          </p:cNvPr>
          <p:cNvSpPr/>
          <p:nvPr/>
        </p:nvSpPr>
        <p:spPr>
          <a:xfrm>
            <a:off x="1909008" y="4419597"/>
            <a:ext cx="962526" cy="927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0DC033-B9A7-118C-B4E8-5E6113F4AE4E}"/>
                  </a:ext>
                </a:extLst>
              </p:cNvPr>
              <p:cNvSpPr txBox="1"/>
              <p:nvPr/>
            </p:nvSpPr>
            <p:spPr>
              <a:xfrm flipH="1">
                <a:off x="2197766" y="4413998"/>
                <a:ext cx="451873" cy="92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0DC033-B9A7-118C-B4E8-5E6113F4A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97766" y="4413998"/>
                <a:ext cx="451873" cy="927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75439B9-2E3E-9032-3A53-851A906027A0}"/>
              </a:ext>
            </a:extLst>
          </p:cNvPr>
          <p:cNvSpPr txBox="1"/>
          <p:nvPr/>
        </p:nvSpPr>
        <p:spPr>
          <a:xfrm>
            <a:off x="2887579" y="4637403"/>
            <a:ext cx="1074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মি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E4C9F3-48DC-0CAC-98BC-81103521F530}"/>
              </a:ext>
            </a:extLst>
          </p:cNvPr>
          <p:cNvGrpSpPr/>
          <p:nvPr/>
        </p:nvGrpSpPr>
        <p:grpSpPr>
          <a:xfrm>
            <a:off x="1315923" y="2788369"/>
            <a:ext cx="9857393" cy="640631"/>
            <a:chOff x="1315923" y="2788369"/>
            <a:chExt cx="9857393" cy="6406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46909A-082A-6CDA-DFAE-F83903300DDA}"/>
                </a:ext>
              </a:extLst>
            </p:cNvPr>
            <p:cNvSpPr/>
            <p:nvPr/>
          </p:nvSpPr>
          <p:spPr>
            <a:xfrm>
              <a:off x="1315923" y="2788369"/>
              <a:ext cx="9857393" cy="64063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73F3CE4-8533-F335-1A52-7A21E4942F8F}"/>
                </a:ext>
              </a:extLst>
            </p:cNvPr>
            <p:cNvCxnSpPr>
              <a:cxnSpLocks/>
            </p:cNvCxnSpPr>
            <p:nvPr/>
          </p:nvCxnSpPr>
          <p:spPr>
            <a:xfrm>
              <a:off x="3304672" y="2814112"/>
              <a:ext cx="0" cy="6148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B337B94-A283-D040-33B2-CA0D55818FB5}"/>
                </a:ext>
              </a:extLst>
            </p:cNvPr>
            <p:cNvCxnSpPr>
              <a:cxnSpLocks/>
            </p:cNvCxnSpPr>
            <p:nvPr/>
          </p:nvCxnSpPr>
          <p:spPr>
            <a:xfrm>
              <a:off x="7267062" y="2798072"/>
              <a:ext cx="0" cy="60915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235FF4-F95B-A714-9A81-C14AFA28B786}"/>
                </a:ext>
              </a:extLst>
            </p:cNvPr>
            <p:cNvCxnSpPr>
              <a:cxnSpLocks/>
            </p:cNvCxnSpPr>
            <p:nvPr/>
          </p:nvCxnSpPr>
          <p:spPr>
            <a:xfrm>
              <a:off x="9248257" y="2790052"/>
              <a:ext cx="0" cy="61717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5B09530-3F50-854C-1EAD-B277174997EE}"/>
                </a:ext>
              </a:extLst>
            </p:cNvPr>
            <p:cNvCxnSpPr>
              <a:cxnSpLocks/>
            </p:cNvCxnSpPr>
            <p:nvPr/>
          </p:nvCxnSpPr>
          <p:spPr>
            <a:xfrm>
              <a:off x="5242324" y="2792339"/>
              <a:ext cx="0" cy="6148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F5AEAE9-A62B-CFB5-6F4F-ECF71D1B165E}"/>
              </a:ext>
            </a:extLst>
          </p:cNvPr>
          <p:cNvSpPr/>
          <p:nvPr/>
        </p:nvSpPr>
        <p:spPr>
          <a:xfrm>
            <a:off x="2359239" y="49963"/>
            <a:ext cx="7473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রং করা অংশ কত লম্বা?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49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  <p:bldP spid="21" grpId="0" animBg="1"/>
      <p:bldP spid="22" grpId="0" animBg="1"/>
      <p:bldP spid="23" grpId="0"/>
      <p:bldP spid="2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35CF9F72-82D5-AE0B-ADB0-7661726AD747}"/>
              </a:ext>
            </a:extLst>
          </p:cNvPr>
          <p:cNvSpPr/>
          <p:nvPr/>
        </p:nvSpPr>
        <p:spPr>
          <a:xfrm>
            <a:off x="72571" y="0"/>
            <a:ext cx="12119429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8A45BF-186C-5F0D-D891-145170DC70AF}"/>
              </a:ext>
            </a:extLst>
          </p:cNvPr>
          <p:cNvGrpSpPr/>
          <p:nvPr/>
        </p:nvGrpSpPr>
        <p:grpSpPr>
          <a:xfrm>
            <a:off x="1315923" y="2773841"/>
            <a:ext cx="9787505" cy="976340"/>
            <a:chOff x="1315924" y="2788369"/>
            <a:chExt cx="9516728" cy="2632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46909A-082A-6CDA-DFAE-F83903300DDA}"/>
                </a:ext>
              </a:extLst>
            </p:cNvPr>
            <p:cNvSpPr/>
            <p:nvPr/>
          </p:nvSpPr>
          <p:spPr>
            <a:xfrm>
              <a:off x="1315924" y="2788369"/>
              <a:ext cx="9516728" cy="26056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3E9E2C-0464-1682-70A0-63DBC2C62BEE}"/>
                </a:ext>
              </a:extLst>
            </p:cNvPr>
            <p:cNvCxnSpPr/>
            <p:nvPr/>
          </p:nvCxnSpPr>
          <p:spPr>
            <a:xfrm>
              <a:off x="6100240" y="2791103"/>
              <a:ext cx="0" cy="26056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A06978C-5F1F-D3B7-44CB-E17741DCB69C}"/>
              </a:ext>
            </a:extLst>
          </p:cNvPr>
          <p:cNvSpPr/>
          <p:nvPr/>
        </p:nvSpPr>
        <p:spPr>
          <a:xfrm>
            <a:off x="1315923" y="2787322"/>
            <a:ext cx="4920440" cy="9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050470-E3DD-2093-9790-93A83E60B97F}"/>
                  </a:ext>
                </a:extLst>
              </p:cNvPr>
              <p:cNvSpPr/>
              <p:nvPr/>
            </p:nvSpPr>
            <p:spPr>
              <a:xfrm>
                <a:off x="3575117" y="577910"/>
                <a:ext cx="5041766" cy="149303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cap="none" spc="0" smtClean="0">
                            <a:ln/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cap="none" spc="0" smtClean="0">
                            <a:ln/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5400" b="1" i="0" cap="none" spc="0" smtClean="0">
                            <a:ln/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5400" b="1" cap="none" spc="0">
                    <a:ln/>
                    <a:solidFill>
                      <a:srgbClr val="00B050"/>
                    </a:solidFill>
                    <a:effectLst/>
                    <a:latin typeface="NikoshBAN" panose="02000000000000000000"/>
                  </a:rPr>
                  <a:t> অংশ রং কর।</a:t>
                </a:r>
                <a:endParaRPr lang="en-US" sz="5400" b="1" cap="none" spc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050470-E3DD-2093-9790-93A83E60B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117" y="577910"/>
                <a:ext cx="5041766" cy="1493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56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35CF9F72-82D5-AE0B-ADB0-7661726AD747}"/>
              </a:ext>
            </a:extLst>
          </p:cNvPr>
          <p:cNvSpPr/>
          <p:nvPr/>
        </p:nvSpPr>
        <p:spPr>
          <a:xfrm>
            <a:off x="72571" y="0"/>
            <a:ext cx="12119429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8621F1-DBD9-5869-F4C9-CD03FBF0B842}"/>
              </a:ext>
            </a:extLst>
          </p:cNvPr>
          <p:cNvGrpSpPr/>
          <p:nvPr/>
        </p:nvGrpSpPr>
        <p:grpSpPr>
          <a:xfrm>
            <a:off x="1315924" y="2782719"/>
            <a:ext cx="9516728" cy="866067"/>
            <a:chOff x="1315924" y="2782697"/>
            <a:chExt cx="9516728" cy="2709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46909A-082A-6CDA-DFAE-F83903300DDA}"/>
                </a:ext>
              </a:extLst>
            </p:cNvPr>
            <p:cNvSpPr/>
            <p:nvPr/>
          </p:nvSpPr>
          <p:spPr>
            <a:xfrm>
              <a:off x="1315924" y="2788369"/>
              <a:ext cx="9516728" cy="26056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3E9E2C-0464-1682-70A0-63DBC2C62BEE}"/>
                </a:ext>
              </a:extLst>
            </p:cNvPr>
            <p:cNvCxnSpPr/>
            <p:nvPr/>
          </p:nvCxnSpPr>
          <p:spPr>
            <a:xfrm>
              <a:off x="6100240" y="2793134"/>
              <a:ext cx="0" cy="26056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235FF4-F95B-A714-9A81-C14AFA28B786}"/>
                </a:ext>
              </a:extLst>
            </p:cNvPr>
            <p:cNvCxnSpPr/>
            <p:nvPr/>
          </p:nvCxnSpPr>
          <p:spPr>
            <a:xfrm>
              <a:off x="8494279" y="2793006"/>
              <a:ext cx="0" cy="26056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F96A48-5AD3-40AE-AE5E-C77D205778D0}"/>
                </a:ext>
              </a:extLst>
            </p:cNvPr>
            <p:cNvCxnSpPr/>
            <p:nvPr/>
          </p:nvCxnSpPr>
          <p:spPr>
            <a:xfrm>
              <a:off x="3685906" y="2782697"/>
              <a:ext cx="0" cy="26056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72DA380-F1EB-A0B0-11F7-60A613AE7689}"/>
              </a:ext>
            </a:extLst>
          </p:cNvPr>
          <p:cNvSpPr/>
          <p:nvPr/>
        </p:nvSpPr>
        <p:spPr>
          <a:xfrm>
            <a:off x="1315924" y="2820359"/>
            <a:ext cx="2369982" cy="8240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9F56F14-F660-2592-C485-6D5F73F82CD2}"/>
                  </a:ext>
                </a:extLst>
              </p:cNvPr>
              <p:cNvSpPr/>
              <p:nvPr/>
            </p:nvSpPr>
            <p:spPr>
              <a:xfrm>
                <a:off x="3585537" y="632291"/>
                <a:ext cx="5020926" cy="14713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cap="none" spc="0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cap="none" spc="0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5400" b="1" i="0" cap="none" spc="0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5400" b="1" cap="none" spc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/>
                  </a:rPr>
                  <a:t> অংশ রং কর।</a:t>
                </a:r>
                <a:endParaRPr lang="en-US" sz="5400" b="1" cap="none" spc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9F56F14-F660-2592-C485-6D5F73F82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37" y="632291"/>
                <a:ext cx="5020926" cy="1471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9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B9DECF8-6A1A-6B4C-3957-832D10DF87D7}"/>
              </a:ext>
            </a:extLst>
          </p:cNvPr>
          <p:cNvSpPr/>
          <p:nvPr/>
        </p:nvSpPr>
        <p:spPr>
          <a:xfrm>
            <a:off x="9041039" y="1290866"/>
            <a:ext cx="2133600" cy="8032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atin typeface="NikoshBAN" panose="02000000000000000000"/>
              </a:rPr>
              <a:t>এক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অংশ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03CADD06-E85C-81C0-9B39-DDC3122191B1}"/>
              </a:ext>
            </a:extLst>
          </p:cNvPr>
          <p:cNvSpPr/>
          <p:nvPr/>
        </p:nvSpPr>
        <p:spPr>
          <a:xfrm>
            <a:off x="8915400" y="4907190"/>
            <a:ext cx="2819399" cy="85883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latin typeface="NikoshBAN" panose="02000000000000000000"/>
              </a:rPr>
              <a:t>  প্রতিটি ভাগ লাঠির </a:t>
            </a:r>
          </a:p>
          <a:p>
            <a:pPr algn="ctr">
              <a:defRPr/>
            </a:pPr>
            <a:r>
              <a:rPr lang="en-US">
                <a:latin typeface="NikoshBAN" panose="02000000000000000000"/>
              </a:rPr>
              <a:t>এক চতুর্থাংশ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8C45557-A8B6-0FC5-77F9-CF1419EB9285}"/>
              </a:ext>
            </a:extLst>
          </p:cNvPr>
          <p:cNvSpPr/>
          <p:nvPr/>
        </p:nvSpPr>
        <p:spPr>
          <a:xfrm>
            <a:off x="8850189" y="2837656"/>
            <a:ext cx="2884610" cy="85883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latin typeface="NikoshBAN" panose="02000000000000000000"/>
              </a:rPr>
              <a:t> প্রতিটি ভাগ লাঠির </a:t>
            </a:r>
          </a:p>
          <a:p>
            <a:pPr algn="ctr">
              <a:defRPr/>
            </a:pPr>
            <a:r>
              <a:rPr lang="en-US">
                <a:latin typeface="NikoshBAN" panose="02000000000000000000"/>
              </a:rPr>
              <a:t>এক </a:t>
            </a:r>
            <a:r>
              <a:rPr lang="en-US" dirty="0" err="1">
                <a:latin typeface="NikoshBAN" panose="02000000000000000000"/>
              </a:rPr>
              <a:t>তৃতীয়াংশ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C66F126-FD29-F09B-6423-266221AB291E}"/>
              </a:ext>
            </a:extLst>
          </p:cNvPr>
          <p:cNvSpPr/>
          <p:nvPr/>
        </p:nvSpPr>
        <p:spPr>
          <a:xfrm>
            <a:off x="3283405" y="234038"/>
            <a:ext cx="4031796" cy="85883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NikoshBAN" panose="02000000000000000000"/>
              </a:rPr>
              <a:t>একটি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লাঠির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বিভিন্ন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অংশ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4" name="Minus 46">
            <a:extLst>
              <a:ext uri="{FF2B5EF4-FFF2-40B4-BE49-F238E27FC236}">
                <a16:creationId xmlns:a16="http://schemas.microsoft.com/office/drawing/2014/main" id="{B02A72F0-DD92-9CE0-B060-D536E0D183B8}"/>
              </a:ext>
            </a:extLst>
          </p:cNvPr>
          <p:cNvSpPr/>
          <p:nvPr/>
        </p:nvSpPr>
        <p:spPr>
          <a:xfrm>
            <a:off x="922338" y="1066348"/>
            <a:ext cx="8787719" cy="1234168"/>
          </a:xfrm>
          <a:prstGeom prst="mathMinus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50BFC7-6CB4-C698-BF19-60CE28A3D137}"/>
              </a:ext>
            </a:extLst>
          </p:cNvPr>
          <p:cNvGrpSpPr/>
          <p:nvPr/>
        </p:nvGrpSpPr>
        <p:grpSpPr>
          <a:xfrm>
            <a:off x="929595" y="2510517"/>
            <a:ext cx="8794976" cy="1234168"/>
            <a:chOff x="915081" y="1073603"/>
            <a:chExt cx="8794976" cy="1234168"/>
          </a:xfrm>
        </p:grpSpPr>
        <p:sp>
          <p:nvSpPr>
            <p:cNvPr id="47" name="Minus 46">
              <a:extLst>
                <a:ext uri="{FF2B5EF4-FFF2-40B4-BE49-F238E27FC236}">
                  <a16:creationId xmlns:a16="http://schemas.microsoft.com/office/drawing/2014/main" id="{E801B0BE-F108-711B-9489-E6B09E88764B}"/>
                </a:ext>
              </a:extLst>
            </p:cNvPr>
            <p:cNvSpPr/>
            <p:nvPr/>
          </p:nvSpPr>
          <p:spPr>
            <a:xfrm>
              <a:off x="915081" y="1073603"/>
              <a:ext cx="8794976" cy="1234168"/>
            </a:xfrm>
            <a:prstGeom prst="mathMinus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5D0CD1-C13C-B739-3EC3-94180C0E7B6E}"/>
                </a:ext>
              </a:extLst>
            </p:cNvPr>
            <p:cNvSpPr/>
            <p:nvPr/>
          </p:nvSpPr>
          <p:spPr>
            <a:xfrm>
              <a:off x="2085204" y="1573893"/>
              <a:ext cx="2133600" cy="22587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034F4E-E88A-8C9C-26E3-67095C6016DC}"/>
                </a:ext>
              </a:extLst>
            </p:cNvPr>
            <p:cNvSpPr/>
            <p:nvPr/>
          </p:nvSpPr>
          <p:spPr>
            <a:xfrm>
              <a:off x="6395950" y="1573887"/>
              <a:ext cx="2133600" cy="22587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1388D9-3E98-EE90-262C-A5741AB61A4F}"/>
                </a:ext>
              </a:extLst>
            </p:cNvPr>
            <p:cNvSpPr/>
            <p:nvPr/>
          </p:nvSpPr>
          <p:spPr>
            <a:xfrm>
              <a:off x="4240580" y="1549622"/>
              <a:ext cx="2160219" cy="25014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7CDC89-8369-DEFD-A3DF-8BC14A43E044}"/>
              </a:ext>
            </a:extLst>
          </p:cNvPr>
          <p:cNvGrpSpPr/>
          <p:nvPr/>
        </p:nvGrpSpPr>
        <p:grpSpPr>
          <a:xfrm>
            <a:off x="1031195" y="4731201"/>
            <a:ext cx="8780462" cy="1234168"/>
            <a:chOff x="929595" y="2742747"/>
            <a:chExt cx="8780462" cy="1234168"/>
          </a:xfrm>
        </p:grpSpPr>
        <p:sp>
          <p:nvSpPr>
            <p:cNvPr id="5" name="Minus 46">
              <a:extLst>
                <a:ext uri="{FF2B5EF4-FFF2-40B4-BE49-F238E27FC236}">
                  <a16:creationId xmlns:a16="http://schemas.microsoft.com/office/drawing/2014/main" id="{8F2FB9CE-FDDA-E3DF-042E-EA74C3D9F6E3}"/>
                </a:ext>
              </a:extLst>
            </p:cNvPr>
            <p:cNvSpPr/>
            <p:nvPr/>
          </p:nvSpPr>
          <p:spPr>
            <a:xfrm>
              <a:off x="929595" y="2742747"/>
              <a:ext cx="8780462" cy="1234168"/>
            </a:xfrm>
            <a:prstGeom prst="mathMinus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7253D7-FE94-FCCC-1EAB-F3E6070A2DC8}"/>
                </a:ext>
              </a:extLst>
            </p:cNvPr>
            <p:cNvSpPr/>
            <p:nvPr/>
          </p:nvSpPr>
          <p:spPr>
            <a:xfrm>
              <a:off x="2073172" y="3211574"/>
              <a:ext cx="1626312" cy="26602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51A2498-9F20-4E0E-A0D0-C9AB24FE3E23}"/>
                </a:ext>
              </a:extLst>
            </p:cNvPr>
            <p:cNvSpPr/>
            <p:nvPr/>
          </p:nvSpPr>
          <p:spPr>
            <a:xfrm>
              <a:off x="3699484" y="3205739"/>
              <a:ext cx="1589315" cy="31092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4AC8CA-5231-58C9-9840-487B1F58E2AA}"/>
                </a:ext>
              </a:extLst>
            </p:cNvPr>
            <p:cNvSpPr/>
            <p:nvPr/>
          </p:nvSpPr>
          <p:spPr>
            <a:xfrm>
              <a:off x="5292656" y="3187679"/>
              <a:ext cx="1589314" cy="314803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4460E5-ADE0-D43A-DFAC-9C03648CD5ED}"/>
                </a:ext>
              </a:extLst>
            </p:cNvPr>
            <p:cNvSpPr/>
            <p:nvPr/>
          </p:nvSpPr>
          <p:spPr>
            <a:xfrm>
              <a:off x="6887297" y="3206081"/>
              <a:ext cx="1646795" cy="28874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6B4027-642F-C34F-9345-3F30243BBF36}"/>
                  </a:ext>
                </a:extLst>
              </p:cNvPr>
              <p:cNvSpPr txBox="1"/>
              <p:nvPr/>
            </p:nvSpPr>
            <p:spPr>
              <a:xfrm>
                <a:off x="2627084" y="3513374"/>
                <a:ext cx="348342" cy="916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6B4027-642F-C34F-9345-3F30243BB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084" y="3513374"/>
                <a:ext cx="348342" cy="916661"/>
              </a:xfrm>
              <a:prstGeom prst="rect">
                <a:avLst/>
              </a:prstGeom>
              <a:blipFill>
                <a:blip r:embed="rId2"/>
                <a:stretch>
                  <a:fillRect r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592693E-5623-3BF1-A95B-F8251ADE522B}"/>
                  </a:ext>
                </a:extLst>
              </p:cNvPr>
              <p:cNvSpPr txBox="1"/>
              <p:nvPr/>
            </p:nvSpPr>
            <p:spPr>
              <a:xfrm>
                <a:off x="5304973" y="1924061"/>
                <a:ext cx="348342" cy="916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592693E-5623-3BF1-A95B-F8251ADE5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973" y="1924061"/>
                <a:ext cx="348342" cy="916661"/>
              </a:xfrm>
              <a:prstGeom prst="rect">
                <a:avLst/>
              </a:prstGeom>
              <a:blipFill>
                <a:blip r:embed="rId3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73F1CF-DCC9-013A-197F-D95E4A358581}"/>
                  </a:ext>
                </a:extLst>
              </p:cNvPr>
              <p:cNvSpPr txBox="1"/>
              <p:nvPr/>
            </p:nvSpPr>
            <p:spPr>
              <a:xfrm>
                <a:off x="7024914" y="3411770"/>
                <a:ext cx="348342" cy="916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73F1CF-DCC9-013A-197F-D95E4A358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914" y="3411770"/>
                <a:ext cx="348342" cy="916661"/>
              </a:xfrm>
              <a:prstGeom prst="rect">
                <a:avLst/>
              </a:prstGeom>
              <a:blipFill>
                <a:blip r:embed="rId4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Brace 37">
            <a:extLst>
              <a:ext uri="{FF2B5EF4-FFF2-40B4-BE49-F238E27FC236}">
                <a16:creationId xmlns:a16="http://schemas.microsoft.com/office/drawing/2014/main" id="{5F22C5D3-2585-0A3D-EF22-787A86146C62}"/>
              </a:ext>
            </a:extLst>
          </p:cNvPr>
          <p:cNvSpPr/>
          <p:nvPr/>
        </p:nvSpPr>
        <p:spPr>
          <a:xfrm rot="5400000">
            <a:off x="3013383" y="2382756"/>
            <a:ext cx="293291" cy="2133601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DE1281D2-D738-C1A5-8DDE-9A48141843EF}"/>
              </a:ext>
            </a:extLst>
          </p:cNvPr>
          <p:cNvSpPr/>
          <p:nvPr/>
        </p:nvSpPr>
        <p:spPr>
          <a:xfrm rot="5400000" flipH="1">
            <a:off x="5187948" y="1735200"/>
            <a:ext cx="225877" cy="2133601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37080F23-7B01-7794-6B60-07E770E786C0}"/>
              </a:ext>
            </a:extLst>
          </p:cNvPr>
          <p:cNvSpPr/>
          <p:nvPr/>
        </p:nvSpPr>
        <p:spPr>
          <a:xfrm rot="5400000">
            <a:off x="7338643" y="2411792"/>
            <a:ext cx="293291" cy="2133601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4BAEED0-F427-F74E-2954-3B174640C910}"/>
                  </a:ext>
                </a:extLst>
              </p:cNvPr>
              <p:cNvSpPr txBox="1"/>
              <p:nvPr/>
            </p:nvSpPr>
            <p:spPr>
              <a:xfrm>
                <a:off x="2554513" y="5551476"/>
                <a:ext cx="348343" cy="807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1800">
                    <a:latin typeface="NikoshBAN" panose="0200000000000000000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4BAEED0-F427-F74E-2954-3B174640C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513" y="5551476"/>
                <a:ext cx="348343" cy="807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77E5C45-9CD1-B373-87DC-FEC69378B702}"/>
                  </a:ext>
                </a:extLst>
              </p:cNvPr>
              <p:cNvSpPr txBox="1"/>
              <p:nvPr/>
            </p:nvSpPr>
            <p:spPr>
              <a:xfrm>
                <a:off x="4796971" y="4165367"/>
                <a:ext cx="348343" cy="807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1800">
                    <a:solidFill>
                      <a:srgbClr val="00B050"/>
                    </a:solidFill>
                    <a:latin typeface="NikoshBAN" panose="0200000000000000000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77E5C45-9CD1-B373-87DC-FEC69378B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971" y="4165367"/>
                <a:ext cx="348343" cy="807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14670A-F60A-AE2B-DA73-556ECF60FBC4}"/>
                  </a:ext>
                </a:extLst>
              </p:cNvPr>
              <p:cNvSpPr txBox="1"/>
              <p:nvPr/>
            </p:nvSpPr>
            <p:spPr>
              <a:xfrm>
                <a:off x="6183086" y="5624050"/>
                <a:ext cx="348343" cy="807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1800">
                    <a:solidFill>
                      <a:srgbClr val="FFFF00"/>
                    </a:solidFill>
                    <a:latin typeface="NikoshBAN" panose="0200000000000000000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14670A-F60A-AE2B-DA73-556ECF60F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86" y="5624050"/>
                <a:ext cx="348343" cy="8073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FEEFD53-B7B3-9E42-6D93-3F9B3282D7B6}"/>
                  </a:ext>
                </a:extLst>
              </p:cNvPr>
              <p:cNvSpPr txBox="1"/>
              <p:nvPr/>
            </p:nvSpPr>
            <p:spPr>
              <a:xfrm>
                <a:off x="8077205" y="4295995"/>
                <a:ext cx="348343" cy="807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1800">
                    <a:solidFill>
                      <a:srgbClr val="FF0000"/>
                    </a:solidFill>
                    <a:latin typeface="NikoshBAN" panose="0200000000000000000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FEEFD53-B7B3-9E42-6D93-3F9B3282D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5" y="4295995"/>
                <a:ext cx="348343" cy="8073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ight Brace 54">
            <a:extLst>
              <a:ext uri="{FF2B5EF4-FFF2-40B4-BE49-F238E27FC236}">
                <a16:creationId xmlns:a16="http://schemas.microsoft.com/office/drawing/2014/main" id="{3E244FCF-CA5D-DF28-31C2-09CD9F9CC095}"/>
              </a:ext>
            </a:extLst>
          </p:cNvPr>
          <p:cNvSpPr/>
          <p:nvPr/>
        </p:nvSpPr>
        <p:spPr>
          <a:xfrm rot="5400000">
            <a:off x="2927540" y="4776368"/>
            <a:ext cx="104547" cy="164254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3DF6CA55-D3E8-6827-D0D7-25E6FA448B9A}"/>
              </a:ext>
            </a:extLst>
          </p:cNvPr>
          <p:cNvSpPr/>
          <p:nvPr/>
        </p:nvSpPr>
        <p:spPr>
          <a:xfrm rot="5400000">
            <a:off x="6127938" y="4827169"/>
            <a:ext cx="104547" cy="164254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6F190E31-3591-0B23-C933-8662C214F4BD}"/>
              </a:ext>
            </a:extLst>
          </p:cNvPr>
          <p:cNvSpPr/>
          <p:nvPr/>
        </p:nvSpPr>
        <p:spPr>
          <a:xfrm rot="5400000" flipH="1">
            <a:off x="4525133" y="4193868"/>
            <a:ext cx="160565" cy="164254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id="{E50A77BF-D54E-7295-95EB-01DFF5C97EB9}"/>
              </a:ext>
            </a:extLst>
          </p:cNvPr>
          <p:cNvSpPr/>
          <p:nvPr/>
        </p:nvSpPr>
        <p:spPr>
          <a:xfrm rot="5400000" flipH="1">
            <a:off x="7754558" y="4230150"/>
            <a:ext cx="160565" cy="164254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2">
            <a:extLst>
              <a:ext uri="{FF2B5EF4-FFF2-40B4-BE49-F238E27FC236}">
                <a16:creationId xmlns:a16="http://schemas.microsoft.com/office/drawing/2014/main" id="{8AC88189-B323-5E0D-8A48-FB3C9C53C09A}"/>
              </a:ext>
            </a:extLst>
          </p:cNvPr>
          <p:cNvSpPr/>
          <p:nvPr/>
        </p:nvSpPr>
        <p:spPr>
          <a:xfrm>
            <a:off x="72571" y="0"/>
            <a:ext cx="12119429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4" grpId="0" animBg="1"/>
      <p:bldP spid="34" grpId="0"/>
      <p:bldP spid="36" grpId="0"/>
      <p:bldP spid="37" grpId="0"/>
      <p:bldP spid="38" grpId="0" animBg="1"/>
      <p:bldP spid="39" grpId="0" animBg="1"/>
      <p:bldP spid="40" grpId="0" animBg="1"/>
      <p:bldP spid="42" grpId="0"/>
      <p:bldP spid="43" grpId="0"/>
      <p:bldP spid="44" grpId="0"/>
      <p:bldP spid="51" grpId="0"/>
      <p:bldP spid="55" grpId="0" animBg="1"/>
      <p:bldP spid="56" grpId="0" animBg="1"/>
      <p:bldP spid="57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3CA968-C0EC-A5FF-BFC2-605F12ACFA9A}"/>
              </a:ext>
            </a:extLst>
          </p:cNvPr>
          <p:cNvGrpSpPr>
            <a:grpSpLocks/>
          </p:cNvGrpSpPr>
          <p:nvPr/>
        </p:nvGrpSpPr>
        <p:grpSpPr bwMode="auto">
          <a:xfrm>
            <a:off x="2198914" y="2656114"/>
            <a:ext cx="7162800" cy="3486831"/>
            <a:chOff x="3581400" y="1828800"/>
            <a:chExt cx="1828800" cy="1222248"/>
          </a:xfrm>
        </p:grpSpPr>
        <p:sp>
          <p:nvSpPr>
            <p:cNvPr id="2" name="Flowchart: Process 1">
              <a:extLst>
                <a:ext uri="{FF2B5EF4-FFF2-40B4-BE49-F238E27FC236}">
                  <a16:creationId xmlns:a16="http://schemas.microsoft.com/office/drawing/2014/main" id="{391F25EB-944C-2FF6-336D-D9807B22670A}"/>
                </a:ext>
              </a:extLst>
            </p:cNvPr>
            <p:cNvSpPr/>
            <p:nvPr/>
          </p:nvSpPr>
          <p:spPr>
            <a:xfrm>
              <a:off x="3581400" y="2438168"/>
              <a:ext cx="914400" cy="612880"/>
            </a:xfrm>
            <a:prstGeom prst="flowChartProcess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" name="Flowchart: Process 2">
              <a:extLst>
                <a:ext uri="{FF2B5EF4-FFF2-40B4-BE49-F238E27FC236}">
                  <a16:creationId xmlns:a16="http://schemas.microsoft.com/office/drawing/2014/main" id="{B1964EDE-5B0F-85FB-345C-FEA7978843C5}"/>
                </a:ext>
              </a:extLst>
            </p:cNvPr>
            <p:cNvSpPr/>
            <p:nvPr/>
          </p:nvSpPr>
          <p:spPr>
            <a:xfrm>
              <a:off x="4495800" y="2438168"/>
              <a:ext cx="914400" cy="612880"/>
            </a:xfrm>
            <a:prstGeom prst="flowChartProcess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B1DD7695-AF84-2EEF-675E-1E4A5442BA5D}"/>
                </a:ext>
              </a:extLst>
            </p:cNvPr>
            <p:cNvSpPr/>
            <p:nvPr/>
          </p:nvSpPr>
          <p:spPr>
            <a:xfrm>
              <a:off x="3581400" y="1828800"/>
              <a:ext cx="914400" cy="612880"/>
            </a:xfrm>
            <a:prstGeom prst="flowChartProcess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Flowchart: Process 4">
              <a:extLst>
                <a:ext uri="{FF2B5EF4-FFF2-40B4-BE49-F238E27FC236}">
                  <a16:creationId xmlns:a16="http://schemas.microsoft.com/office/drawing/2014/main" id="{C5653D1E-9B9B-1725-062F-47C94A985EAA}"/>
                </a:ext>
              </a:extLst>
            </p:cNvPr>
            <p:cNvSpPr/>
            <p:nvPr/>
          </p:nvSpPr>
          <p:spPr>
            <a:xfrm>
              <a:off x="4495800" y="1828800"/>
              <a:ext cx="914400" cy="612880"/>
            </a:xfrm>
            <a:prstGeom prst="flowChartProcess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743050E8-2497-8080-E9BB-EB1A4E5BED5A}"/>
              </a:ext>
            </a:extLst>
          </p:cNvPr>
          <p:cNvSpPr/>
          <p:nvPr/>
        </p:nvSpPr>
        <p:spPr>
          <a:xfrm>
            <a:off x="72571" y="0"/>
            <a:ext cx="12119429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2635A62-33C8-5005-605C-E0A92720DB2D}"/>
                  </a:ext>
                </a:extLst>
              </p:cNvPr>
              <p:cNvSpPr/>
              <p:nvPr/>
            </p:nvSpPr>
            <p:spPr>
              <a:xfrm>
                <a:off x="2005080" y="360194"/>
                <a:ext cx="7949612" cy="149303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bn-BD" sz="5400" b="1" cap="none" spc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ছবিটির</a:t>
                </a:r>
                <a:r>
                  <a:rPr lang="en-US" sz="5400" b="1" cap="none" spc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54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5400" b="1" cap="none" spc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5400" b="1" cap="none" spc="0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অংশ রং কর ।</a:t>
                </a:r>
                <a:endParaRPr lang="en-US" sz="5400" b="1" cap="none" spc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2635A62-33C8-5005-605C-E0A92720D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080" y="360194"/>
                <a:ext cx="7949612" cy="1493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A8D8928-1908-52A9-FC84-2D32C2F9F97D}"/>
              </a:ext>
            </a:extLst>
          </p:cNvPr>
          <p:cNvSpPr/>
          <p:nvPr/>
        </p:nvSpPr>
        <p:spPr>
          <a:xfrm>
            <a:off x="2198914" y="2656114"/>
            <a:ext cx="3581400" cy="34868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FDE6E2-5908-B483-0FE6-3EDD4C6C3BE7}"/>
              </a:ext>
            </a:extLst>
          </p:cNvPr>
          <p:cNvGrpSpPr>
            <a:grpSpLocks/>
          </p:cNvGrpSpPr>
          <p:nvPr/>
        </p:nvGrpSpPr>
        <p:grpSpPr bwMode="auto">
          <a:xfrm>
            <a:off x="1756229" y="2447925"/>
            <a:ext cx="8454571" cy="3430361"/>
            <a:chOff x="6553200" y="1676400"/>
            <a:chExt cx="1828800" cy="1222248"/>
          </a:xfrm>
        </p:grpSpPr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62D41E69-A13D-9681-A9B1-8DE80EEE6F89}"/>
                </a:ext>
              </a:extLst>
            </p:cNvPr>
            <p:cNvSpPr/>
            <p:nvPr/>
          </p:nvSpPr>
          <p:spPr>
            <a:xfrm>
              <a:off x="7467600" y="2285771"/>
              <a:ext cx="914400" cy="612877"/>
            </a:xfrm>
            <a:prstGeom prst="flowChartProcess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3D5E4220-8010-1ADE-04C8-488C281C6B05}"/>
                </a:ext>
              </a:extLst>
            </p:cNvPr>
            <p:cNvSpPr/>
            <p:nvPr/>
          </p:nvSpPr>
          <p:spPr>
            <a:xfrm>
              <a:off x="6553200" y="2285771"/>
              <a:ext cx="914400" cy="612877"/>
            </a:xfrm>
            <a:prstGeom prst="flowChartProcess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AD3921D6-FDC2-4092-A3EA-56DF8E776ACF}"/>
                </a:ext>
              </a:extLst>
            </p:cNvPr>
            <p:cNvSpPr/>
            <p:nvPr/>
          </p:nvSpPr>
          <p:spPr>
            <a:xfrm>
              <a:off x="7467600" y="1676400"/>
              <a:ext cx="914400" cy="612878"/>
            </a:xfrm>
            <a:prstGeom prst="flowChartProcess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D404D7EA-6151-565C-DBC5-FCBFE13B08EA}"/>
                </a:ext>
              </a:extLst>
            </p:cNvPr>
            <p:cNvSpPr/>
            <p:nvPr/>
          </p:nvSpPr>
          <p:spPr>
            <a:xfrm>
              <a:off x="6553200" y="1676400"/>
              <a:ext cx="914400" cy="612878"/>
            </a:xfrm>
            <a:prstGeom prst="flowChartProcess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743050E8-2497-8080-E9BB-EB1A4E5BED5A}"/>
              </a:ext>
            </a:extLst>
          </p:cNvPr>
          <p:cNvSpPr/>
          <p:nvPr/>
        </p:nvSpPr>
        <p:spPr>
          <a:xfrm>
            <a:off x="72571" y="0"/>
            <a:ext cx="12119429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619EDE0-F8E3-CA82-B79D-035935A8AB15}"/>
                  </a:ext>
                </a:extLst>
              </p:cNvPr>
              <p:cNvSpPr/>
              <p:nvPr/>
            </p:nvSpPr>
            <p:spPr>
              <a:xfrm>
                <a:off x="2131613" y="385549"/>
                <a:ext cx="7928774" cy="14713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bn-BD" sz="5400" b="1" cap="none" spc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ছবিটির </a:t>
                </a:r>
                <a:r>
                  <a:rPr lang="en-US" sz="5400" b="1" cap="none" spc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5400" b="0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5400" cap="none" spc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cap="none" spc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অংশ </a:t>
                </a:r>
                <a:r>
                  <a:rPr lang="bn-BD" sz="5400" b="1" cap="none" spc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54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রং কর।</a:t>
                </a:r>
                <a:endParaRPr lang="en-US" sz="54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619EDE0-F8E3-CA82-B79D-035935A8A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613" y="385549"/>
                <a:ext cx="7928774" cy="1471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3964A006-CE88-E551-0A82-C00F8B8D213A}"/>
              </a:ext>
            </a:extLst>
          </p:cNvPr>
          <p:cNvSpPr/>
          <p:nvPr/>
        </p:nvSpPr>
        <p:spPr>
          <a:xfrm>
            <a:off x="1756229" y="2447925"/>
            <a:ext cx="4227286" cy="171026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08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5DE6EFC-7210-567F-C7D2-1D69B83678E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454525"/>
            <a:ext cx="5471886" cy="2514600"/>
            <a:chOff x="1828800" y="4419600"/>
            <a:chExt cx="4876800" cy="2514600"/>
          </a:xfrm>
        </p:grpSpPr>
        <p:sp>
          <p:nvSpPr>
            <p:cNvPr id="3" name="Minus 2">
              <a:extLst>
                <a:ext uri="{FF2B5EF4-FFF2-40B4-BE49-F238E27FC236}">
                  <a16:creationId xmlns:a16="http://schemas.microsoft.com/office/drawing/2014/main" id="{7980CE0A-FBCB-F59E-4DE8-44B8FE0CF367}"/>
                </a:ext>
              </a:extLst>
            </p:cNvPr>
            <p:cNvSpPr/>
            <p:nvPr/>
          </p:nvSpPr>
          <p:spPr bwMode="auto">
            <a:xfrm>
              <a:off x="2905125" y="4419600"/>
              <a:ext cx="1533525" cy="2514600"/>
            </a:xfrm>
            <a:prstGeom prst="mathMinu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Minus 3">
              <a:extLst>
                <a:ext uri="{FF2B5EF4-FFF2-40B4-BE49-F238E27FC236}">
                  <a16:creationId xmlns:a16="http://schemas.microsoft.com/office/drawing/2014/main" id="{6B398613-B170-687B-FB11-13F48AC7078B}"/>
                </a:ext>
              </a:extLst>
            </p:cNvPr>
            <p:cNvSpPr/>
            <p:nvPr/>
          </p:nvSpPr>
          <p:spPr bwMode="auto">
            <a:xfrm>
              <a:off x="4038600" y="4419600"/>
              <a:ext cx="1533525" cy="2514600"/>
            </a:xfrm>
            <a:prstGeom prst="mathMin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Minus 4">
              <a:extLst>
                <a:ext uri="{FF2B5EF4-FFF2-40B4-BE49-F238E27FC236}">
                  <a16:creationId xmlns:a16="http://schemas.microsoft.com/office/drawing/2014/main" id="{F0861B22-D3FD-6990-7564-53067B64E242}"/>
                </a:ext>
              </a:extLst>
            </p:cNvPr>
            <p:cNvSpPr/>
            <p:nvPr/>
          </p:nvSpPr>
          <p:spPr bwMode="auto">
            <a:xfrm>
              <a:off x="5172075" y="4419600"/>
              <a:ext cx="1533525" cy="2514600"/>
            </a:xfrm>
            <a:prstGeom prst="mathMinu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Minus 5">
              <a:extLst>
                <a:ext uri="{FF2B5EF4-FFF2-40B4-BE49-F238E27FC236}">
                  <a16:creationId xmlns:a16="http://schemas.microsoft.com/office/drawing/2014/main" id="{6BD16CBC-EE14-1355-21BE-B2C4B9F36249}"/>
                </a:ext>
              </a:extLst>
            </p:cNvPr>
            <p:cNvSpPr/>
            <p:nvPr/>
          </p:nvSpPr>
          <p:spPr bwMode="auto">
            <a:xfrm>
              <a:off x="1828800" y="4419600"/>
              <a:ext cx="1533525" cy="2514600"/>
            </a:xfrm>
            <a:prstGeom prst="mathMinu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C6EBCD0-1F70-A734-D9F0-4B608F2AB4A0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3300413"/>
            <a:ext cx="5597073" cy="2403702"/>
            <a:chOff x="1790189" y="3265514"/>
            <a:chExt cx="4864187" cy="2402643"/>
          </a:xfrm>
        </p:grpSpPr>
        <p:sp>
          <p:nvSpPr>
            <p:cNvPr id="8" name="Minus 7">
              <a:extLst>
                <a:ext uri="{FF2B5EF4-FFF2-40B4-BE49-F238E27FC236}">
                  <a16:creationId xmlns:a16="http://schemas.microsoft.com/office/drawing/2014/main" id="{B9F05CA4-4D1C-1DBA-95DA-A9D9C31A9BDE}"/>
                </a:ext>
              </a:extLst>
            </p:cNvPr>
            <p:cNvSpPr/>
            <p:nvPr/>
          </p:nvSpPr>
          <p:spPr bwMode="auto">
            <a:xfrm>
              <a:off x="3191952" y="3265514"/>
              <a:ext cx="1995487" cy="2399243"/>
            </a:xfrm>
            <a:prstGeom prst="mathMin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Minus 8">
              <a:extLst>
                <a:ext uri="{FF2B5EF4-FFF2-40B4-BE49-F238E27FC236}">
                  <a16:creationId xmlns:a16="http://schemas.microsoft.com/office/drawing/2014/main" id="{5A5D5DC0-ECBF-633C-7FCA-DA0FD5B1F997}"/>
                </a:ext>
              </a:extLst>
            </p:cNvPr>
            <p:cNvSpPr/>
            <p:nvPr/>
          </p:nvSpPr>
          <p:spPr bwMode="auto">
            <a:xfrm>
              <a:off x="4658889" y="3268914"/>
              <a:ext cx="1995487" cy="2399243"/>
            </a:xfrm>
            <a:prstGeom prst="mathMin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Minus 9">
              <a:extLst>
                <a:ext uri="{FF2B5EF4-FFF2-40B4-BE49-F238E27FC236}">
                  <a16:creationId xmlns:a16="http://schemas.microsoft.com/office/drawing/2014/main" id="{6C33F318-A3CF-DF93-7F21-AC066131C9E6}"/>
                </a:ext>
              </a:extLst>
            </p:cNvPr>
            <p:cNvSpPr/>
            <p:nvPr/>
          </p:nvSpPr>
          <p:spPr bwMode="auto">
            <a:xfrm>
              <a:off x="1790189" y="3265514"/>
              <a:ext cx="1995488" cy="2399243"/>
            </a:xfrm>
            <a:prstGeom prst="mathMin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91B3DB-2349-D2FF-887E-3E63816EBC45}"/>
              </a:ext>
            </a:extLst>
          </p:cNvPr>
          <p:cNvGrpSpPr>
            <a:grpSpLocks/>
          </p:cNvGrpSpPr>
          <p:nvPr/>
        </p:nvGrpSpPr>
        <p:grpSpPr bwMode="auto">
          <a:xfrm>
            <a:off x="1538513" y="749300"/>
            <a:ext cx="6052457" cy="2489200"/>
            <a:chOff x="1828800" y="713089"/>
            <a:chExt cx="4876800" cy="2490314"/>
          </a:xfrm>
        </p:grpSpPr>
        <p:sp>
          <p:nvSpPr>
            <p:cNvPr id="17" name="Minus 16">
              <a:extLst>
                <a:ext uri="{FF2B5EF4-FFF2-40B4-BE49-F238E27FC236}">
                  <a16:creationId xmlns:a16="http://schemas.microsoft.com/office/drawing/2014/main" id="{BB6538C4-145B-A696-32CA-BE96573EFE2E}"/>
                </a:ext>
              </a:extLst>
            </p:cNvPr>
            <p:cNvSpPr/>
            <p:nvPr/>
          </p:nvSpPr>
          <p:spPr bwMode="auto">
            <a:xfrm>
              <a:off x="3840163" y="713089"/>
              <a:ext cx="2865437" cy="2490314"/>
            </a:xfrm>
            <a:prstGeom prst="mathMin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Minus 19">
              <a:extLst>
                <a:ext uri="{FF2B5EF4-FFF2-40B4-BE49-F238E27FC236}">
                  <a16:creationId xmlns:a16="http://schemas.microsoft.com/office/drawing/2014/main" id="{3BF3E41F-E353-DC88-F8CB-E15C5AEE2447}"/>
                </a:ext>
              </a:extLst>
            </p:cNvPr>
            <p:cNvSpPr/>
            <p:nvPr/>
          </p:nvSpPr>
          <p:spPr bwMode="auto">
            <a:xfrm>
              <a:off x="1828800" y="713089"/>
              <a:ext cx="2865438" cy="2490314"/>
            </a:xfrm>
            <a:prstGeom prst="mathMin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E3875C-D47F-B839-BAF7-AA76B4BC04FB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1871209"/>
            <a:ext cx="5673498" cy="2575378"/>
            <a:chOff x="1728899" y="1836268"/>
            <a:chExt cx="4938090" cy="2575160"/>
          </a:xfrm>
        </p:grpSpPr>
        <p:sp>
          <p:nvSpPr>
            <p:cNvPr id="21" name="Minus 20">
              <a:extLst>
                <a:ext uri="{FF2B5EF4-FFF2-40B4-BE49-F238E27FC236}">
                  <a16:creationId xmlns:a16="http://schemas.microsoft.com/office/drawing/2014/main" id="{05684BF0-5A04-A5EC-A8B2-726AF2DF537D}"/>
                </a:ext>
              </a:extLst>
            </p:cNvPr>
            <p:cNvSpPr/>
            <p:nvPr/>
          </p:nvSpPr>
          <p:spPr bwMode="auto">
            <a:xfrm>
              <a:off x="3187758" y="1836268"/>
              <a:ext cx="1995237" cy="2569944"/>
            </a:xfrm>
            <a:prstGeom prst="mathMin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Minus 21">
              <a:extLst>
                <a:ext uri="{FF2B5EF4-FFF2-40B4-BE49-F238E27FC236}">
                  <a16:creationId xmlns:a16="http://schemas.microsoft.com/office/drawing/2014/main" id="{1B41A759-6644-F388-74A3-D1D69A180C61}"/>
                </a:ext>
              </a:extLst>
            </p:cNvPr>
            <p:cNvSpPr/>
            <p:nvPr/>
          </p:nvSpPr>
          <p:spPr bwMode="auto">
            <a:xfrm>
              <a:off x="4670166" y="1836268"/>
              <a:ext cx="1996823" cy="2569944"/>
            </a:xfrm>
            <a:prstGeom prst="mathMin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Minus 22">
              <a:extLst>
                <a:ext uri="{FF2B5EF4-FFF2-40B4-BE49-F238E27FC236}">
                  <a16:creationId xmlns:a16="http://schemas.microsoft.com/office/drawing/2014/main" id="{8C0D8AA2-D712-9432-E809-33222E2250CE}"/>
                </a:ext>
              </a:extLst>
            </p:cNvPr>
            <p:cNvSpPr/>
            <p:nvPr/>
          </p:nvSpPr>
          <p:spPr bwMode="auto">
            <a:xfrm>
              <a:off x="1728899" y="1841483"/>
              <a:ext cx="1996823" cy="2569945"/>
            </a:xfrm>
            <a:prstGeom prst="mathMin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D2A30AB-CE4B-5C18-1EDF-FE12BD1FF15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07922" y="1557283"/>
            <a:ext cx="1219200" cy="80192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059613B-2591-4284-5B6B-B284DFCA321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07922" y="2775461"/>
            <a:ext cx="1219200" cy="80192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CAD85F-B9DF-7CC1-C3E5-26705B1CC31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07922" y="4010683"/>
            <a:ext cx="1219200" cy="801925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1F96C85-E2A4-731D-0C61-A55F9A593BC4}"/>
              </a:ext>
            </a:extLst>
          </p:cNvPr>
          <p:cNvSpPr/>
          <p:nvPr/>
        </p:nvSpPr>
        <p:spPr>
          <a:xfrm>
            <a:off x="2090057" y="322263"/>
            <a:ext cx="7578725" cy="80168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ছবির</a:t>
            </a:r>
            <a:r>
              <a:rPr lang="en-US" sz="2400" dirty="0"/>
              <a:t> </a:t>
            </a:r>
            <a:r>
              <a:rPr lang="en-US" sz="2400" dirty="0" err="1"/>
              <a:t>কত</a:t>
            </a:r>
            <a:r>
              <a:rPr lang="en-US" sz="2400" dirty="0"/>
              <a:t> </a:t>
            </a:r>
            <a:r>
              <a:rPr lang="en-US" sz="2400" dirty="0" err="1"/>
              <a:t>অংশে</a:t>
            </a:r>
            <a:r>
              <a:rPr lang="en-US" sz="2400" dirty="0"/>
              <a:t> </a:t>
            </a:r>
            <a:r>
              <a:rPr lang="en-US" sz="2400" dirty="0" err="1"/>
              <a:t>রং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হয়েছে</a:t>
            </a:r>
            <a:r>
              <a:rPr lang="en-US" sz="2400" dirty="0"/>
              <a:t> </a:t>
            </a:r>
            <a:r>
              <a:rPr lang="en-US" sz="2400" dirty="0" err="1"/>
              <a:t>ভগ্নাংশে</a:t>
            </a:r>
            <a:r>
              <a:rPr lang="en-US" sz="2400" dirty="0"/>
              <a:t> </a:t>
            </a:r>
            <a:r>
              <a:rPr lang="en-US" sz="2400" dirty="0" err="1"/>
              <a:t>প্রকাশ</a:t>
            </a:r>
            <a:r>
              <a:rPr lang="en-US" sz="2400" dirty="0"/>
              <a:t> </a:t>
            </a:r>
            <a:r>
              <a:rPr lang="en-US" sz="2400" dirty="0" err="1"/>
              <a:t>করি</a:t>
            </a:r>
            <a:endParaRPr lang="en-US" sz="24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C12BF55-DD10-74E2-D9CB-7D50F005893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07922" y="5299420"/>
            <a:ext cx="1219200" cy="801925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378C4AFB-90A9-B66A-F32C-FD6776AFDA4B}"/>
              </a:ext>
            </a:extLst>
          </p:cNvPr>
          <p:cNvSpPr/>
          <p:nvPr/>
        </p:nvSpPr>
        <p:spPr>
          <a:xfrm>
            <a:off x="72571" y="0"/>
            <a:ext cx="12119429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  <p:bldP spid="36" grpId="1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978D9EF-DA75-4965-A445-19AD517EDC8B}"/>
              </a:ext>
            </a:extLst>
          </p:cNvPr>
          <p:cNvGrpSpPr/>
          <p:nvPr/>
        </p:nvGrpSpPr>
        <p:grpSpPr>
          <a:xfrm>
            <a:off x="4262715" y="148735"/>
            <a:ext cx="2998696" cy="954739"/>
            <a:chOff x="3939987" y="121025"/>
            <a:chExt cx="2998696" cy="95473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0BF140-C0C4-44B0-A788-566D7EA18F2C}"/>
                </a:ext>
              </a:extLst>
            </p:cNvPr>
            <p:cNvSpPr/>
            <p:nvPr/>
          </p:nvSpPr>
          <p:spPr>
            <a:xfrm>
              <a:off x="3939987" y="121025"/>
              <a:ext cx="2998696" cy="9547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3F3575-0247-4DB7-8CF6-8FE71D2A5E05}"/>
                </a:ext>
              </a:extLst>
            </p:cNvPr>
            <p:cNvSpPr/>
            <p:nvPr/>
          </p:nvSpPr>
          <p:spPr>
            <a:xfrm>
              <a:off x="4438933" y="145110"/>
              <a:ext cx="19143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Bangla" panose="03000603000000000000" pitchFamily="66" charset="0"/>
                  <a:cs typeface="Bangla" panose="03000603000000000000" pitchFamily="66" charset="0"/>
                </a:rPr>
                <a:t>পরিচিতি</a:t>
              </a:r>
              <a:endPara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F74FB8B-2FF8-4891-90A4-4E0D19DD4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5945942"/>
            <a:ext cx="12180711" cy="894600"/>
          </a:xfrm>
          <a:prstGeom prst="rect">
            <a:avLst/>
          </a:prstGeom>
        </p:spPr>
      </p:pic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8EB3D2BF-BE15-831B-4280-8B0DEE0B4441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39D51C-2FA6-7238-EB6F-6721AB211CDA}"/>
              </a:ext>
            </a:extLst>
          </p:cNvPr>
          <p:cNvGrpSpPr/>
          <p:nvPr/>
        </p:nvGrpSpPr>
        <p:grpSpPr>
          <a:xfrm>
            <a:off x="707609" y="1337762"/>
            <a:ext cx="10746771" cy="4526845"/>
            <a:chOff x="707609" y="1337762"/>
            <a:chExt cx="10859911" cy="452684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1CFCBDA-5E5D-42CB-8E13-5BD07D9EB639}"/>
                </a:ext>
              </a:extLst>
            </p:cNvPr>
            <p:cNvGrpSpPr/>
            <p:nvPr/>
          </p:nvGrpSpPr>
          <p:grpSpPr>
            <a:xfrm>
              <a:off x="707609" y="1337762"/>
              <a:ext cx="10859911" cy="4526845"/>
              <a:chOff x="69960" y="2779908"/>
              <a:chExt cx="10859911" cy="452684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DAD0881-031B-4772-B0DB-E8AAD099354F}"/>
                  </a:ext>
                </a:extLst>
              </p:cNvPr>
              <p:cNvSpPr/>
              <p:nvPr/>
            </p:nvSpPr>
            <p:spPr>
              <a:xfrm>
                <a:off x="69960" y="2779908"/>
                <a:ext cx="10859911" cy="452684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E7F55B5-4C78-485D-A8BF-2BF7562FED4B}"/>
                  </a:ext>
                </a:extLst>
              </p:cNvPr>
              <p:cNvGrpSpPr/>
              <p:nvPr/>
            </p:nvGrpSpPr>
            <p:grpSpPr>
              <a:xfrm>
                <a:off x="614580" y="2983090"/>
                <a:ext cx="9800998" cy="4071549"/>
                <a:chOff x="842022" y="2099733"/>
                <a:chExt cx="9800998" cy="4071549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E42C1EA1-5C92-400A-A511-71C33FDB03D3}"/>
                    </a:ext>
                  </a:extLst>
                </p:cNvPr>
                <p:cNvGrpSpPr/>
                <p:nvPr/>
              </p:nvGrpSpPr>
              <p:grpSpPr>
                <a:xfrm>
                  <a:off x="842022" y="2335012"/>
                  <a:ext cx="3504804" cy="3337919"/>
                  <a:chOff x="637212" y="2268892"/>
                  <a:chExt cx="3504804" cy="3337919"/>
                </a:xfrm>
              </p:grpSpPr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6B47BF0D-8648-4CB5-86FA-D557603B04FB}"/>
                      </a:ext>
                    </a:extLst>
                  </p:cNvPr>
                  <p:cNvSpPr txBox="1"/>
                  <p:nvPr/>
                </p:nvSpPr>
                <p:spPr>
                  <a:xfrm>
                    <a:off x="637212" y="2268892"/>
                    <a:ext cx="3504804" cy="2862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4400" dirty="0">
                        <a:latin typeface="NikoshBAN" pitchFamily="2" charset="0"/>
                        <a:cs typeface="NikoshBAN" pitchFamily="2" charset="0"/>
                      </a:rPr>
                      <a:t>আবু সাঈম</a:t>
                    </a:r>
                    <a:r>
                      <a:rPr lang="en-US" sz="4400" dirty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2800" dirty="0" err="1">
                        <a:latin typeface="NikoshBAN" pitchFamily="2" charset="0"/>
                        <a:cs typeface="NikoshBAN" pitchFamily="2" charset="0"/>
                      </a:rPr>
                      <a:t>সহকারী</a:t>
                    </a:r>
                    <a:r>
                      <a:rPr lang="en-US" sz="2800" dirty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2800" dirty="0" err="1">
                        <a:latin typeface="NikoshBAN" pitchFamily="2" charset="0"/>
                        <a:cs typeface="NikoshBAN" pitchFamily="2" charset="0"/>
                      </a:rPr>
                      <a:t>শিক্ষক</a:t>
                    </a:r>
                    <a:r>
                      <a:rPr lang="bn-BD" sz="2800" dirty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bn-BD" sz="3200" dirty="0">
                        <a:latin typeface="NikoshBAN" pitchFamily="2" charset="0"/>
                        <a:cs typeface="NikoshBAN" pitchFamily="2" charset="0"/>
                      </a:rPr>
                      <a:t>শিক্ষ</a:t>
                    </a:r>
                  </a:p>
                  <a:p>
                    <a:r>
                      <a:rPr lang="bn-BD" sz="2800" dirty="0">
                        <a:latin typeface="NikoshBAN" pitchFamily="2" charset="0"/>
                        <a:cs typeface="NikoshBAN" pitchFamily="2" charset="0"/>
                      </a:rPr>
                      <a:t>ভুলবাড়িয়া সরকারি প্রাথমিক বিদ্যালয়</a:t>
                    </a:r>
                  </a:p>
                  <a:p>
                    <a:r>
                      <a:rPr lang="bn-BD" sz="2800" dirty="0">
                        <a:latin typeface="NikoshBAN" pitchFamily="2" charset="0"/>
                        <a:cs typeface="NikoshBAN" pitchFamily="2" charset="0"/>
                      </a:rPr>
                      <a:t>সিংড়া,নাটোর।</a:t>
                    </a:r>
                    <a:endParaRPr lang="en-US" sz="28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     sayeem980@gmail.com</a:t>
                    </a:r>
                  </a:p>
                </p:txBody>
              </p:sp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id="{FE5E18BA-7064-47A7-8389-8543614FBE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8825" y="4836208"/>
                    <a:ext cx="180975" cy="233075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E4BD83E6-2714-4B93-87B7-0730AB41B3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tretch>
                    <a:fillRect/>
                  </a:stretch>
                </p:blipFill>
                <p:spPr>
                  <a:xfrm flipV="1">
                    <a:off x="805995" y="5264809"/>
                    <a:ext cx="180976" cy="342002"/>
                  </a:xfrm>
                  <a:prstGeom prst="rect">
                    <a:avLst/>
                  </a:prstGeom>
                </p:spPr>
              </p:pic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06C22BA-86CF-4A71-BCC8-D0AD6BD9C4EB}"/>
                      </a:ext>
                    </a:extLst>
                  </p:cNvPr>
                  <p:cNvSpPr txBox="1"/>
                  <p:nvPr/>
                </p:nvSpPr>
                <p:spPr>
                  <a:xfrm>
                    <a:off x="1015999" y="5235781"/>
                    <a:ext cx="27813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০১৭১৭৮৫২৭১৫</a:t>
                    </a:r>
                  </a:p>
                </p:txBody>
              </p:sp>
            </p:grp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F91F279F-491B-48C3-A4B4-1909AFFA81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12704" y="2099733"/>
                  <a:ext cx="4464739" cy="4071549"/>
                </a:xfrm>
                <a:prstGeom prst="rect">
                  <a:avLst/>
                </a:prstGeom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506AD39-1D61-4161-AA02-357F46C108A9}"/>
                    </a:ext>
                  </a:extLst>
                </p:cNvPr>
                <p:cNvSpPr txBox="1"/>
                <p:nvPr/>
              </p:nvSpPr>
              <p:spPr>
                <a:xfrm>
                  <a:off x="6215084" y="2521426"/>
                  <a:ext cx="4427936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err="1">
                      <a:latin typeface="NikoshBAN"/>
                      <a:cs typeface="NikoshBAN" pitchFamily="2" charset="0"/>
                    </a:rPr>
                    <a:t>শ্রেণিঃ</a:t>
                  </a:r>
                  <a:r>
                    <a:rPr lang="en-US" sz="3200" b="1">
                      <a:latin typeface="NikoshBAN"/>
                      <a:cs typeface="NikoshBAN" pitchFamily="2" charset="0"/>
                    </a:rPr>
                    <a:t> </a:t>
                  </a:r>
                  <a:r>
                    <a:rPr lang="en-US" sz="2800" b="1">
                      <a:solidFill>
                        <a:srgbClr val="FFFF00"/>
                      </a:solidFill>
                      <a:latin typeface="NikoshBAN"/>
                      <a:cs typeface="NikoshBAN" pitchFamily="2" charset="0"/>
                    </a:rPr>
                    <a:t>৩য়</a:t>
                  </a:r>
                  <a:endParaRPr lang="en-US" sz="2800" dirty="0">
                    <a:solidFill>
                      <a:srgbClr val="FFFF00"/>
                    </a:solidFill>
                    <a:latin typeface="NikoshBAN"/>
                    <a:cs typeface="NikoshBAN" pitchFamily="2" charset="0"/>
                  </a:endParaRPr>
                </a:p>
                <a:p>
                  <a:r>
                    <a:rPr lang="en-US" sz="2800" b="1" dirty="0" err="1">
                      <a:latin typeface="NikoshBAN"/>
                      <a:cs typeface="NikoshBAN" pitchFamily="2" charset="0"/>
                    </a:rPr>
                    <a:t>বিষয়ঃ</a:t>
                  </a:r>
                  <a:r>
                    <a:rPr lang="en-US" sz="2800" dirty="0">
                      <a:latin typeface="NikoshBAN"/>
                      <a:cs typeface="NikoshBAN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FFFF00"/>
                      </a:solidFill>
                      <a:latin typeface="NikoshBAN"/>
                      <a:cs typeface="NikoshBAN" pitchFamily="2" charset="0"/>
                    </a:rPr>
                    <a:t>গণিত</a:t>
                  </a:r>
                  <a:endParaRPr lang="en-US" sz="2800" b="1" dirty="0">
                    <a:solidFill>
                      <a:srgbClr val="FFFF00"/>
                    </a:solidFill>
                    <a:latin typeface="NikoshBAN"/>
                    <a:cs typeface="NikoshBAN" pitchFamily="2" charset="0"/>
                  </a:endParaRPr>
                </a:p>
                <a:p>
                  <a:r>
                    <a:rPr lang="en-US" sz="2800" b="1">
                      <a:latin typeface="NikoshBAN"/>
                      <a:cs typeface="NikoshBAN" pitchFamily="2" charset="0"/>
                    </a:rPr>
                    <a:t>অধ্যায়ঃ </a:t>
                  </a:r>
                  <a:r>
                    <a:rPr lang="en-US" sz="2800" b="1">
                      <a:solidFill>
                        <a:srgbClr val="FFFF00"/>
                      </a:solidFill>
                      <a:latin typeface="NikoshBAN"/>
                      <a:cs typeface="NikoshBAN" pitchFamily="2" charset="0"/>
                    </a:rPr>
                    <a:t>৮</a:t>
                  </a:r>
                  <a:endParaRPr lang="en-US" sz="2800" dirty="0">
                    <a:solidFill>
                      <a:srgbClr val="FFFF00"/>
                    </a:solidFill>
                    <a:latin typeface="NikoshBAN"/>
                    <a:cs typeface="NikoshBAN" pitchFamily="2" charset="0"/>
                  </a:endParaRPr>
                </a:p>
                <a:p>
                  <a:r>
                    <a:rPr lang="en-US" sz="2800" b="1" err="1">
                      <a:latin typeface="NikoshBAN"/>
                      <a:cs typeface="NikoshBAN" pitchFamily="2" charset="0"/>
                    </a:rPr>
                    <a:t>পাঠের</a:t>
                  </a:r>
                  <a:r>
                    <a:rPr lang="en-US" sz="2800" b="1">
                      <a:latin typeface="NikoshBAN"/>
                      <a:cs typeface="NikoshBAN" pitchFamily="2" charset="0"/>
                    </a:rPr>
                    <a:t> শিরোনামঃ </a:t>
                  </a:r>
                  <a:r>
                    <a:rPr lang="en-US" sz="2400" b="1">
                      <a:solidFill>
                        <a:srgbClr val="FFFF00"/>
                      </a:solidFill>
                      <a:latin typeface="NikoshBAN"/>
                      <a:cs typeface="NikoshBAN" pitchFamily="2" charset="0"/>
                    </a:rPr>
                    <a:t>ভগ্নাংশ।</a:t>
                  </a:r>
                  <a:endParaRPr lang="en-US" sz="2400" dirty="0">
                    <a:solidFill>
                      <a:srgbClr val="FFFF00"/>
                    </a:solidFill>
                    <a:latin typeface="NikoshBAN"/>
                    <a:cs typeface="NikoshBAN" pitchFamily="2" charset="0"/>
                  </a:endParaRPr>
                </a:p>
                <a:p>
                  <a:r>
                    <a:rPr lang="en-US" sz="2800" b="1" err="1">
                      <a:latin typeface="NikoshBAN"/>
                      <a:cs typeface="NikoshBAN" pitchFamily="2" charset="0"/>
                    </a:rPr>
                    <a:t>পাঠঃ</a:t>
                  </a:r>
                  <a:r>
                    <a:rPr lang="en-US" sz="2800">
                      <a:latin typeface="NikoshBAN"/>
                      <a:cs typeface="NikoshBAN" pitchFamily="2" charset="0"/>
                    </a:rPr>
                    <a:t> </a:t>
                  </a:r>
                  <a:r>
                    <a:rPr lang="en-US" sz="2400" b="1">
                      <a:solidFill>
                        <a:srgbClr val="FFFF00"/>
                      </a:solidFill>
                      <a:latin typeface="NikoshBAN"/>
                      <a:cs typeface="NikoshBAN" pitchFamily="2" charset="0"/>
                    </a:rPr>
                    <a:t>আমরা কীভাবে  ভগ্নাংশ </a:t>
                  </a:r>
                </a:p>
                <a:p>
                  <a:r>
                    <a:rPr lang="en-US" sz="2400" b="1">
                      <a:solidFill>
                        <a:srgbClr val="FFFF00"/>
                      </a:solidFill>
                      <a:latin typeface="NikoshBAN"/>
                      <a:cs typeface="NikoshBAN" pitchFamily="2" charset="0"/>
                    </a:rPr>
                    <a:t>             প্রকাশ করতে পারি ? </a:t>
                  </a:r>
                  <a:endParaRPr lang="en-US" sz="2400" b="1" dirty="0">
                    <a:solidFill>
                      <a:srgbClr val="FFFF00"/>
                    </a:solidFill>
                    <a:latin typeface="NikoshBAN"/>
                    <a:cs typeface="NikoshBAN" pitchFamily="2" charset="0"/>
                  </a:endParaRPr>
                </a:p>
                <a:p>
                  <a:r>
                    <a:rPr lang="en-US" sz="2800" b="1">
                      <a:latin typeface="NikoshBAN"/>
                      <a:cs typeface="NikoshBAN" pitchFamily="2" charset="0"/>
                    </a:rPr>
                    <a:t>সময়ঃ </a:t>
                  </a:r>
                  <a:r>
                    <a:rPr lang="en-US" sz="2800" b="1">
                      <a:solidFill>
                        <a:srgbClr val="FFFF00"/>
                      </a:solidFill>
                      <a:latin typeface="NikoshBAN"/>
                      <a:cs typeface="NikoshBAN" pitchFamily="2" charset="0"/>
                    </a:rPr>
                    <a:t>৪৫মিঃ</a:t>
                  </a:r>
                  <a:endParaRPr lang="bn-BD" sz="2800" b="1" dirty="0">
                    <a:solidFill>
                      <a:srgbClr val="FFFF00"/>
                    </a:solidFill>
                    <a:latin typeface="NikoshBAN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034CC11-D876-474E-F4FE-59A4F251DC37}"/>
                </a:ext>
              </a:extLst>
            </p:cNvPr>
            <p:cNvSpPr/>
            <p:nvPr/>
          </p:nvSpPr>
          <p:spPr>
            <a:xfrm rot="5400000">
              <a:off x="6818381" y="1362525"/>
              <a:ext cx="3949991" cy="4688500"/>
            </a:xfrm>
            <a:prstGeom prst="round2Same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1FCEABA7-CA54-F61A-0907-69B5C4021279}"/>
                </a:ext>
              </a:extLst>
            </p:cNvPr>
            <p:cNvSpPr/>
            <p:nvPr/>
          </p:nvSpPr>
          <p:spPr>
            <a:xfrm rot="16200000">
              <a:off x="1136066" y="1636231"/>
              <a:ext cx="3949990" cy="4057952"/>
            </a:xfrm>
            <a:prstGeom prst="round2Same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203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27200" y="1901373"/>
            <a:ext cx="3425371" cy="3363091"/>
            <a:chOff x="2235200" y="2278744"/>
            <a:chExt cx="3193143" cy="3135085"/>
          </a:xfrm>
        </p:grpSpPr>
        <p:sp>
          <p:nvSpPr>
            <p:cNvPr id="2" name="Isosceles Triangle 1"/>
            <p:cNvSpPr/>
            <p:nvPr/>
          </p:nvSpPr>
          <p:spPr>
            <a:xfrm>
              <a:off x="2235200" y="2278744"/>
              <a:ext cx="3193143" cy="1320800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670629" y="3599545"/>
              <a:ext cx="2307771" cy="16691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496457" y="5268687"/>
              <a:ext cx="2670629" cy="1451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01257" y="3773713"/>
              <a:ext cx="319314" cy="3338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83314" y="3773713"/>
              <a:ext cx="319314" cy="3338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33775" y="4324351"/>
              <a:ext cx="595992" cy="9443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191000" y="1066800"/>
            <a:ext cx="3733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610343" y="3023720"/>
            <a:ext cx="187542" cy="1969194"/>
            <a:chOff x="6096000" y="1905000"/>
            <a:chExt cx="304800" cy="32004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096000" y="1905000"/>
              <a:ext cx="0" cy="2971800"/>
            </a:xfrm>
            <a:prstGeom prst="line">
              <a:avLst/>
            </a:prstGeom>
            <a:ln w="571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00800" y="1905000"/>
              <a:ext cx="0" cy="2971800"/>
            </a:xfrm>
            <a:prstGeom prst="line">
              <a:avLst/>
            </a:prstGeom>
            <a:ln w="571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248400" y="2133600"/>
              <a:ext cx="0" cy="2971800"/>
            </a:xfrm>
            <a:prstGeom prst="line">
              <a:avLst/>
            </a:prstGeom>
            <a:ln w="571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096000" y="2539997"/>
                <a:ext cx="5324455" cy="16328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latin typeface="NikoshBAN" panose="02000000000000000000"/>
                    <a:cs typeface="Nikosh" panose="02000000000000000000" pitchFamily="2" charset="0"/>
                  </a:rPr>
                  <a:t>তোমার খাতার ১টি পাতার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4000">
                    <a:latin typeface="NikoshBAN" panose="02000000000000000000"/>
                    <a:cs typeface="Nikosh" panose="02000000000000000000" pitchFamily="2" charset="0"/>
                  </a:rPr>
                  <a:t>অংশ রং </a:t>
                </a:r>
                <a:r>
                  <a:rPr lang="en-US" sz="4000" dirty="0" err="1">
                    <a:latin typeface="NikoshBAN" panose="02000000000000000000"/>
                    <a:cs typeface="Nikosh" panose="02000000000000000000" pitchFamily="2" charset="0"/>
                  </a:rPr>
                  <a:t>করে</a:t>
                </a:r>
                <a:r>
                  <a:rPr lang="en-US" sz="4000" dirty="0">
                    <a:latin typeface="NikoshBAN" panose="02000000000000000000"/>
                    <a:cs typeface="Nikosh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/>
                    <a:cs typeface="Nikosh" panose="02000000000000000000" pitchFamily="2" charset="0"/>
                  </a:rPr>
                  <a:t>আনবে</a:t>
                </a:r>
                <a:r>
                  <a:rPr lang="en-US" sz="4000" dirty="0">
                    <a:latin typeface="NikoshBAN" panose="02000000000000000000"/>
                    <a:cs typeface="Nikosh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39997"/>
                <a:ext cx="5324455" cy="1632883"/>
              </a:xfrm>
              <a:prstGeom prst="rect">
                <a:avLst/>
              </a:prstGeom>
              <a:blipFill>
                <a:blip r:embed="rId2"/>
                <a:stretch>
                  <a:fillRect t="-5970" b="-93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4FCABAD3-CEB6-C9F3-0A06-13147BEFDC83}"/>
              </a:ext>
            </a:extLst>
          </p:cNvPr>
          <p:cNvSpPr/>
          <p:nvPr/>
        </p:nvSpPr>
        <p:spPr>
          <a:xfrm>
            <a:off x="4126550" y="108025"/>
            <a:ext cx="3938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D029CC54-2802-5421-7EB1-A19592B5E692}"/>
              </a:ext>
            </a:extLst>
          </p:cNvPr>
          <p:cNvSpPr/>
          <p:nvPr/>
        </p:nvSpPr>
        <p:spPr>
          <a:xfrm>
            <a:off x="72571" y="0"/>
            <a:ext cx="12119429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to set an animated background in Microsoft Teams without third-party  softwa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ame 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1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8535558-9C2D-F0A3-3332-41FF629EFF71}"/>
              </a:ext>
            </a:extLst>
          </p:cNvPr>
          <p:cNvSpPr/>
          <p:nvPr/>
        </p:nvSpPr>
        <p:spPr>
          <a:xfrm>
            <a:off x="72571" y="0"/>
            <a:ext cx="12119429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60353D-AE1A-A777-04BC-B570AFE14615}"/>
              </a:ext>
            </a:extLst>
          </p:cNvPr>
          <p:cNvSpPr/>
          <p:nvPr/>
        </p:nvSpPr>
        <p:spPr>
          <a:xfrm rot="21110028">
            <a:off x="1730070" y="1441190"/>
            <a:ext cx="7642024" cy="431656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isometricOffAxis2Left"/>
              <a:lightRig rig="threePt" dir="t"/>
            </a:scene3d>
            <a:sp3d extrusionH="635000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13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সবাইকে 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148531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31A876-D485-498F-A972-1C163291F19A}"/>
              </a:ext>
            </a:extLst>
          </p:cNvPr>
          <p:cNvGrpSpPr/>
          <p:nvPr/>
        </p:nvGrpSpPr>
        <p:grpSpPr>
          <a:xfrm>
            <a:off x="3938054" y="345210"/>
            <a:ext cx="4028291" cy="1285295"/>
            <a:chOff x="2843561" y="200722"/>
            <a:chExt cx="3813717" cy="95789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680E470-B1C5-4B16-92B0-E1B316991301}"/>
                </a:ext>
              </a:extLst>
            </p:cNvPr>
            <p:cNvSpPr/>
            <p:nvPr/>
          </p:nvSpPr>
          <p:spPr>
            <a:xfrm>
              <a:off x="2843561" y="200722"/>
              <a:ext cx="3813717" cy="825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C21D3D-7CE1-4E76-B9B1-957ECADEABFB}"/>
                </a:ext>
              </a:extLst>
            </p:cNvPr>
            <p:cNvSpPr/>
            <p:nvPr/>
          </p:nvSpPr>
          <p:spPr>
            <a:xfrm>
              <a:off x="3167311" y="235291"/>
              <a:ext cx="3248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শিখনফল</a:t>
              </a:r>
            </a:p>
          </p:txBody>
        </p:sp>
      </p:grp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5BC780EF-1A6E-FCD8-B5ED-51ACABE6CDEE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E7C4DB-5975-969D-6893-0AAA831A5472}"/>
                  </a:ext>
                </a:extLst>
              </p:cNvPr>
              <p:cNvSpPr txBox="1"/>
              <p:nvPr/>
            </p:nvSpPr>
            <p:spPr>
              <a:xfrm>
                <a:off x="704852" y="2444091"/>
                <a:ext cx="11124286" cy="289374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rgbClr val="FFFF00"/>
                    </a:solidFill>
                    <a:latin typeface="NikoshBAN" panose="02000000000000000000"/>
                  </a:rPr>
                  <a:t>   ১৯.১.১   বাস্তব উপকরণের বিভিন্ন অংশ চিহ্নিত করতে পারবে।</a:t>
                </a:r>
              </a:p>
              <a:p>
                <a:r>
                  <a:rPr lang="en-US" sz="3200">
                    <a:solidFill>
                      <a:srgbClr val="FFFF00"/>
                    </a:solidFill>
                    <a:latin typeface="NikoshBAN" panose="02000000000000000000"/>
                  </a:rPr>
                  <a:t>                  ( হর ১ অঙ্কবিশিষ্ট, যেমন;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FFFF00"/>
                    </a:solidFill>
                    <a:latin typeface="NikoshBAN" panose="02000000000000000000"/>
                  </a:rPr>
                  <a:t>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, 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FFFF00"/>
                    </a:solidFill>
                    <a:latin typeface="NikoshBAN" panose="02000000000000000000"/>
                  </a:rPr>
                  <a:t> )</a:t>
                </a:r>
              </a:p>
              <a:p>
                <a:r>
                  <a:rPr lang="en-US" sz="3200">
                    <a:solidFill>
                      <a:srgbClr val="FFFF00"/>
                    </a:solidFill>
                    <a:latin typeface="NikoshBAN" panose="02000000000000000000"/>
                  </a:rPr>
                  <a:t>   ১৯</a:t>
                </a:r>
                <a:r>
                  <a:rPr lang="en-US" sz="3200" b="1">
                    <a:solidFill>
                      <a:srgbClr val="FFFF00"/>
                    </a:solidFill>
                    <a:latin typeface="NikoshBAN" panose="02000000000000000000"/>
                  </a:rPr>
                  <a:t>.১</a:t>
                </a:r>
                <a:r>
                  <a:rPr lang="en-US" sz="3200">
                    <a:solidFill>
                      <a:srgbClr val="FFFF00"/>
                    </a:solidFill>
                    <a:latin typeface="NikoshBAN" panose="02000000000000000000"/>
                  </a:rPr>
                  <a:t>.২  ছবির নির্দিষ্ট অংশ রং করতে পারবে।</a:t>
                </a:r>
              </a:p>
              <a:p>
                <a:r>
                  <a:rPr lang="en-US" sz="3200">
                    <a:solidFill>
                      <a:srgbClr val="FFFF00"/>
                    </a:solidFill>
                    <a:latin typeface="NikoshBAN" panose="02000000000000000000"/>
                  </a:rPr>
                  <a:t>   ১৯.১.৩  ছবি দেখে এর কত অংশ রং করা হয়েছে তা বলতে এবং</a:t>
                </a:r>
              </a:p>
              <a:p>
                <a:r>
                  <a:rPr lang="en-US" sz="3200">
                    <a:solidFill>
                      <a:srgbClr val="FFFF00"/>
                    </a:solidFill>
                    <a:latin typeface="NikoshBAN" panose="02000000000000000000"/>
                  </a:rPr>
                  <a:t>                  অঙ্কে  লিখতে পারবে।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E7C4DB-5975-969D-6893-0AAA831A5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2" y="2444091"/>
                <a:ext cx="11124286" cy="2893743"/>
              </a:xfrm>
              <a:prstGeom prst="rect">
                <a:avLst/>
              </a:prstGeom>
              <a:blipFill>
                <a:blip r:embed="rId2"/>
                <a:stretch>
                  <a:fillRect t="-3158" b="-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297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o.remove.bg/downloads/40e3835e-e978-4f20-a8c5-84725f458b0e/download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82"/>
          <a:stretch>
            <a:fillRect/>
          </a:stretch>
        </p:blipFill>
        <p:spPr bwMode="auto">
          <a:xfrm>
            <a:off x="4360024" y="1841501"/>
            <a:ext cx="1755774" cy="3489324"/>
          </a:xfrm>
          <a:custGeom>
            <a:avLst/>
            <a:gdLst>
              <a:gd name="connsiteX0" fmla="*/ 0 w 1755774"/>
              <a:gd name="connsiteY0" fmla="*/ 0 h 3489324"/>
              <a:gd name="connsiteX1" fmla="*/ 1755774 w 1755774"/>
              <a:gd name="connsiteY1" fmla="*/ 0 h 3489324"/>
              <a:gd name="connsiteX2" fmla="*/ 1755774 w 1755774"/>
              <a:gd name="connsiteY2" fmla="*/ 3489324 h 3489324"/>
              <a:gd name="connsiteX3" fmla="*/ 0 w 1755774"/>
              <a:gd name="connsiteY3" fmla="*/ 3489324 h 348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774" h="3489324">
                <a:moveTo>
                  <a:pt x="0" y="0"/>
                </a:moveTo>
                <a:lnTo>
                  <a:pt x="1755774" y="0"/>
                </a:lnTo>
                <a:lnTo>
                  <a:pt x="1755774" y="3489324"/>
                </a:lnTo>
                <a:lnTo>
                  <a:pt x="0" y="34893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o.remove.bg/downloads/40e3835e-e978-4f20-a8c5-84725f458b0e/download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096000" y="1841501"/>
            <a:ext cx="1744662" cy="3489324"/>
          </a:xfrm>
          <a:custGeom>
            <a:avLst/>
            <a:gdLst>
              <a:gd name="connsiteX0" fmla="*/ 0 w 1744662"/>
              <a:gd name="connsiteY0" fmla="*/ 0 h 3489324"/>
              <a:gd name="connsiteX1" fmla="*/ 1744662 w 1744662"/>
              <a:gd name="connsiteY1" fmla="*/ 0 h 3489324"/>
              <a:gd name="connsiteX2" fmla="*/ 1744662 w 1744662"/>
              <a:gd name="connsiteY2" fmla="*/ 3489324 h 3489324"/>
              <a:gd name="connsiteX3" fmla="*/ 0 w 1744662"/>
              <a:gd name="connsiteY3" fmla="*/ 3489324 h 348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662" h="3489324">
                <a:moveTo>
                  <a:pt x="0" y="0"/>
                </a:moveTo>
                <a:lnTo>
                  <a:pt x="1744662" y="0"/>
                </a:lnTo>
                <a:lnTo>
                  <a:pt x="1744662" y="3489324"/>
                </a:lnTo>
                <a:lnTo>
                  <a:pt x="0" y="34893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88114" y="5879774"/>
            <a:ext cx="2242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/>
              </a:rPr>
              <a:t>দুই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ভাগে</a:t>
            </a:r>
            <a:endParaRPr lang="en-US" sz="3200" dirty="0">
              <a:latin typeface="Nikosh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9AC7C-03D5-10FE-0742-B0F071F1E761}"/>
              </a:ext>
            </a:extLst>
          </p:cNvPr>
          <p:cNvSpPr txBox="1"/>
          <p:nvPr/>
        </p:nvSpPr>
        <p:spPr>
          <a:xfrm>
            <a:off x="711203" y="899889"/>
            <a:ext cx="1112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/>
              </a:rPr>
              <a:t>প্রত্যেক ভাগকরা অংশকে কি বলি এবং কীভাবে লিখে প্রকাশ করি।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93EC8-6519-04E9-BF04-3391EBDCA25A}"/>
              </a:ext>
            </a:extLst>
          </p:cNvPr>
          <p:cNvSpPr txBox="1"/>
          <p:nvPr/>
        </p:nvSpPr>
        <p:spPr>
          <a:xfrm>
            <a:off x="1712681" y="406397"/>
            <a:ext cx="686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/>
              </a:rPr>
              <a:t>বলটিকে কয় ভাগে ভাগ করা হয়েছে?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4EBA71-0569-F425-AF41-480D97B127EE}"/>
                  </a:ext>
                </a:extLst>
              </p:cNvPr>
              <p:cNvSpPr txBox="1"/>
              <p:nvPr/>
            </p:nvSpPr>
            <p:spPr>
              <a:xfrm>
                <a:off x="725709" y="5275006"/>
                <a:ext cx="8839199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NikoshBAN" panose="02000000000000000000"/>
                  </a:rPr>
                  <a:t>দুই ভাগের এক ভাগ বা অর্ধেক। এবং লিখি</a:t>
                </a:r>
                <a:r>
                  <a:rPr lang="en-US" sz="3200" b="0">
                    <a:solidFill>
                      <a:srgbClr val="FFFF00"/>
                    </a:solidFill>
                    <a:latin typeface="NikoshBAN" panose="0200000000000000000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chemeClr val="tx1"/>
                    </a:solidFill>
                    <a:latin typeface="NikoshBAN" panose="02000000000000000000"/>
                  </a:rPr>
                  <a:t>  </a:t>
                </a:r>
                <a:endParaRPr lang="en-US" sz="400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4EBA71-0569-F425-AF41-480D97B12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09" y="5275006"/>
                <a:ext cx="8839199" cy="922432"/>
              </a:xfrm>
              <a:prstGeom prst="rect">
                <a:avLst/>
              </a:prstGeom>
              <a:blipFill>
                <a:blip r:embed="rId4"/>
                <a:stretch>
                  <a:fillRect l="-172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94F44CCA-9E28-F0D4-62D7-652E448B443E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9E10D6-00AA-E40B-5257-73533CC7FF80}"/>
                  </a:ext>
                </a:extLst>
              </p:cNvPr>
              <p:cNvSpPr txBox="1"/>
              <p:nvPr/>
            </p:nvSpPr>
            <p:spPr>
              <a:xfrm>
                <a:off x="1204685" y="4412343"/>
                <a:ext cx="1259181" cy="92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9E10D6-00AA-E40B-5257-73533CC7F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685" y="4412343"/>
                <a:ext cx="1259181" cy="9278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D07410-F80D-7004-A8B1-88224F98183C}"/>
                  </a:ext>
                </a:extLst>
              </p:cNvPr>
              <p:cNvSpPr txBox="1"/>
              <p:nvPr/>
            </p:nvSpPr>
            <p:spPr>
              <a:xfrm>
                <a:off x="9499602" y="4608285"/>
                <a:ext cx="1259181" cy="92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D07410-F80D-7004-A8B1-88224F981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602" y="4608285"/>
                <a:ext cx="1259181" cy="9278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3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0.22344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21341 -0.002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  <p:bldP spid="6" grpId="0"/>
      <p:bldP spid="6" grpId="1"/>
      <p:bldP spid="3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s://o.remove.bg/downloads/40e3835e-e978-4f20-a8c5-84725f458b0e/download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82" b="50000"/>
          <a:stretch>
            <a:fillRect/>
          </a:stretch>
        </p:blipFill>
        <p:spPr bwMode="auto">
          <a:xfrm>
            <a:off x="4751913" y="1851464"/>
            <a:ext cx="1755774" cy="1744662"/>
          </a:xfrm>
          <a:custGeom>
            <a:avLst/>
            <a:gdLst>
              <a:gd name="connsiteX0" fmla="*/ 0 w 1755774"/>
              <a:gd name="connsiteY0" fmla="*/ 0 h 1744662"/>
              <a:gd name="connsiteX1" fmla="*/ 1755774 w 1755774"/>
              <a:gd name="connsiteY1" fmla="*/ 0 h 1744662"/>
              <a:gd name="connsiteX2" fmla="*/ 1755774 w 1755774"/>
              <a:gd name="connsiteY2" fmla="*/ 1744662 h 1744662"/>
              <a:gd name="connsiteX3" fmla="*/ 0 w 1755774"/>
              <a:gd name="connsiteY3" fmla="*/ 1744662 h 174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774" h="1744662">
                <a:moveTo>
                  <a:pt x="0" y="0"/>
                </a:moveTo>
                <a:lnTo>
                  <a:pt x="1755774" y="0"/>
                </a:lnTo>
                <a:lnTo>
                  <a:pt x="1755774" y="1744662"/>
                </a:lnTo>
                <a:lnTo>
                  <a:pt x="0" y="17446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o.remove.bg/downloads/40e3835e-e978-4f20-a8c5-84725f458b0e/download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938"/>
          <a:stretch>
            <a:fillRect/>
          </a:stretch>
        </p:blipFill>
        <p:spPr bwMode="auto">
          <a:xfrm>
            <a:off x="6493397" y="3600677"/>
            <a:ext cx="1744662" cy="1746834"/>
          </a:xfrm>
          <a:custGeom>
            <a:avLst/>
            <a:gdLst>
              <a:gd name="connsiteX0" fmla="*/ 0 w 1744662"/>
              <a:gd name="connsiteY0" fmla="*/ 0 h 1746834"/>
              <a:gd name="connsiteX1" fmla="*/ 1744662 w 1744662"/>
              <a:gd name="connsiteY1" fmla="*/ 0 h 1746834"/>
              <a:gd name="connsiteX2" fmla="*/ 1744662 w 1744662"/>
              <a:gd name="connsiteY2" fmla="*/ 1746834 h 1746834"/>
              <a:gd name="connsiteX3" fmla="*/ 0 w 1744662"/>
              <a:gd name="connsiteY3" fmla="*/ 1746834 h 17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662" h="1746834">
                <a:moveTo>
                  <a:pt x="0" y="0"/>
                </a:moveTo>
                <a:lnTo>
                  <a:pt x="1744662" y="0"/>
                </a:lnTo>
                <a:lnTo>
                  <a:pt x="1744662" y="1746834"/>
                </a:lnTo>
                <a:lnTo>
                  <a:pt x="0" y="17468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72859" y="4675088"/>
            <a:ext cx="281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/>
              </a:rPr>
              <a:t>চার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ভাগে</a:t>
            </a:r>
            <a:endParaRPr lang="en-US" sz="3200" dirty="0">
              <a:latin typeface="NikoshBAN" panose="02000000000000000000"/>
            </a:endParaRPr>
          </a:p>
        </p:txBody>
      </p:sp>
      <p:pic>
        <p:nvPicPr>
          <p:cNvPr id="20" name="Picture 19" descr="https://o.remove.bg/downloads/40e3835e-e978-4f20-a8c5-84725f458b0e/download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>
            <a:fillRect/>
          </a:stretch>
        </p:blipFill>
        <p:spPr bwMode="auto">
          <a:xfrm>
            <a:off x="6499179" y="1861954"/>
            <a:ext cx="1744662" cy="1744662"/>
          </a:xfrm>
          <a:custGeom>
            <a:avLst/>
            <a:gdLst>
              <a:gd name="connsiteX0" fmla="*/ 0 w 1744662"/>
              <a:gd name="connsiteY0" fmla="*/ 0 h 1744662"/>
              <a:gd name="connsiteX1" fmla="*/ 1744662 w 1744662"/>
              <a:gd name="connsiteY1" fmla="*/ 0 h 1744662"/>
              <a:gd name="connsiteX2" fmla="*/ 1744662 w 1744662"/>
              <a:gd name="connsiteY2" fmla="*/ 1744662 h 1744662"/>
              <a:gd name="connsiteX3" fmla="*/ 0 w 1744662"/>
              <a:gd name="connsiteY3" fmla="*/ 1744662 h 174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662" h="1744662">
                <a:moveTo>
                  <a:pt x="0" y="0"/>
                </a:moveTo>
                <a:lnTo>
                  <a:pt x="1744662" y="0"/>
                </a:lnTo>
                <a:lnTo>
                  <a:pt x="1744662" y="1744662"/>
                </a:lnTo>
                <a:lnTo>
                  <a:pt x="0" y="17446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s://o.remove.bg/downloads/40e3835e-e978-4f20-a8c5-84725f458b0e/download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682"/>
          <a:stretch>
            <a:fillRect/>
          </a:stretch>
        </p:blipFill>
        <p:spPr bwMode="auto">
          <a:xfrm>
            <a:off x="4748147" y="3592187"/>
            <a:ext cx="1755774" cy="1744662"/>
          </a:xfrm>
          <a:custGeom>
            <a:avLst/>
            <a:gdLst>
              <a:gd name="connsiteX0" fmla="*/ 0 w 1755774"/>
              <a:gd name="connsiteY0" fmla="*/ 0 h 1744662"/>
              <a:gd name="connsiteX1" fmla="*/ 1755774 w 1755774"/>
              <a:gd name="connsiteY1" fmla="*/ 0 h 1744662"/>
              <a:gd name="connsiteX2" fmla="*/ 1755774 w 1755774"/>
              <a:gd name="connsiteY2" fmla="*/ 1744662 h 1744662"/>
              <a:gd name="connsiteX3" fmla="*/ 0 w 1755774"/>
              <a:gd name="connsiteY3" fmla="*/ 1744662 h 174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774" h="1744662">
                <a:moveTo>
                  <a:pt x="0" y="0"/>
                </a:moveTo>
                <a:lnTo>
                  <a:pt x="1755774" y="0"/>
                </a:lnTo>
                <a:lnTo>
                  <a:pt x="1755774" y="1744662"/>
                </a:lnTo>
                <a:lnTo>
                  <a:pt x="0" y="17446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3C6969-5A5F-E84E-F18D-A7D5A1CE6022}"/>
              </a:ext>
            </a:extLst>
          </p:cNvPr>
          <p:cNvSpPr txBox="1"/>
          <p:nvPr/>
        </p:nvSpPr>
        <p:spPr>
          <a:xfrm>
            <a:off x="2481943" y="188688"/>
            <a:ext cx="6786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/>
              </a:rPr>
              <a:t>বলটিকে কয় ভাগে ভাগ করা হয়েছে?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CFA65-3A87-5F08-2C71-370B9B5E25FD}"/>
              </a:ext>
            </a:extLst>
          </p:cNvPr>
          <p:cNvSpPr txBox="1"/>
          <p:nvPr/>
        </p:nvSpPr>
        <p:spPr>
          <a:xfrm>
            <a:off x="404040" y="696690"/>
            <a:ext cx="11211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/>
              </a:rPr>
              <a:t>প্রত্যেক ভাগকরা অংশকে কি বলি এবং কীভাবে লিখে প্রকাশ করি।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518728-A824-03C2-DD0C-B7EE0E764E7C}"/>
                  </a:ext>
                </a:extLst>
              </p:cNvPr>
              <p:cNvSpPr txBox="1"/>
              <p:nvPr/>
            </p:nvSpPr>
            <p:spPr>
              <a:xfrm>
                <a:off x="928915" y="5762171"/>
                <a:ext cx="8839200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NikoshBAN" panose="02000000000000000000"/>
                  </a:rPr>
                  <a:t>চার ভাগের এক ভাগ বা এক চতুর্থাংশ। এবং লিখি</a:t>
                </a:r>
                <a:r>
                  <a:rPr lang="en-US" sz="3200" b="0">
                    <a:solidFill>
                      <a:srgbClr val="FFFF00"/>
                    </a:solidFill>
                    <a:latin typeface="NikoshBAN" panose="0200000000000000000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chemeClr val="tx1"/>
                    </a:solidFill>
                    <a:latin typeface="NikoshBAN" panose="02000000000000000000"/>
                  </a:rPr>
                  <a:t>  </a:t>
                </a:r>
                <a:endParaRPr lang="en-US" sz="400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518728-A824-03C2-DD0C-B7EE0E764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15" y="5762171"/>
                <a:ext cx="8839200" cy="909608"/>
              </a:xfrm>
              <a:prstGeom prst="rect">
                <a:avLst/>
              </a:prstGeom>
              <a:blipFill>
                <a:blip r:embed="rId4"/>
                <a:stretch>
                  <a:fillRect l="-1724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693B3B99-956A-DC77-145D-A0E257AB6B9F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221F2E-7C01-0082-E76C-AD14C843D254}"/>
                  </a:ext>
                </a:extLst>
              </p:cNvPr>
              <p:cNvSpPr txBox="1"/>
              <p:nvPr/>
            </p:nvSpPr>
            <p:spPr>
              <a:xfrm>
                <a:off x="9579436" y="4804231"/>
                <a:ext cx="1262742" cy="103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221F2E-7C01-0082-E76C-AD14C843D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36" y="4804231"/>
                <a:ext cx="1262742" cy="1034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06F407-8CB6-266A-7F12-50836E4F5FA1}"/>
                  </a:ext>
                </a:extLst>
              </p:cNvPr>
              <p:cNvSpPr txBox="1"/>
              <p:nvPr/>
            </p:nvSpPr>
            <p:spPr>
              <a:xfrm>
                <a:off x="9586693" y="2184400"/>
                <a:ext cx="1262742" cy="103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06F407-8CB6-266A-7F12-50836E4F5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693" y="2184400"/>
                <a:ext cx="1262742" cy="10345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FAEC51-E0EE-25EB-77B6-5681D7CC5825}"/>
                  </a:ext>
                </a:extLst>
              </p:cNvPr>
              <p:cNvSpPr txBox="1"/>
              <p:nvPr/>
            </p:nvSpPr>
            <p:spPr>
              <a:xfrm>
                <a:off x="899887" y="1828800"/>
                <a:ext cx="1262742" cy="103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FAEC51-E0EE-25EB-77B6-5681D7CC5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87" y="1828800"/>
                <a:ext cx="1262742" cy="10345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7AC32E-C8FF-9E01-72BC-A32BCBA5AFA2}"/>
                  </a:ext>
                </a:extLst>
              </p:cNvPr>
              <p:cNvSpPr txBox="1"/>
              <p:nvPr/>
            </p:nvSpPr>
            <p:spPr>
              <a:xfrm>
                <a:off x="885370" y="4655566"/>
                <a:ext cx="1211947" cy="103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7AC32E-C8FF-9E01-72BC-A32BCBA5A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70" y="4655566"/>
                <a:ext cx="1211947" cy="10345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0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1759 L 0.1431 -0.0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-35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15573 0.085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25248 0.085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42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23672 -0.069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5" grpId="0"/>
      <p:bldP spid="5" grpId="1"/>
      <p:bldP spid="2" grpId="0"/>
      <p:bldP spid="3" grpId="0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E5FA6-0EF4-4937-BD79-0AC739F0E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4"/>
          <a:stretch/>
        </p:blipFill>
        <p:spPr>
          <a:xfrm>
            <a:off x="13648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EA2F4E-E204-468C-ACD0-E6B97FA16573}"/>
              </a:ext>
            </a:extLst>
          </p:cNvPr>
          <p:cNvSpPr/>
          <p:nvPr/>
        </p:nvSpPr>
        <p:spPr>
          <a:xfrm>
            <a:off x="1396249" y="319116"/>
            <a:ext cx="859325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আজকের পাঠ---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C0FF6920-C679-4FDF-8DBB-7CBE18FD5DC0}"/>
              </a:ext>
            </a:extLst>
          </p:cNvPr>
          <p:cNvSpPr/>
          <p:nvPr/>
        </p:nvSpPr>
        <p:spPr>
          <a:xfrm>
            <a:off x="99239" y="-105772"/>
            <a:ext cx="12092761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6F12F6-1DF2-EAD4-F7D9-9C0A5480CCEA}"/>
              </a:ext>
            </a:extLst>
          </p:cNvPr>
          <p:cNvSpPr txBox="1"/>
          <p:nvPr/>
        </p:nvSpPr>
        <p:spPr>
          <a:xfrm>
            <a:off x="4060799" y="1949824"/>
            <a:ext cx="6621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NikoshBAN"/>
                <a:cs typeface="NikoshBAN" pitchFamily="2" charset="0"/>
              </a:rPr>
              <a:t>আমরা কীভাবে  ভগ্নাংশ </a:t>
            </a:r>
          </a:p>
          <a:p>
            <a:r>
              <a:rPr lang="en-US" sz="4000" b="1">
                <a:solidFill>
                  <a:schemeClr val="bg1"/>
                </a:solidFill>
                <a:latin typeface="NikoshBAN"/>
                <a:cs typeface="NikoshBAN" pitchFamily="2" charset="0"/>
              </a:rPr>
              <a:t> প্রকাশ করতে পারি ? </a:t>
            </a:r>
          </a:p>
        </p:txBody>
      </p:sp>
    </p:spTree>
    <p:extLst>
      <p:ext uri="{BB962C8B-B14F-4D97-AF65-F5344CB8AC3E}">
        <p14:creationId xmlns:p14="http://schemas.microsoft.com/office/powerpoint/2010/main" val="3340019658"/>
      </p:ext>
    </p:extLst>
  </p:cSld>
  <p:clrMapOvr>
    <a:masterClrMapping/>
  </p:clrMapOvr>
  <p:transition spd="med" advTm="246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35CF9F72-82D5-AE0B-ADB0-7661726AD747}"/>
              </a:ext>
            </a:extLst>
          </p:cNvPr>
          <p:cNvSpPr/>
          <p:nvPr/>
        </p:nvSpPr>
        <p:spPr>
          <a:xfrm>
            <a:off x="72571" y="0"/>
            <a:ext cx="12119429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9FFB4-CFCA-6309-805D-0AEE921A3D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1" t="24600" r="36045" b="22192"/>
          <a:stretch/>
        </p:blipFill>
        <p:spPr>
          <a:xfrm rot="16200000">
            <a:off x="4755432" y="-801688"/>
            <a:ext cx="1712495" cy="8780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54851D-2C3C-5A37-AE8C-E0DED3A50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6" t="27291" r="32717" b="25271"/>
          <a:stretch/>
        </p:blipFill>
        <p:spPr>
          <a:xfrm rot="16200000">
            <a:off x="5017166" y="-1430423"/>
            <a:ext cx="778045" cy="7828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8C5B48-15A5-17B8-570E-C5A7AA79CCF9}"/>
              </a:ext>
            </a:extLst>
          </p:cNvPr>
          <p:cNvSpPr/>
          <p:nvPr/>
        </p:nvSpPr>
        <p:spPr>
          <a:xfrm>
            <a:off x="1454288" y="311222"/>
            <a:ext cx="87318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গণিত বইয়ের ১৪৯ পৃষ্ঠা বের কর। </a:t>
            </a:r>
            <a:endParaRPr lang="en-US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54E2C-4383-FE62-6E81-2F208A305ECF}"/>
              </a:ext>
            </a:extLst>
          </p:cNvPr>
          <p:cNvSpPr txBox="1"/>
          <p:nvPr/>
        </p:nvSpPr>
        <p:spPr>
          <a:xfrm>
            <a:off x="2600093" y="1138719"/>
            <a:ext cx="31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প্রথম প্রশ্নটা পড়।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5C12C-D5C2-9BC1-EDB7-CEEBE1823947}"/>
              </a:ext>
            </a:extLst>
          </p:cNvPr>
          <p:cNvSpPr txBox="1"/>
          <p:nvPr/>
        </p:nvSpPr>
        <p:spPr>
          <a:xfrm>
            <a:off x="2688002" y="1625602"/>
            <a:ext cx="660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/>
              </a:rPr>
              <a:t>এবার এই প্রশ্নটা দেখ।</a:t>
            </a:r>
          </a:p>
        </p:txBody>
      </p:sp>
    </p:spTree>
    <p:extLst>
      <p:ext uri="{BB962C8B-B14F-4D97-AF65-F5344CB8AC3E}">
        <p14:creationId xmlns:p14="http://schemas.microsoft.com/office/powerpoint/2010/main" val="690560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1FAB6D-714D-E916-F566-1EF40DEB09D9}"/>
              </a:ext>
            </a:extLst>
          </p:cNvPr>
          <p:cNvSpPr/>
          <p:nvPr/>
        </p:nvSpPr>
        <p:spPr>
          <a:xfrm>
            <a:off x="659747" y="1669142"/>
            <a:ext cx="9732482" cy="28040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extrusionH="76200">
            <a:bevelT w="12700" h="12700" prst="angle"/>
            <a:extrusionClr>
              <a:srgbClr val="FF0000"/>
            </a:extrusionClr>
          </a:sp3d>
        </p:spPr>
        <p:txBody>
          <a:bodyPr wrap="square" lIns="91440" tIns="45720" rIns="91440" bIns="45720">
            <a:spAutoFit/>
            <a:sp3d extrusionH="120650" prstMaterial="clear">
              <a:bevelT w="57150" h="146050" prst="softRound"/>
              <a:bevelB w="127000" h="139700"/>
              <a:extrusionClr>
                <a:srgbClr val="FF0000"/>
              </a:extrusionClr>
            </a:sp3d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বাস্তব উপকরণ</a:t>
            </a:r>
          </a:p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ব্যবহার</a:t>
            </a:r>
            <a:endParaRPr lang="en-US" sz="8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901CFD-5AC3-49FC-5DBC-D89644A5B31A}"/>
              </a:ext>
            </a:extLst>
          </p:cNvPr>
          <p:cNvSpPr/>
          <p:nvPr/>
        </p:nvSpPr>
        <p:spPr>
          <a:xfrm>
            <a:off x="99239" y="-105772"/>
            <a:ext cx="12092761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35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901CFD-5AC3-49FC-5DBC-D89644A5B31A}"/>
              </a:ext>
            </a:extLst>
          </p:cNvPr>
          <p:cNvSpPr/>
          <p:nvPr/>
        </p:nvSpPr>
        <p:spPr>
          <a:xfrm>
            <a:off x="99239" y="-105772"/>
            <a:ext cx="12092761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DC1C0-D8E0-7741-2175-386BAB119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2" r="-1063"/>
          <a:stretch/>
        </p:blipFill>
        <p:spPr>
          <a:xfrm>
            <a:off x="2558347" y="2415883"/>
            <a:ext cx="1999139" cy="34293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054A4D-4E8A-1AAD-F144-3D7B5890A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17"/>
          <a:stretch/>
        </p:blipFill>
        <p:spPr>
          <a:xfrm>
            <a:off x="1105032" y="2417886"/>
            <a:ext cx="1534222" cy="3429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CAF74A-8E58-B28E-89FF-43248550BC4D}"/>
              </a:ext>
            </a:extLst>
          </p:cNvPr>
          <p:cNvSpPr txBox="1"/>
          <p:nvPr/>
        </p:nvSpPr>
        <p:spPr>
          <a:xfrm>
            <a:off x="1364343" y="246743"/>
            <a:ext cx="80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একটি আপেল সমান দুই ভাগে ভাগ করা হলো।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BEDC5-94E5-FCC1-238A-9D0C12A22DF0}"/>
              </a:ext>
            </a:extLst>
          </p:cNvPr>
          <p:cNvSpPr txBox="1"/>
          <p:nvPr/>
        </p:nvSpPr>
        <p:spPr>
          <a:xfrm>
            <a:off x="2206172" y="831518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ভাগকরা প্রত্যেক অংশকে কী বলে প্রকাশ করবে?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0BEAE-B764-5A3A-4B4F-6B10E9576067}"/>
              </a:ext>
            </a:extLst>
          </p:cNvPr>
          <p:cNvSpPr txBox="1"/>
          <p:nvPr/>
        </p:nvSpPr>
        <p:spPr>
          <a:xfrm>
            <a:off x="5718629" y="2046514"/>
            <a:ext cx="4049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ভাগকরা প্রত্যেক অংশকে লিখে কীভাবে প্রকাশ করবে?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1DF83-63E2-F050-4382-628640C21AA6}"/>
              </a:ext>
            </a:extLst>
          </p:cNvPr>
          <p:cNvSpPr txBox="1"/>
          <p:nvPr/>
        </p:nvSpPr>
        <p:spPr>
          <a:xfrm>
            <a:off x="6676571" y="4165600"/>
            <a:ext cx="1756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অর্ধেক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94055A-5508-3630-8BAD-6604F3703907}"/>
                  </a:ext>
                </a:extLst>
              </p:cNvPr>
              <p:cNvSpPr txBox="1"/>
              <p:nvPr/>
            </p:nvSpPr>
            <p:spPr>
              <a:xfrm>
                <a:off x="8810171" y="4412343"/>
                <a:ext cx="2235200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NikoshBAN" panose="0200000000000000000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>
                    <a:latin typeface="NikoshBAN" panose="02000000000000000000"/>
                  </a:rPr>
                  <a:t>অংশ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94055A-5508-3630-8BAD-6604F3703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171" y="4412343"/>
                <a:ext cx="2235200" cy="922432"/>
              </a:xfrm>
              <a:prstGeom prst="rect">
                <a:avLst/>
              </a:prstGeom>
              <a:blipFill>
                <a:blip r:embed="rId4"/>
                <a:stretch>
                  <a:fillRect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9CCF407-6B3C-9E49-5AA3-5F5147E1D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3667">
            <a:off x="9819856" y="410075"/>
            <a:ext cx="1905000" cy="1905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DA3782-1850-6FB7-DB6A-C73C098617C9}"/>
                  </a:ext>
                </a:extLst>
              </p:cNvPr>
              <p:cNvSpPr txBox="1"/>
              <p:nvPr/>
            </p:nvSpPr>
            <p:spPr>
              <a:xfrm>
                <a:off x="4013195" y="5319485"/>
                <a:ext cx="2235200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NikoshBAN" panose="0200000000000000000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>
                    <a:latin typeface="NikoshBAN" panose="02000000000000000000"/>
                  </a:rPr>
                  <a:t>অংশ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DA3782-1850-6FB7-DB6A-C73C09861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195" y="5319485"/>
                <a:ext cx="2235200" cy="922432"/>
              </a:xfrm>
              <a:prstGeom prst="rect">
                <a:avLst/>
              </a:prstGeom>
              <a:blipFill>
                <a:blip r:embed="rId7"/>
                <a:stretch>
                  <a:fillRect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DBDA69-6C4E-4FB4-0DA4-52E459F932FD}"/>
                  </a:ext>
                </a:extLst>
              </p:cNvPr>
              <p:cNvSpPr txBox="1"/>
              <p:nvPr/>
            </p:nvSpPr>
            <p:spPr>
              <a:xfrm>
                <a:off x="217707" y="5471885"/>
                <a:ext cx="2235200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NikoshBAN" panose="0200000000000000000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>
                    <a:latin typeface="NikoshBAN" panose="02000000000000000000"/>
                  </a:rPr>
                  <a:t>অংশ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DBDA69-6C4E-4FB4-0DA4-52E459F93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07" y="5471885"/>
                <a:ext cx="2235200" cy="922432"/>
              </a:xfrm>
              <a:prstGeom prst="rect">
                <a:avLst/>
              </a:prstGeom>
              <a:blipFill>
                <a:blip r:embed="rId8"/>
                <a:stretch>
                  <a:fillRect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5940858A-D344-B091-515F-F26427F99565}"/>
              </a:ext>
            </a:extLst>
          </p:cNvPr>
          <p:cNvSpPr/>
          <p:nvPr/>
        </p:nvSpPr>
        <p:spPr>
          <a:xfrm rot="18870851">
            <a:off x="407771" y="4749237"/>
            <a:ext cx="1225588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D0D01C5-789F-4259-9117-607FADC406EC}"/>
              </a:ext>
            </a:extLst>
          </p:cNvPr>
          <p:cNvSpPr/>
          <p:nvPr/>
        </p:nvSpPr>
        <p:spPr>
          <a:xfrm rot="13686206">
            <a:off x="4188742" y="4712953"/>
            <a:ext cx="1225588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13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0.2338 L -0.56992 0.731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24907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02213 0.00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0" grpId="0"/>
      <p:bldP spid="10" grpId="1"/>
      <p:bldP spid="12" grpId="0"/>
      <p:bldP spid="5" grpId="0"/>
      <p:bldP spid="5" grpId="1"/>
      <p:bldP spid="6" grpId="0"/>
      <p:bldP spid="6" grpId="1"/>
      <p:bldP spid="11" grpId="0" animBg="1"/>
      <p:bldP spid="11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377</Words>
  <Application>Microsoft Office PowerPoint</Application>
  <PresentationFormat>Widescreen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Bangla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bhulbaria gps</dc:creator>
  <cp:lastModifiedBy>bhulbaria gps</cp:lastModifiedBy>
  <cp:revision>13</cp:revision>
  <dcterms:created xsi:type="dcterms:W3CDTF">2023-01-06T14:41:23Z</dcterms:created>
  <dcterms:modified xsi:type="dcterms:W3CDTF">2023-01-16T05:06:24Z</dcterms:modified>
</cp:coreProperties>
</file>