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4.jpg" ContentType="image/jpeg"/>
  <Override PartName="/ppt/media/image2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9" r:id="rId2"/>
    <p:sldId id="330" r:id="rId3"/>
    <p:sldId id="256" r:id="rId4"/>
    <p:sldId id="352" r:id="rId5"/>
    <p:sldId id="353" r:id="rId6"/>
    <p:sldId id="347" r:id="rId7"/>
    <p:sldId id="348" r:id="rId8"/>
    <p:sldId id="349" r:id="rId9"/>
    <p:sldId id="350" r:id="rId10"/>
    <p:sldId id="351" r:id="rId11"/>
    <p:sldId id="354" r:id="rId12"/>
    <p:sldId id="360" r:id="rId13"/>
    <p:sldId id="361" r:id="rId14"/>
    <p:sldId id="362" r:id="rId15"/>
    <p:sldId id="356" r:id="rId16"/>
    <p:sldId id="359" r:id="rId17"/>
    <p:sldId id="355" r:id="rId18"/>
    <p:sldId id="357" r:id="rId19"/>
    <p:sldId id="358" r:id="rId20"/>
    <p:sldId id="363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.Hafizur Rahman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1A0"/>
    <a:srgbClr val="286804"/>
    <a:srgbClr val="2C2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33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A61B84-B23C-0089-76E2-39CFF52624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79B0AD-DEA2-7CD2-F847-AA5CD66421A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E2B1EE-E12B-43BB-8AE8-79566125237F}" type="datetimeFigureOut">
              <a:rPr lang="en-US"/>
              <a:pPr>
                <a:defRPr/>
              </a:pPr>
              <a:t>1/17/2023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E36BD74-72C6-E16C-DCAC-7E66171158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535E4C1-8491-5815-23EC-074F10237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10F6D-ED66-4318-57E6-5DD6396CBE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350DB-0447-BD55-D66D-28FF378481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337818-1524-45E0-901D-B1F6C861B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93C725E8-DCE0-2777-BDF2-C7E2F7FF43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A89B5559-2032-18BF-83C5-0116F887A4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932447F8-14BB-C664-7683-ACDF2AF0B7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88D19-0B03-4480-9B31-71453F5ACE7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237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>
            <a:extLst>
              <a:ext uri="{FF2B5EF4-FFF2-40B4-BE49-F238E27FC236}">
                <a16:creationId xmlns:a16="http://schemas.microsoft.com/office/drawing/2014/main" id="{33EC2404-1018-FD5E-D8EE-BDD8D8EC70F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" y="6276975"/>
            <a:ext cx="11971338" cy="450850"/>
            <a:chOff x="126606" y="6277447"/>
            <a:chExt cx="11915340" cy="449823"/>
          </a:xfrm>
        </p:grpSpPr>
        <p:pic>
          <p:nvPicPr>
            <p:cNvPr id="1034" name="Picture 9">
              <a:extLst>
                <a:ext uri="{FF2B5EF4-FFF2-40B4-BE49-F238E27FC236}">
                  <a16:creationId xmlns:a16="http://schemas.microsoft.com/office/drawing/2014/main" id="{D01FBF5F-0D11-9B62-4D17-A85BD64BC50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97"/>
            <a:stretch>
              <a:fillRect/>
            </a:stretch>
          </p:blipFill>
          <p:spPr bwMode="auto">
            <a:xfrm>
              <a:off x="126606" y="6277448"/>
              <a:ext cx="3236846" cy="442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>
              <a:extLst>
                <a:ext uri="{FF2B5EF4-FFF2-40B4-BE49-F238E27FC236}">
                  <a16:creationId xmlns:a16="http://schemas.microsoft.com/office/drawing/2014/main" id="{3EFD942E-13D0-DD97-5D86-42B1DB2667C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97"/>
            <a:stretch>
              <a:fillRect/>
            </a:stretch>
          </p:blipFill>
          <p:spPr bwMode="auto">
            <a:xfrm>
              <a:off x="2401777" y="6284537"/>
              <a:ext cx="3236846" cy="442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A119F966-BE1C-7AB3-6649-E3B010B2FC5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97"/>
            <a:stretch>
              <a:fillRect/>
            </a:stretch>
          </p:blipFill>
          <p:spPr bwMode="auto">
            <a:xfrm>
              <a:off x="5568255" y="6277447"/>
              <a:ext cx="3236846" cy="442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>
              <a:extLst>
                <a:ext uri="{FF2B5EF4-FFF2-40B4-BE49-F238E27FC236}">
                  <a16:creationId xmlns:a16="http://schemas.microsoft.com/office/drawing/2014/main" id="{8304E7A4-AB71-28B9-807F-6A502546B50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97"/>
            <a:stretch>
              <a:fillRect/>
            </a:stretch>
          </p:blipFill>
          <p:spPr bwMode="auto">
            <a:xfrm>
              <a:off x="8805100" y="6284425"/>
              <a:ext cx="3236846" cy="442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Frame 6">
            <a:extLst>
              <a:ext uri="{FF2B5EF4-FFF2-40B4-BE49-F238E27FC236}">
                <a16:creationId xmlns:a16="http://schemas.microsoft.com/office/drawing/2014/main" id="{E5CDB513-6108-7CAE-466C-E30E15CAAF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013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A892990-864F-EB10-A46B-DAD379E4EF92}"/>
              </a:ext>
            </a:extLst>
          </p:cNvPr>
          <p:cNvSpPr/>
          <p:nvPr userDrawn="1"/>
        </p:nvSpPr>
        <p:spPr>
          <a:xfrm>
            <a:off x="70334" y="64480"/>
            <a:ext cx="12048978" cy="6724939"/>
          </a:xfrm>
          <a:prstGeom prst="frame">
            <a:avLst>
              <a:gd name="adj1" fmla="val 1013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33" name="TextBox 16">
            <a:extLst>
              <a:ext uri="{FF2B5EF4-FFF2-40B4-BE49-F238E27FC236}">
                <a16:creationId xmlns:a16="http://schemas.microsoft.com/office/drawing/2014/main" id="{1A2F194A-E849-584E-FEA3-EF97442D3F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2013" y="6443663"/>
            <a:ext cx="210978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i="1">
                <a:latin typeface="Century Gothic" panose="020B0502020202020204" pitchFamily="34" charset="0"/>
              </a:rPr>
              <a:t>Hafizur Rahman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8.wdp"/><Relationship Id="rId7" Type="http://schemas.openxmlformats.org/officeDocument/2006/relationships/image" Target="../media/image37.jpeg"/><Relationship Id="rId12" Type="http://schemas.openxmlformats.org/officeDocument/2006/relationships/image" Target="../media/image40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39.jpeg"/><Relationship Id="rId5" Type="http://schemas.microsoft.com/office/2007/relationships/hdphoto" Target="../media/hdphoto9.wdp"/><Relationship Id="rId10" Type="http://schemas.microsoft.com/office/2007/relationships/hdphoto" Target="../media/hdphoto4.wdp"/><Relationship Id="rId4" Type="http://schemas.openxmlformats.org/officeDocument/2006/relationships/image" Target="../media/image35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unrise clipart summer birthday - yellow PNG image with transparent  background | TOPpng">
            <a:extLst>
              <a:ext uri="{FF2B5EF4-FFF2-40B4-BE49-F238E27FC236}">
                <a16:creationId xmlns:a16="http://schemas.microsoft.com/office/drawing/2014/main" id="{C70AE187-1FCD-4170-AD44-030464CB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61" b="96624" l="1667" r="99405">
                        <a14:foregroundMark x1="29881" y1="21886" x2="67381" y2="18161"/>
                        <a14:foregroundMark x1="67381" y1="18161" x2="74048" y2="19325"/>
                        <a14:foregroundMark x1="42976" y1="7334" x2="52976" y2="5937"/>
                        <a14:foregroundMark x1="52976" y1="5937" x2="62738" y2="5937"/>
                        <a14:foregroundMark x1="94286" y1="33295" x2="95000" y2="54948"/>
                        <a14:foregroundMark x1="70119" y1="91269" x2="44643" y2="91967"/>
                        <a14:foregroundMark x1="45119" y1="96508" x2="55714" y2="96740"/>
                        <a14:foregroundMark x1="7262" y1="42957" x2="7024" y2="54482"/>
                        <a14:foregroundMark x1="1667" y1="46449" x2="2143" y2="52619"/>
                        <a14:foregroundMark x1="98690" y1="45052" x2="99405" y2="51688"/>
                        <a14:foregroundMark x1="46548" y1="2561" x2="53333" y2="2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30" y="5148000"/>
            <a:ext cx="1997523" cy="185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Transparent Mowing Clipart - Flower With Grass Png, Png Download - vhv">
            <a:extLst>
              <a:ext uri="{FF2B5EF4-FFF2-40B4-BE49-F238E27FC236}">
                <a16:creationId xmlns:a16="http://schemas.microsoft.com/office/drawing/2014/main" id="{E8C677AC-5618-4021-A754-14AEF8FF1E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16" descr="Birds GIFs - Get the best GIF on GIPHY">
            <a:extLst>
              <a:ext uri="{FF2B5EF4-FFF2-40B4-BE49-F238E27FC236}">
                <a16:creationId xmlns:a16="http://schemas.microsoft.com/office/drawing/2014/main" id="{3ABBCFFF-9135-4D69-8071-EF8425CDA8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487" y="-348913"/>
            <a:ext cx="3861197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7143AB-E22F-420B-81BB-CD6914430D0F}"/>
              </a:ext>
            </a:extLst>
          </p:cNvPr>
          <p:cNvSpPr txBox="1"/>
          <p:nvPr/>
        </p:nvSpPr>
        <p:spPr>
          <a:xfrm>
            <a:off x="7055893" y="488722"/>
            <a:ext cx="6353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বাইকে</a:t>
            </a:r>
            <a:r>
              <a:rPr lang="en-US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C9155B-3F79-A9AF-201E-33A3C3F01341}"/>
              </a:ext>
            </a:extLst>
          </p:cNvPr>
          <p:cNvGrpSpPr/>
          <p:nvPr/>
        </p:nvGrpSpPr>
        <p:grpSpPr>
          <a:xfrm>
            <a:off x="131140" y="4398783"/>
            <a:ext cx="11929720" cy="2315817"/>
            <a:chOff x="131140" y="4356073"/>
            <a:chExt cx="11865242" cy="2315817"/>
          </a:xfrm>
        </p:grpSpPr>
        <p:pic>
          <p:nvPicPr>
            <p:cNvPr id="3" name="Picture 26" descr="Grass Ground PNG Transparent Images | PNG All">
              <a:extLst>
                <a:ext uri="{FF2B5EF4-FFF2-40B4-BE49-F238E27FC236}">
                  <a16:creationId xmlns:a16="http://schemas.microsoft.com/office/drawing/2014/main" id="{258B9FDC-F0F2-4CA2-9609-A1C03358B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091" b="92208" l="3354" r="96951">
                          <a14:foregroundMark x1="7317" y1="46753" x2="15244" y2="75325"/>
                          <a14:foregroundMark x1="15244" y1="75325" x2="29573" y2="90260"/>
                          <a14:foregroundMark x1="29573" y1="90260" x2="68293" y2="90260"/>
                          <a14:foregroundMark x1="68293" y1="90260" x2="86280" y2="87013"/>
                          <a14:foregroundMark x1="86280" y1="87013" x2="97256" y2="64286"/>
                          <a14:foregroundMark x1="97256" y1="64286" x2="94207" y2="45455"/>
                          <a14:foregroundMark x1="4573" y1="33117" x2="3354" y2="72078"/>
                          <a14:foregroundMark x1="3354" y1="72078" x2="15244" y2="922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634" y="4479449"/>
              <a:ext cx="5918748" cy="1466850"/>
            </a:xfrm>
            <a:prstGeom prst="rect">
              <a:avLst/>
            </a:prstGeom>
            <a:noFill/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6" descr="Grass Ground PNG Transparent Images | PNG All">
              <a:extLst>
                <a:ext uri="{FF2B5EF4-FFF2-40B4-BE49-F238E27FC236}">
                  <a16:creationId xmlns:a16="http://schemas.microsoft.com/office/drawing/2014/main" id="{712DF799-6358-4543-8631-24E215FC9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091" b="92208" l="3354" r="96951">
                          <a14:foregroundMark x1="7317" y1="46753" x2="15244" y2="75325"/>
                          <a14:foregroundMark x1="15244" y1="75325" x2="29573" y2="90260"/>
                          <a14:foregroundMark x1="29573" y1="90260" x2="68293" y2="90260"/>
                          <a14:foregroundMark x1="68293" y1="90260" x2="86280" y2="87013"/>
                          <a14:foregroundMark x1="86280" y1="87013" x2="97256" y2="64286"/>
                          <a14:foregroundMark x1="97256" y1="64286" x2="94207" y2="45455"/>
                          <a14:foregroundMark x1="4573" y1="33117" x2="3354" y2="72078"/>
                          <a14:foregroundMark x1="3354" y1="72078" x2="15244" y2="922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40" y="4356073"/>
              <a:ext cx="6001479" cy="1573594"/>
            </a:xfrm>
            <a:prstGeom prst="rect">
              <a:avLst/>
            </a:prstGeom>
            <a:noFill/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68C20E-C9FC-490C-8945-5F98225D7FE0}"/>
                </a:ext>
              </a:extLst>
            </p:cNvPr>
            <p:cNvSpPr/>
            <p:nvPr/>
          </p:nvSpPr>
          <p:spPr>
            <a:xfrm>
              <a:off x="131140" y="5842628"/>
              <a:ext cx="11865242" cy="82926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2" descr="PNG-clipart: Clip Art Png Tree">
            <a:extLst>
              <a:ext uri="{FF2B5EF4-FFF2-40B4-BE49-F238E27FC236}">
                <a16:creationId xmlns:a16="http://schemas.microsoft.com/office/drawing/2014/main" id="{9B0BFAAB-54BF-41F2-B277-9C29291C7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83" b="98696" l="1370" r="97717">
                        <a14:foregroundMark x1="7009" y1="36522" x2="7306" y2="46957"/>
                        <a14:foregroundMark x1="6993" y1="35944" x2="7009" y2="36522"/>
                        <a14:foregroundMark x1="6886" y1="32174" x2="6905" y2="32851"/>
                        <a14:foregroundMark x1="6849" y1="30870" x2="6861" y2="31304"/>
                        <a14:foregroundMark x1="1370" y1="46957" x2="2283" y2="47391"/>
                        <a14:foregroundMark x1="43836" y1="5652" x2="55708" y2="5217"/>
                        <a14:foregroundMark x1="90411" y1="23478" x2="92237" y2="39565"/>
                        <a14:foregroundMark x1="94977" y1="37391" x2="97717" y2="36087"/>
                        <a14:foregroundMark x1="43836" y1="94783" x2="61838" y2="94783"/>
                        <a14:foregroundMark x1="35160" y1="96087" x2="42466" y2="98261"/>
                        <a14:foregroundMark x1="49315" y1="98696" x2="54338" y2="97826"/>
                        <a14:backgroundMark x1="56621" y1="63913" x2="54795" y2="65217"/>
                        <a14:backgroundMark x1="62100" y1="94783" x2="61644" y2="94348"/>
                        <a14:backgroundMark x1="61644" y1="95217" x2="63927" y2="95217"/>
                        <a14:backgroundMark x1="5479" y1="33043" x2="5936" y2="36087"/>
                        <a14:backgroundMark x1="6849" y1="31304" x2="6849" y2="32174"/>
                        <a14:backgroundMark x1="36530" y1="7391" x2="38813" y2="6087"/>
                        <a14:backgroundMark x1="70320" y1="14348" x2="70320" y2="14348"/>
                        <a14:backgroundMark x1="76712" y1="15217" x2="76712" y2="15217"/>
                        <a14:backgroundMark x1="7306" y1="33913" x2="7306" y2="33913"/>
                        <a14:backgroundMark x1="7306" y1="36522" x2="7306" y2="36522"/>
                        <a14:backgroundMark x1="6849" y1="35652" x2="6849" y2="35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0" y="1347525"/>
            <a:ext cx="4342628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1A32A92-AE3F-4BB3-AFF0-F5D07703E1C1}"/>
              </a:ext>
            </a:extLst>
          </p:cNvPr>
          <p:cNvSpPr/>
          <p:nvPr/>
        </p:nvSpPr>
        <p:spPr>
          <a:xfrm>
            <a:off x="60960" y="56272"/>
            <a:ext cx="12070080" cy="675249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7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1.27265 -0.0115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33" y="-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0.01003 -0.59537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297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428FA7-36BE-8F02-331D-3C56811805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2"/>
          <a:stretch/>
        </p:blipFill>
        <p:spPr>
          <a:xfrm>
            <a:off x="6149629" y="1401542"/>
            <a:ext cx="4754009" cy="32486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C2136B-7441-120E-A5BD-531CDF6E1A75}"/>
              </a:ext>
            </a:extLst>
          </p:cNvPr>
          <p:cNvSpPr txBox="1"/>
          <p:nvPr/>
        </p:nvSpPr>
        <p:spPr>
          <a:xfrm>
            <a:off x="1709912" y="161493"/>
            <a:ext cx="854357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</a:t>
            </a:r>
            <a:r>
              <a:rPr lang="en-US" sz="36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</a:t>
            </a:r>
            <a:r>
              <a:rPr lang="bn-BD" sz="36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লক্ষ্য কর:</a:t>
            </a:r>
            <a:endParaRPr lang="en-US" sz="36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2308D2-985F-DAC0-569C-D8B42372EF8E}"/>
              </a:ext>
            </a:extLst>
          </p:cNvPr>
          <p:cNvSpPr txBox="1"/>
          <p:nvPr/>
        </p:nvSpPr>
        <p:spPr>
          <a:xfrm>
            <a:off x="1922172" y="5021693"/>
            <a:ext cx="249061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3600" b="1" dirty="0">
                <a:ln w="12700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চলাচল করছে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17725C-EA46-DC69-E18F-FC5AF411DFB8}"/>
              </a:ext>
            </a:extLst>
          </p:cNvPr>
          <p:cNvSpPr txBox="1"/>
          <p:nvPr/>
        </p:nvSpPr>
        <p:spPr>
          <a:xfrm>
            <a:off x="8310386" y="5075453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3600" b="1" dirty="0">
                <a:ln w="12700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85FE4-84EA-571B-912C-2B8E99C83395}"/>
              </a:ext>
            </a:extLst>
          </p:cNvPr>
          <p:cNvSpPr txBox="1"/>
          <p:nvPr/>
        </p:nvSpPr>
        <p:spPr>
          <a:xfrm>
            <a:off x="5787085" y="389256"/>
            <a:ext cx="606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কোথাও যেতে হলে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জীব কী করে?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070D45-9C92-8D0D-1192-F288067752F8}"/>
              </a:ext>
            </a:extLst>
          </p:cNvPr>
          <p:cNvSpPr txBox="1"/>
          <p:nvPr/>
        </p:nvSpPr>
        <p:spPr>
          <a:xfrm>
            <a:off x="4345781" y="638728"/>
            <a:ext cx="384333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BD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জড় বস্তু কোথায় যায়?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F02F0C-08EE-29F1-1D47-F50D84ABD868}"/>
              </a:ext>
            </a:extLst>
          </p:cNvPr>
          <p:cNvSpPr txBox="1"/>
          <p:nvPr/>
        </p:nvSpPr>
        <p:spPr>
          <a:xfrm>
            <a:off x="3793562" y="586772"/>
            <a:ext cx="577215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BD" sz="36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এখানে আমরা কী বুঝতে পারলাম?</a:t>
            </a:r>
            <a:endParaRPr lang="en-US" sz="36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BF954D-27AD-1E62-0651-16828EF16CC7}"/>
              </a:ext>
            </a:extLst>
          </p:cNvPr>
          <p:cNvSpPr txBox="1"/>
          <p:nvPr/>
        </p:nvSpPr>
        <p:spPr>
          <a:xfrm>
            <a:off x="5212172" y="5843902"/>
            <a:ext cx="249061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3600" b="1" dirty="0">
                <a:ln w="12700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চলাচল ক</a:t>
            </a:r>
            <a:r>
              <a:rPr lang="bn-BD" sz="3600" b="1" dirty="0">
                <a:ln w="12700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রে।</a:t>
            </a:r>
            <a:endParaRPr lang="en-US" sz="3600" b="1" dirty="0">
              <a:ln w="12700" cmpd="sng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2" descr="40 Human Walk Cycle Animation Gif files for Animators">
            <a:extLst>
              <a:ext uri="{FF2B5EF4-FFF2-40B4-BE49-F238E27FC236}">
                <a16:creationId xmlns:a16="http://schemas.microsoft.com/office/drawing/2014/main" id="{B3016255-B055-3DCE-1A1E-C8C280603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62" y="1401542"/>
            <a:ext cx="4012830" cy="3137852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5311CB-D673-A6F8-C488-BB34D2EECF76}"/>
              </a:ext>
            </a:extLst>
          </p:cNvPr>
          <p:cNvSpPr txBox="1"/>
          <p:nvPr/>
        </p:nvSpPr>
        <p:spPr>
          <a:xfrm>
            <a:off x="5787085" y="5520736"/>
            <a:ext cx="534474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3600" b="1" dirty="0" err="1">
                <a:ln w="12700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3600" b="1" dirty="0">
                <a:ln w="12700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যায়না</a:t>
            </a:r>
            <a:r>
              <a:rPr lang="en-US" sz="3600" b="1" dirty="0">
                <a:ln w="12700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n w="12700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n w="12700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3600" b="1" dirty="0">
                <a:ln w="12700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b="1" dirty="0">
                <a:ln w="12700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600" b="1" dirty="0">
                <a:ln w="12700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BD" sz="3600" b="1" dirty="0">
                <a:ln w="12700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12700" cmpd="sng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ABC9CC-0084-88FB-53EE-342B5A2BEA5D}"/>
              </a:ext>
            </a:extLst>
          </p:cNvPr>
          <p:cNvSpPr txBox="1"/>
          <p:nvPr/>
        </p:nvSpPr>
        <p:spPr>
          <a:xfrm>
            <a:off x="2453693" y="5446689"/>
            <a:ext cx="800756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IN" sz="36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জীব চলাচল করে , জড় চলাচল করতে পারে না। </a:t>
            </a:r>
            <a:endParaRPr lang="en-US" sz="36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45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7" grpId="1"/>
      <p:bldP spid="8" grpId="0"/>
      <p:bldP spid="8" grpId="1"/>
      <p:bldP spid="9" grpId="0"/>
      <p:bldP spid="11" grpId="0"/>
      <p:bldP spid="11" grpId="1"/>
      <p:bldP spid="3" grpId="0"/>
      <p:bldP spid="3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F8F4D6-5773-0DDC-6164-9F01DE2BC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619" y="898101"/>
            <a:ext cx="3562019" cy="1892706"/>
          </a:xfrm>
          <a:prstGeom prst="rect">
            <a:avLst/>
          </a:prstGeom>
          <a:ln w="28575">
            <a:solidFill>
              <a:srgbClr val="2C2CDC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70096B-C845-4428-BE0E-A2DD7542F0AD}"/>
              </a:ext>
            </a:extLst>
          </p:cNvPr>
          <p:cNvSpPr txBox="1"/>
          <p:nvPr/>
        </p:nvSpPr>
        <p:spPr>
          <a:xfrm>
            <a:off x="1355727" y="2775253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91D45-BFC0-05D1-C5F9-03B280FCBDBD}"/>
              </a:ext>
            </a:extLst>
          </p:cNvPr>
          <p:cNvSpPr txBox="1"/>
          <p:nvPr/>
        </p:nvSpPr>
        <p:spPr>
          <a:xfrm>
            <a:off x="5106579" y="2803829"/>
            <a:ext cx="1860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32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F67CE9-A49F-4C6E-F603-3B96AAA7960D}"/>
              </a:ext>
            </a:extLst>
          </p:cNvPr>
          <p:cNvSpPr txBox="1"/>
          <p:nvPr/>
        </p:nvSpPr>
        <p:spPr>
          <a:xfrm>
            <a:off x="937382" y="5385853"/>
            <a:ext cx="1860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শাক-সবজি</a:t>
            </a:r>
            <a:endParaRPr lang="en-US" sz="32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BF4A99-F61F-3510-74B3-D462DB82250A}"/>
              </a:ext>
            </a:extLst>
          </p:cNvPr>
          <p:cNvSpPr txBox="1"/>
          <p:nvPr/>
        </p:nvSpPr>
        <p:spPr>
          <a:xfrm>
            <a:off x="9352133" y="2761984"/>
            <a:ext cx="1860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2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504935-A889-11E8-F9BC-9F34BFD608AB}"/>
              </a:ext>
            </a:extLst>
          </p:cNvPr>
          <p:cNvSpPr txBox="1"/>
          <p:nvPr/>
        </p:nvSpPr>
        <p:spPr>
          <a:xfrm>
            <a:off x="5106579" y="5478389"/>
            <a:ext cx="1860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32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EA13C0-B9AB-E16A-193F-43F1ED8F6723}"/>
              </a:ext>
            </a:extLst>
          </p:cNvPr>
          <p:cNvSpPr txBox="1"/>
          <p:nvPr/>
        </p:nvSpPr>
        <p:spPr>
          <a:xfrm>
            <a:off x="9089154" y="5477905"/>
            <a:ext cx="1860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32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D74E1C-D9E4-935F-9067-6F2B7087C7B5}"/>
              </a:ext>
            </a:extLst>
          </p:cNvPr>
          <p:cNvSpPr txBox="1"/>
          <p:nvPr/>
        </p:nvSpPr>
        <p:spPr>
          <a:xfrm>
            <a:off x="3744104" y="52647"/>
            <a:ext cx="4698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এগুলো</a:t>
            </a:r>
            <a:r>
              <a:rPr lang="bn-BD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আমরা</a:t>
            </a:r>
            <a:r>
              <a:rPr lang="bn-IN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bn-BD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2F1E3-6771-0C97-D70D-7644554B0A38}"/>
              </a:ext>
            </a:extLst>
          </p:cNvPr>
          <p:cNvSpPr txBox="1"/>
          <p:nvPr/>
        </p:nvSpPr>
        <p:spPr>
          <a:xfrm>
            <a:off x="-630908" y="127047"/>
            <a:ext cx="854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</a:t>
            </a:r>
            <a:r>
              <a:rPr lang="bn-BD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লক্ষ্য কর:</a:t>
            </a:r>
            <a:endParaRPr lang="en-US" sz="36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603146-69C7-90A2-791E-A71082B1EB4E}"/>
              </a:ext>
            </a:extLst>
          </p:cNvPr>
          <p:cNvSpPr txBox="1"/>
          <p:nvPr/>
        </p:nvSpPr>
        <p:spPr>
          <a:xfrm>
            <a:off x="2342182" y="5785882"/>
            <a:ext cx="7389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আমরা জড় বস্তুর উপর নির্ভরশীল।</a:t>
            </a:r>
            <a:endParaRPr lang="en-US" sz="36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CBB7F9-DADD-5775-3A03-6AEBD4AB595B}"/>
              </a:ext>
            </a:extLst>
          </p:cNvPr>
          <p:cNvSpPr txBox="1"/>
          <p:nvPr/>
        </p:nvSpPr>
        <p:spPr>
          <a:xfrm>
            <a:off x="3538533" y="5761456"/>
            <a:ext cx="5109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আমরা খায়।</a:t>
            </a:r>
            <a:endParaRPr lang="en-US" sz="36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E2E778-A170-E7A9-9EC4-0ACE132799CC}"/>
              </a:ext>
            </a:extLst>
          </p:cNvPr>
          <p:cNvSpPr txBox="1"/>
          <p:nvPr/>
        </p:nvSpPr>
        <p:spPr>
          <a:xfrm>
            <a:off x="4961235" y="5750727"/>
            <a:ext cx="289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জড় বস্তু</a:t>
            </a:r>
            <a:endParaRPr lang="en-US" sz="36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আলু পিএনজি ছবি সংগ্রহ ডাউনলোড বিনামূল্যে - Crazy Png- PNG চিত্র বিনামূল্যে  ডাউনলোড করুন-Crazy Png-- PNG চিত্র বিনামূল্যে ডাউনলোড করুন">
            <a:extLst>
              <a:ext uri="{FF2B5EF4-FFF2-40B4-BE49-F238E27FC236}">
                <a16:creationId xmlns:a16="http://schemas.microsoft.com/office/drawing/2014/main" id="{CFE5B36A-E0B7-4CD7-9D26-9F8D4D0C8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792" y="3315503"/>
            <a:ext cx="3205365" cy="2009117"/>
          </a:xfrm>
          <a:prstGeom prst="rect">
            <a:avLst/>
          </a:prstGeom>
          <a:noFill/>
          <a:ln w="28575">
            <a:solidFill>
              <a:srgbClr val="2C2CD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শীতকালীন সবজির উপকারিতা">
            <a:extLst>
              <a:ext uri="{FF2B5EF4-FFF2-40B4-BE49-F238E27FC236}">
                <a16:creationId xmlns:a16="http://schemas.microsoft.com/office/drawing/2014/main" id="{941FD5C3-3854-B8B3-0A97-F749FEB41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74" y="3301652"/>
            <a:ext cx="3761966" cy="2079786"/>
          </a:xfrm>
          <a:prstGeom prst="rect">
            <a:avLst/>
          </a:prstGeom>
          <a:noFill/>
          <a:ln w="28575">
            <a:solidFill>
              <a:srgbClr val="2C2CD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যেসব ডাল খেলে দ্রুত ওজন কমে">
            <a:extLst>
              <a:ext uri="{FF2B5EF4-FFF2-40B4-BE49-F238E27FC236}">
                <a16:creationId xmlns:a16="http://schemas.microsoft.com/office/drawing/2014/main" id="{941F55F5-15B8-5CBB-BDE1-0975AFBAD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99" y="3301652"/>
            <a:ext cx="3444062" cy="2094362"/>
          </a:xfrm>
          <a:prstGeom prst="rect">
            <a:avLst/>
          </a:prstGeom>
          <a:noFill/>
          <a:ln w="28575">
            <a:solidFill>
              <a:srgbClr val="2C2CD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ওজন কমাতে প্রচুর ফল খান? এড়িয়ে চলুন এই কয়েকটা ফল / Eat lots of fruit to  lose weight? Avoid these few fruits">
            <a:extLst>
              <a:ext uri="{FF2B5EF4-FFF2-40B4-BE49-F238E27FC236}">
                <a16:creationId xmlns:a16="http://schemas.microsoft.com/office/drawing/2014/main" id="{841389CD-B2DD-9E5B-EFD8-53C5147F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379" y="911798"/>
            <a:ext cx="3263257" cy="1914145"/>
          </a:xfrm>
          <a:prstGeom prst="rect">
            <a:avLst/>
          </a:prstGeom>
          <a:noFill/>
          <a:ln w="28575">
            <a:solidFill>
              <a:srgbClr val="2C2CD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যেভাবে ভাত রান্না করলে বেশি পুষ্টি মেলে">
            <a:extLst>
              <a:ext uri="{FF2B5EF4-FFF2-40B4-BE49-F238E27FC236}">
                <a16:creationId xmlns:a16="http://schemas.microsoft.com/office/drawing/2014/main" id="{D16CA2C9-3EF0-01C1-CC28-3B8F716F4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4" y="887372"/>
            <a:ext cx="3235720" cy="1985040"/>
          </a:xfrm>
          <a:prstGeom prst="rect">
            <a:avLst/>
          </a:prstGeom>
          <a:noFill/>
          <a:ln w="28575">
            <a:solidFill>
              <a:srgbClr val="2C2CD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A64D1E0-42D7-2C65-B436-96150E6D0EFF}"/>
              </a:ext>
            </a:extLst>
          </p:cNvPr>
          <p:cNvSpPr txBox="1"/>
          <p:nvPr/>
        </p:nvSpPr>
        <p:spPr>
          <a:xfrm>
            <a:off x="1424860" y="205932"/>
            <a:ext cx="1173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আমরা বেঁচে থাকার জন্য যেসব খাবার খায় সেগুলো কোন ধরনের বস্তু?</a:t>
            </a:r>
            <a:endParaRPr lang="en-US" sz="36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A10D40-B793-EAED-9C95-C9C1F99CE266}"/>
              </a:ext>
            </a:extLst>
          </p:cNvPr>
          <p:cNvSpPr txBox="1"/>
          <p:nvPr/>
        </p:nvSpPr>
        <p:spPr>
          <a:xfrm>
            <a:off x="2107134" y="241041"/>
            <a:ext cx="9105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এবার বলো </a:t>
            </a:r>
            <a:r>
              <a:rPr lang="bn-BD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এখানে আমরা কী বুঝতে পারলাম?</a:t>
            </a:r>
            <a:endParaRPr lang="en-US" sz="36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2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4" grpId="1"/>
      <p:bldP spid="15" grpId="0"/>
      <p:bldP spid="15" grpId="1"/>
      <p:bldP spid="18" grpId="0"/>
      <p:bldP spid="19" grpId="0"/>
      <p:bldP spid="19" grpId="1"/>
      <p:bldP spid="20" grpId="0"/>
      <p:bldP spid="20" grpId="1"/>
      <p:bldP spid="16" grpId="0"/>
      <p:bldP spid="16" grpId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2BA5508-AD7A-8A0D-BE08-AEE6B91B55AE}"/>
              </a:ext>
            </a:extLst>
          </p:cNvPr>
          <p:cNvGrpSpPr/>
          <p:nvPr/>
        </p:nvGrpSpPr>
        <p:grpSpPr>
          <a:xfrm>
            <a:off x="202096" y="119266"/>
            <a:ext cx="4476537" cy="2011017"/>
            <a:chOff x="202096" y="119266"/>
            <a:chExt cx="4476537" cy="20110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9806ED-B067-CCAF-DB6F-FB94A2B565B3}"/>
                </a:ext>
              </a:extLst>
            </p:cNvPr>
            <p:cNvSpPr txBox="1"/>
            <p:nvPr/>
          </p:nvSpPr>
          <p:spPr>
            <a:xfrm>
              <a:off x="1906869" y="799246"/>
              <a:ext cx="2771764" cy="715089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3600" dirty="0"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074" name="Picture 2" descr="Girl And Boy Doing Homework Royalty Free SVG, Cliparts, Vectors, And Stock  Illustration. Image 51511562.">
              <a:extLst>
                <a:ext uri="{FF2B5EF4-FFF2-40B4-BE49-F238E27FC236}">
                  <a16:creationId xmlns:a16="http://schemas.microsoft.com/office/drawing/2014/main" id="{8A3F3C5D-A7AD-1849-0261-4D8D9FC47F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096" y="119266"/>
              <a:ext cx="2011017" cy="2011017"/>
            </a:xfrm>
            <a:prstGeom prst="ellipse">
              <a:avLst/>
            </a:prstGeom>
            <a:ln w="63500" cap="rnd">
              <a:solidFill>
                <a:srgbClr val="2C2CDC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6" name="Picture 4" descr="সূর্যের আলোর বেস্ট ৫টি উপকারিতা*">
            <a:extLst>
              <a:ext uri="{FF2B5EF4-FFF2-40B4-BE49-F238E27FC236}">
                <a16:creationId xmlns:a16="http://schemas.microsoft.com/office/drawing/2014/main" id="{562B1130-2014-898D-5DBC-8ECBF91A8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11" y="3466488"/>
            <a:ext cx="4281280" cy="2536747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D9EEBF-7ED9-340E-C1C0-ACC1E9195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8846" y1="84800" x2="34615" y2="88000"/>
                        <a14:foregroundMark x1="82692" y1="83200" x2="82692" y2="83200"/>
                        <a14:foregroundMark x1="86538" y1="84000" x2="86538" y2="84000"/>
                        <a14:foregroundMark x1="18269" y1="83200" x2="18269" y2="8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662" y="217441"/>
            <a:ext cx="2404803" cy="289038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963C0C2-0205-E905-3BAB-6F5E3DF23FBB}"/>
              </a:ext>
            </a:extLst>
          </p:cNvPr>
          <p:cNvGrpSpPr/>
          <p:nvPr/>
        </p:nvGrpSpPr>
        <p:grpSpPr>
          <a:xfrm>
            <a:off x="1711105" y="2188905"/>
            <a:ext cx="7951305" cy="1007588"/>
            <a:chOff x="1711105" y="2188905"/>
            <a:chExt cx="7951305" cy="1007588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DDF69B3E-5A64-AD46-E662-83E601DF2556}"/>
                </a:ext>
              </a:extLst>
            </p:cNvPr>
            <p:cNvSpPr/>
            <p:nvPr/>
          </p:nvSpPr>
          <p:spPr>
            <a:xfrm>
              <a:off x="1711105" y="2188905"/>
              <a:ext cx="7951305" cy="1007588"/>
            </a:xfrm>
            <a:prstGeom prst="wedgeRoundRectCallout">
              <a:avLst>
                <a:gd name="adj1" fmla="val 52334"/>
                <a:gd name="adj2" fmla="val -90067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7031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4FF91CB-390B-ED73-43A9-4B1D127F15D5}"/>
                </a:ext>
              </a:extLst>
            </p:cNvPr>
            <p:cNvSpPr txBox="1"/>
            <p:nvPr/>
          </p:nvSpPr>
          <p:spPr>
            <a:xfrm>
              <a:off x="2001174" y="2245454"/>
              <a:ext cx="52564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সূর্যের</a:t>
              </a:r>
              <a:r>
                <a:rPr lang="en-US" sz="3600" dirty="0"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আলো</a:t>
              </a:r>
              <a:r>
                <a:rPr lang="en-US" sz="3600" dirty="0"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বায়ু</a:t>
              </a:r>
              <a:r>
                <a:rPr lang="en-US" sz="3600" dirty="0"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জীব</a:t>
              </a:r>
              <a:r>
                <a:rPr lang="en-US" sz="3600" dirty="0"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3600" dirty="0"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জড়</a:t>
              </a:r>
              <a:r>
                <a:rPr lang="bn-IN" sz="3600" dirty="0"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  <a:endParaRPr lang="en-US" sz="3600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AutoShape 6" descr="বাতাস প্রবাহ GIF - PHONEKY এ ডাউনলোড এবং ভাগ করুন">
            <a:extLst>
              <a:ext uri="{FF2B5EF4-FFF2-40B4-BE49-F238E27FC236}">
                <a16:creationId xmlns:a16="http://schemas.microsoft.com/office/drawing/2014/main" id="{E982E158-A42A-DCA2-7A44-F7BAFE6E5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E673B-1579-030A-DF1D-937FE1089F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66488"/>
            <a:ext cx="4281280" cy="253674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8544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3CE813-60E1-933E-0F1D-E74B18BD1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67" l="9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579" y="3396385"/>
            <a:ext cx="1881340" cy="1881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0ACB4-6367-AEA9-E119-5CE5795C32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665" l="24000" r="792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38" r="25344"/>
          <a:stretch/>
        </p:blipFill>
        <p:spPr>
          <a:xfrm>
            <a:off x="7581285" y="3201211"/>
            <a:ext cx="1800488" cy="2165702"/>
          </a:xfrm>
          <a:prstGeom prst="rect">
            <a:avLst/>
          </a:prstGeom>
        </p:spPr>
      </p:pic>
      <p:pic>
        <p:nvPicPr>
          <p:cNvPr id="9" name="Picture 6" descr="৫ম শ্রেণির বিজ্ঞান বই ২০২১ pdf |পঞ্চম শ্রেণির প্রাথমিক বিজ্ঞান বই pdf  download | Class Five Science Book 2021 Pdf Download">
            <a:extLst>
              <a:ext uri="{FF2B5EF4-FFF2-40B4-BE49-F238E27FC236}">
                <a16:creationId xmlns:a16="http://schemas.microsoft.com/office/drawing/2014/main" id="{257892A7-CE66-100A-144F-DEA5243BF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266" y="765126"/>
            <a:ext cx="1753209" cy="21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5812E3-4E30-06C0-E3E6-2FF270B4441A}"/>
              </a:ext>
            </a:extLst>
          </p:cNvPr>
          <p:cNvSpPr txBox="1"/>
          <p:nvPr/>
        </p:nvSpPr>
        <p:spPr>
          <a:xfrm>
            <a:off x="3801500" y="2707820"/>
            <a:ext cx="229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12700">
                  <a:solidFill>
                    <a:schemeClr val="tx1"/>
                  </a:solidFill>
                </a:ln>
                <a:solidFill>
                  <a:srgbClr val="2C2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 </a:t>
            </a:r>
            <a:endParaRPr lang="en-US" sz="3200" b="1" dirty="0">
              <a:ln w="12700">
                <a:solidFill>
                  <a:schemeClr val="tx1"/>
                </a:solidFill>
              </a:ln>
              <a:solidFill>
                <a:srgbClr val="2C2CD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564109-EC23-BF7F-EEE9-5364385D68E6}"/>
              </a:ext>
            </a:extLst>
          </p:cNvPr>
          <p:cNvSpPr txBox="1"/>
          <p:nvPr/>
        </p:nvSpPr>
        <p:spPr>
          <a:xfrm>
            <a:off x="8131340" y="2761681"/>
            <a:ext cx="1133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2700">
                  <a:solidFill>
                    <a:schemeClr val="tx1"/>
                  </a:solidFill>
                </a:ln>
                <a:solidFill>
                  <a:srgbClr val="2C2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ব্যাগ</a:t>
            </a:r>
            <a:r>
              <a:rPr lang="bn-IN" sz="3600" b="1" dirty="0">
                <a:ln w="12700">
                  <a:solidFill>
                    <a:schemeClr val="tx1"/>
                  </a:solidFill>
                </a:ln>
                <a:solidFill>
                  <a:srgbClr val="2C2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12700">
                <a:solidFill>
                  <a:schemeClr val="tx1"/>
                </a:solidFill>
              </a:ln>
              <a:solidFill>
                <a:srgbClr val="2C2CD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23FAED-D33D-6F96-D194-F9CAD9EC17BB}"/>
              </a:ext>
            </a:extLst>
          </p:cNvPr>
          <p:cNvSpPr txBox="1"/>
          <p:nvPr/>
        </p:nvSpPr>
        <p:spPr>
          <a:xfrm>
            <a:off x="10346022" y="2872312"/>
            <a:ext cx="1289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12700">
                  <a:solidFill>
                    <a:schemeClr val="tx1"/>
                  </a:solidFill>
                </a:ln>
                <a:solidFill>
                  <a:srgbClr val="2C2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bn-IN" sz="3600" b="1" dirty="0">
                <a:ln w="12700">
                  <a:solidFill>
                    <a:schemeClr val="tx1"/>
                  </a:solidFill>
                </a:ln>
                <a:solidFill>
                  <a:srgbClr val="2C2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12700">
                <a:solidFill>
                  <a:schemeClr val="tx1"/>
                </a:solidFill>
              </a:ln>
              <a:solidFill>
                <a:srgbClr val="2C2CD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E08CB4-24C7-8160-340E-8F55CF6A0049}"/>
              </a:ext>
            </a:extLst>
          </p:cNvPr>
          <p:cNvSpPr txBox="1"/>
          <p:nvPr/>
        </p:nvSpPr>
        <p:spPr>
          <a:xfrm>
            <a:off x="699763" y="5249716"/>
            <a:ext cx="215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12700">
                  <a:solidFill>
                    <a:schemeClr val="tx1"/>
                  </a:solidFill>
                </a:ln>
                <a:solidFill>
                  <a:srgbClr val="2C2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bn-IN" sz="3600" b="1" dirty="0">
                <a:ln w="12700">
                  <a:solidFill>
                    <a:schemeClr val="tx1"/>
                  </a:solidFill>
                </a:ln>
                <a:solidFill>
                  <a:srgbClr val="2C2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12700">
                <a:solidFill>
                  <a:schemeClr val="tx1"/>
                </a:solidFill>
              </a:ln>
              <a:solidFill>
                <a:srgbClr val="2C2CD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73AB7A-8A95-800A-9DBD-F45D3557AD8B}"/>
              </a:ext>
            </a:extLst>
          </p:cNvPr>
          <p:cNvSpPr txBox="1"/>
          <p:nvPr/>
        </p:nvSpPr>
        <p:spPr>
          <a:xfrm>
            <a:off x="-273085" y="2645957"/>
            <a:ext cx="215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12700">
                  <a:solidFill>
                    <a:schemeClr val="tx1"/>
                  </a:solidFill>
                </a:ln>
                <a:solidFill>
                  <a:srgbClr val="2C2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3200" b="1" dirty="0">
              <a:ln w="12700">
                <a:solidFill>
                  <a:schemeClr val="tx1"/>
                </a:solidFill>
              </a:ln>
              <a:solidFill>
                <a:srgbClr val="2C2CD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86877E-EB6A-2D19-7BA3-6B205E91A5B5}"/>
              </a:ext>
            </a:extLst>
          </p:cNvPr>
          <p:cNvSpPr txBox="1"/>
          <p:nvPr/>
        </p:nvSpPr>
        <p:spPr>
          <a:xfrm>
            <a:off x="4338714" y="5264938"/>
            <a:ext cx="1535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2700">
                  <a:solidFill>
                    <a:schemeClr val="tx1"/>
                  </a:solidFill>
                </a:ln>
                <a:solidFill>
                  <a:srgbClr val="2C2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3200" b="1" dirty="0">
              <a:ln w="12700">
                <a:solidFill>
                  <a:schemeClr val="tx1"/>
                </a:solidFill>
              </a:ln>
              <a:solidFill>
                <a:srgbClr val="2C2CD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D4CEC7-F3DA-399D-F54F-66EA9D55D4F9}"/>
              </a:ext>
            </a:extLst>
          </p:cNvPr>
          <p:cNvSpPr txBox="1"/>
          <p:nvPr/>
        </p:nvSpPr>
        <p:spPr>
          <a:xfrm>
            <a:off x="-1093798" y="163929"/>
            <a:ext cx="854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2700">
                  <a:solidFill>
                    <a:schemeClr val="tx1"/>
                  </a:solidFill>
                </a:ln>
                <a:solidFill>
                  <a:srgbClr val="2C2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</a:t>
            </a:r>
            <a:r>
              <a:rPr lang="en-US" sz="3200" b="1" dirty="0">
                <a:ln w="12700">
                  <a:solidFill>
                    <a:schemeClr val="tx1"/>
                  </a:solidFill>
                </a:ln>
                <a:solidFill>
                  <a:srgbClr val="2C2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</a:t>
            </a:r>
            <a:r>
              <a:rPr lang="bn-BD" sz="3200" b="1" dirty="0">
                <a:ln w="12700">
                  <a:solidFill>
                    <a:schemeClr val="tx1"/>
                  </a:solidFill>
                </a:ln>
                <a:solidFill>
                  <a:srgbClr val="2C2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কর:</a:t>
            </a:r>
            <a:endParaRPr lang="en-US" sz="3200" b="1" dirty="0">
              <a:ln w="12700">
                <a:solidFill>
                  <a:schemeClr val="tx1"/>
                </a:solidFill>
              </a:ln>
              <a:solidFill>
                <a:srgbClr val="2C2CD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E6B4E8-CD66-572E-DA3C-030F11C87204}"/>
              </a:ext>
            </a:extLst>
          </p:cNvPr>
          <p:cNvSpPr txBox="1"/>
          <p:nvPr/>
        </p:nvSpPr>
        <p:spPr>
          <a:xfrm>
            <a:off x="5510688" y="84802"/>
            <a:ext cx="4955571" cy="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12700">
                  <a:solidFill>
                    <a:schemeClr val="tx1"/>
                  </a:solidFill>
                </a:ln>
                <a:solidFill>
                  <a:srgbClr val="2C2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</a:t>
            </a:r>
            <a:r>
              <a:rPr lang="bn-BD" sz="3600" b="1" dirty="0">
                <a:ln w="12700">
                  <a:solidFill>
                    <a:schemeClr val="tx1"/>
                  </a:solidFill>
                </a:ln>
                <a:solidFill>
                  <a:srgbClr val="2C2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কী করি</a:t>
            </a:r>
            <a:r>
              <a:rPr lang="bn-IN" sz="3600" b="1" dirty="0">
                <a:ln w="12700">
                  <a:solidFill>
                    <a:schemeClr val="tx1"/>
                  </a:solidFill>
                </a:ln>
                <a:solidFill>
                  <a:srgbClr val="2C2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 w="12700">
                <a:solidFill>
                  <a:schemeClr val="tx1"/>
                </a:solidFill>
              </a:ln>
              <a:solidFill>
                <a:srgbClr val="2C2CD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7A09DB-A450-7361-13DA-7D1AA1994A59}"/>
              </a:ext>
            </a:extLst>
          </p:cNvPr>
          <p:cNvSpPr txBox="1"/>
          <p:nvPr/>
        </p:nvSpPr>
        <p:spPr>
          <a:xfrm>
            <a:off x="3112799" y="360006"/>
            <a:ext cx="957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2700">
                  <a:solidFill>
                    <a:schemeClr val="tx1"/>
                  </a:solidFill>
                </a:ln>
                <a:solidFill>
                  <a:srgbClr val="2C2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IN" sz="3600" b="1" dirty="0">
                <a:ln w="12700">
                  <a:solidFill>
                    <a:schemeClr val="tx1"/>
                  </a:solidFill>
                </a:ln>
                <a:solidFill>
                  <a:srgbClr val="2C2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যেসব বস্তু ব্যবহার</a:t>
            </a:r>
            <a:r>
              <a:rPr lang="bn-BD" sz="3600" b="1" dirty="0">
                <a:ln w="12700">
                  <a:solidFill>
                    <a:schemeClr val="tx1"/>
                  </a:solidFill>
                </a:ln>
                <a:solidFill>
                  <a:srgbClr val="2C2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r>
              <a:rPr lang="bn-IN" sz="3600" b="1" dirty="0">
                <a:ln w="12700">
                  <a:solidFill>
                    <a:schemeClr val="tx1"/>
                  </a:solidFill>
                </a:ln>
                <a:solidFill>
                  <a:srgbClr val="2C2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সেগুলো কেমন বস্তু?</a:t>
            </a:r>
            <a:endParaRPr lang="en-US" sz="3600" b="1" dirty="0">
              <a:ln w="12700">
                <a:solidFill>
                  <a:schemeClr val="tx1"/>
                </a:solidFill>
              </a:ln>
              <a:solidFill>
                <a:srgbClr val="2C2CD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9BD370-B2E9-914B-B60C-97D7133EE5AB}"/>
              </a:ext>
            </a:extLst>
          </p:cNvPr>
          <p:cNvSpPr txBox="1"/>
          <p:nvPr/>
        </p:nvSpPr>
        <p:spPr>
          <a:xfrm>
            <a:off x="3793570" y="5837716"/>
            <a:ext cx="6672689" cy="64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12700">
                  <a:solidFill>
                    <a:schemeClr val="tx1"/>
                  </a:solidFill>
                </a:ln>
                <a:solidFill>
                  <a:srgbClr val="2C2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জড় বস্তুর উপর নির্ভরশীল।</a:t>
            </a:r>
            <a:endParaRPr lang="en-US" sz="3600" b="1" dirty="0">
              <a:ln w="12700">
                <a:solidFill>
                  <a:schemeClr val="tx1"/>
                </a:solidFill>
              </a:ln>
              <a:solidFill>
                <a:srgbClr val="2C2CD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900231-4BC6-7A83-7180-9ACB4AB5AB70}"/>
              </a:ext>
            </a:extLst>
          </p:cNvPr>
          <p:cNvSpPr txBox="1"/>
          <p:nvPr/>
        </p:nvSpPr>
        <p:spPr>
          <a:xfrm>
            <a:off x="7568244" y="5670662"/>
            <a:ext cx="278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2700">
                  <a:solidFill>
                    <a:schemeClr val="tx1"/>
                  </a:solidFill>
                </a:ln>
                <a:solidFill>
                  <a:srgbClr val="2C2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 বস্তু।</a:t>
            </a:r>
            <a:endParaRPr lang="en-US" sz="3600" b="1" dirty="0">
              <a:ln w="12700">
                <a:solidFill>
                  <a:schemeClr val="tx1"/>
                </a:solidFill>
              </a:ln>
              <a:solidFill>
                <a:srgbClr val="2C2CD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046ED2-DCEB-C010-5FAB-BFDC0083B39E}"/>
              </a:ext>
            </a:extLst>
          </p:cNvPr>
          <p:cNvSpPr txBox="1"/>
          <p:nvPr/>
        </p:nvSpPr>
        <p:spPr>
          <a:xfrm>
            <a:off x="4767963" y="5670662"/>
            <a:ext cx="3663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chemeClr val="tx1"/>
                  </a:solidFill>
                </a:ln>
                <a:solidFill>
                  <a:srgbClr val="2C2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rgbClr val="2C2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12700">
                  <a:solidFill>
                    <a:schemeClr val="tx1"/>
                  </a:solidFill>
                </a:ln>
                <a:solidFill>
                  <a:srgbClr val="2C2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করি।</a:t>
            </a:r>
            <a:endParaRPr lang="en-US" sz="3600" b="1" dirty="0">
              <a:ln w="12700">
                <a:solidFill>
                  <a:schemeClr val="tx1"/>
                </a:solidFill>
              </a:ln>
              <a:solidFill>
                <a:srgbClr val="2C2CD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টিনের ঘর তৈরির খরচ বাথরুম সহ || অল্প খরচে সুন্দর টিনের ঘর || tiner gore  dejain || colour tin house - YouTube">
            <a:extLst>
              <a:ext uri="{FF2B5EF4-FFF2-40B4-BE49-F238E27FC236}">
                <a16:creationId xmlns:a16="http://schemas.microsoft.com/office/drawing/2014/main" id="{36F239BD-DA9A-9E1B-CCD2-77538E698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8" y="3446731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কাপড়ের দোকানের নামের তালিকা (ফ্যাশন হাউজ, পান্জাবি, শাড়ির দোকানের নাম) -  FANCIM.COM">
            <a:extLst>
              <a:ext uri="{FF2B5EF4-FFF2-40B4-BE49-F238E27FC236}">
                <a16:creationId xmlns:a16="http://schemas.microsoft.com/office/drawing/2014/main" id="{78EADA55-47C9-4D9C-CCB4-72B9B9E51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487" y="3354577"/>
            <a:ext cx="2737734" cy="195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Transparent Cartoon Desk Png - Transparent Background Cartoon Table, Png  Download , Transparent Png Image - PNGitem">
            <a:extLst>
              <a:ext uri="{FF2B5EF4-FFF2-40B4-BE49-F238E27FC236}">
                <a16:creationId xmlns:a16="http://schemas.microsoft.com/office/drawing/2014/main" id="{D9530D7A-1331-93FA-1E9C-6D798A908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08" b="91289" l="5465" r="92326">
                        <a14:foregroundMark x1="20349" y1="13415" x2="54767" y2="13415"/>
                        <a14:foregroundMark x1="75233" y1="18118" x2="85233" y2="18118"/>
                        <a14:foregroundMark x1="92326" y1="32230" x2="91860" y2="53310"/>
                        <a14:foregroundMark x1="17558" y1="91463" x2="17558" y2="91463"/>
                        <a14:foregroundMark x1="5465" y1="9408" x2="5465" y2="9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67" y="824094"/>
            <a:ext cx="2381711" cy="158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সেগুন কাঠের এন্টিক ডিজাইনের এন্টিক ফার্নিচার কালেকশন/In fact, antique  furniture collection at such a - YouTube">
            <a:extLst>
              <a:ext uri="{FF2B5EF4-FFF2-40B4-BE49-F238E27FC236}">
                <a16:creationId xmlns:a16="http://schemas.microsoft.com/office/drawing/2014/main" id="{233A25D9-FC6F-3C14-A2F2-65FD71A35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349" y="836808"/>
            <a:ext cx="3061980" cy="172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আউটডোর ছোট ব্যাকপ্যাক ডেপ্যাক বুক ব্যাগ 10L - Backpack: Buy Online at Best  Prices in Bangladesh | Daraz.com.bd">
            <a:extLst>
              <a:ext uri="{FF2B5EF4-FFF2-40B4-BE49-F238E27FC236}">
                <a16:creationId xmlns:a16="http://schemas.microsoft.com/office/drawing/2014/main" id="{2CAD936F-9F04-B740-1EC4-DCF823B73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038" y="801138"/>
            <a:ext cx="1897222" cy="189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D298750-1503-91E6-0637-3964A6C2E832}"/>
              </a:ext>
            </a:extLst>
          </p:cNvPr>
          <p:cNvSpPr txBox="1"/>
          <p:nvPr/>
        </p:nvSpPr>
        <p:spPr>
          <a:xfrm>
            <a:off x="7424038" y="5295697"/>
            <a:ext cx="1535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tx1"/>
                  </a:solidFill>
                </a:ln>
                <a:solidFill>
                  <a:srgbClr val="2C2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endParaRPr lang="en-US" sz="3200" b="1" dirty="0">
              <a:ln w="12700">
                <a:solidFill>
                  <a:schemeClr val="tx1"/>
                </a:solidFill>
              </a:ln>
              <a:solidFill>
                <a:srgbClr val="2C2CD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84DA4D-83E7-0C38-409C-728EF8139767}"/>
              </a:ext>
            </a:extLst>
          </p:cNvPr>
          <p:cNvSpPr txBox="1"/>
          <p:nvPr/>
        </p:nvSpPr>
        <p:spPr>
          <a:xfrm>
            <a:off x="9218092" y="5323518"/>
            <a:ext cx="1535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tx1"/>
                  </a:solidFill>
                </a:ln>
                <a:solidFill>
                  <a:srgbClr val="2C2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পেন্সিল</a:t>
            </a:r>
            <a:endParaRPr lang="en-US" sz="3200" b="1" dirty="0">
              <a:ln w="12700">
                <a:solidFill>
                  <a:schemeClr val="tx1"/>
                </a:solidFill>
              </a:ln>
              <a:solidFill>
                <a:srgbClr val="2C2CD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C7A4C5-1DF9-AC79-D636-167263934FB7}"/>
              </a:ext>
            </a:extLst>
          </p:cNvPr>
          <p:cNvSpPr txBox="1"/>
          <p:nvPr/>
        </p:nvSpPr>
        <p:spPr>
          <a:xfrm>
            <a:off x="5106704" y="164355"/>
            <a:ext cx="735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rgbClr val="2C2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বলো</a:t>
            </a:r>
            <a:r>
              <a:rPr lang="bn-BD" sz="3600" b="1" dirty="0">
                <a:ln w="12700">
                  <a:solidFill>
                    <a:schemeClr val="tx1"/>
                  </a:solidFill>
                </a:ln>
                <a:solidFill>
                  <a:srgbClr val="2C2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আমরা কী বুঝতে পারলাম?</a:t>
            </a:r>
            <a:endParaRPr lang="en-US" sz="3600" b="1" dirty="0">
              <a:ln w="12700">
                <a:solidFill>
                  <a:schemeClr val="tx1"/>
                </a:solidFill>
              </a:ln>
              <a:solidFill>
                <a:srgbClr val="2C2CD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9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7" grpId="1"/>
      <p:bldP spid="19" grpId="0"/>
      <p:bldP spid="19" grpId="1"/>
      <p:bldP spid="20" grpId="0"/>
      <p:bldP spid="22" grpId="0"/>
      <p:bldP spid="22" grpId="1"/>
      <p:bldP spid="23" grpId="0"/>
      <p:bldP spid="23" grpId="1"/>
      <p:bldP spid="24" grpId="0"/>
      <p:bldP spid="2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D20B92E-6600-11F2-B661-53D62DDE9469}"/>
              </a:ext>
            </a:extLst>
          </p:cNvPr>
          <p:cNvSpPr txBox="1"/>
          <p:nvPr/>
        </p:nvSpPr>
        <p:spPr>
          <a:xfrm>
            <a:off x="6238887" y="5692678"/>
            <a:ext cx="3209967" cy="646331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n>
                  <a:solidFill>
                    <a:schemeClr val="tx1"/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জড় বস্তুর উপর ।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3B170B-3A64-2511-2DE3-9232F54B44A0}"/>
              </a:ext>
            </a:extLst>
          </p:cNvPr>
          <p:cNvSpPr txBox="1"/>
          <p:nvPr/>
        </p:nvSpPr>
        <p:spPr>
          <a:xfrm>
            <a:off x="8335189" y="408971"/>
            <a:ext cx="1963368" cy="646331"/>
          </a:xfrm>
          <a:prstGeom prst="rect">
            <a:avLst/>
          </a:prstGeom>
          <a:solidFill>
            <a:srgbClr val="FFC00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b="1" dirty="0">
                <a:ln w="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বাসাতে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34E410-EFED-0859-C97C-C22006A09098}"/>
              </a:ext>
            </a:extLst>
          </p:cNvPr>
          <p:cNvSpPr txBox="1"/>
          <p:nvPr/>
        </p:nvSpPr>
        <p:spPr>
          <a:xfrm>
            <a:off x="4475375" y="1409571"/>
            <a:ext cx="2856172" cy="3000375"/>
          </a:xfrm>
          <a:prstGeom prst="frame">
            <a:avLst>
              <a:gd name="adj1" fmla="val 4855"/>
            </a:avLst>
          </a:prstGeom>
          <a:solidFill>
            <a:srgbClr val="00206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কর: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4CAF58-492C-C5E1-1637-A33EAC6F192B}"/>
              </a:ext>
            </a:extLst>
          </p:cNvPr>
          <p:cNvSpPr txBox="1"/>
          <p:nvPr/>
        </p:nvSpPr>
        <p:spPr>
          <a:xfrm>
            <a:off x="452148" y="4528272"/>
            <a:ext cx="3563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 বাসা 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FA8E84-1838-741A-A9F5-A7449F8E050B}"/>
              </a:ext>
            </a:extLst>
          </p:cNvPr>
          <p:cNvSpPr txBox="1"/>
          <p:nvPr/>
        </p:nvSpPr>
        <p:spPr>
          <a:xfrm>
            <a:off x="9109158" y="4577359"/>
            <a:ext cx="1882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9423E0-C69A-9BD8-FD9D-8EE3792BDD9A}"/>
              </a:ext>
            </a:extLst>
          </p:cNvPr>
          <p:cNvSpPr txBox="1"/>
          <p:nvPr/>
        </p:nvSpPr>
        <p:spPr>
          <a:xfrm>
            <a:off x="452148" y="392747"/>
            <a:ext cx="945833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পৃথীবিতে মানুষ সহ সকল </a:t>
            </a:r>
            <a:r>
              <a:rPr lang="bn-IN" sz="3600" b="1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bn-BD" sz="3600" b="1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 বসবাস</a:t>
            </a:r>
            <a:r>
              <a:rPr lang="bn-BD" sz="3600" b="1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</a:t>
            </a:r>
            <a:r>
              <a:rPr lang="bn-IN" sz="3600" b="1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4D5BB1-96FA-64F0-6872-ADC42E6B5104}"/>
              </a:ext>
            </a:extLst>
          </p:cNvPr>
          <p:cNvSpPr txBox="1"/>
          <p:nvPr/>
        </p:nvSpPr>
        <p:spPr>
          <a:xfrm>
            <a:off x="645995" y="5680592"/>
            <a:ext cx="80986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 বসবাসের জন্য কোন বস্তুর উপর নির্ভর করে?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নিপুণ কারিগর বাবুই পাখি">
            <a:extLst>
              <a:ext uri="{FF2B5EF4-FFF2-40B4-BE49-F238E27FC236}">
                <a16:creationId xmlns:a16="http://schemas.microsoft.com/office/drawing/2014/main" id="{45DC4DE1-F120-889D-D794-7A5C52E96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22269"/>
          <a:stretch/>
        </p:blipFill>
        <p:spPr bwMode="auto">
          <a:xfrm>
            <a:off x="236561" y="1326202"/>
            <a:ext cx="4007893" cy="3150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গ্রামে বাড়ি করতেও কর দিতে হবে">
            <a:extLst>
              <a:ext uri="{FF2B5EF4-FFF2-40B4-BE49-F238E27FC236}">
                <a16:creationId xmlns:a16="http://schemas.microsoft.com/office/drawing/2014/main" id="{ADFB2FB4-D2D2-CAFD-B3C5-9116FE056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51" y="1342425"/>
            <a:ext cx="4339988" cy="3134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378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128 -0.007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21185 0.0004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4" grpId="0" animBg="1"/>
      <p:bldP spid="5" grpId="0"/>
      <p:bldP spid="6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AB4967-1B1A-EB05-E354-AF675F5901DF}"/>
              </a:ext>
            </a:extLst>
          </p:cNvPr>
          <p:cNvSpPr/>
          <p:nvPr/>
        </p:nvSpPr>
        <p:spPr>
          <a:xfrm>
            <a:off x="203752" y="191030"/>
            <a:ext cx="61638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5601A6-2327-207B-3B76-E001C8C065A4}"/>
              </a:ext>
            </a:extLst>
          </p:cNvPr>
          <p:cNvSpPr/>
          <p:nvPr/>
        </p:nvSpPr>
        <p:spPr>
          <a:xfrm>
            <a:off x="1341205" y="5449346"/>
            <a:ext cx="93372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উদ্ভিদ সূর্যের আলো, পানি, ও বায়ু থেকে কার্বন ডাই অক্সাইড ব্যবহার করে নিজের খাদ্য নিজেই তৈরি করে। </a:t>
            </a:r>
            <a:endParaRPr lang="en-US" sz="36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4DED52-2CE7-851C-1C4D-F85794FE5C1E}"/>
              </a:ext>
            </a:extLst>
          </p:cNvPr>
          <p:cNvSpPr/>
          <p:nvPr/>
        </p:nvSpPr>
        <p:spPr>
          <a:xfrm>
            <a:off x="658349" y="5882788"/>
            <a:ext cx="107029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পানি আবার বিভিন উদ্ভিদের আবাসস্থল। যেমন- শাপলা,কচুরিপানা ইত্যাদি।  </a:t>
            </a:r>
            <a:endParaRPr lang="en-US" sz="36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D00481-618B-27B2-A71E-27949CBE3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52" y="975212"/>
            <a:ext cx="6665843" cy="4378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কটিয়াদীর আড়িয়াল খাঁ নদীর প্রকৃতিতে সৌন্দর্য ছড়াচ্ছে সাদা শাপলা">
            <a:extLst>
              <a:ext uri="{FF2B5EF4-FFF2-40B4-BE49-F238E27FC236}">
                <a16:creationId xmlns:a16="http://schemas.microsoft.com/office/drawing/2014/main" id="{ECF779A7-4FB5-753C-84A9-E12B94980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36" y="1410423"/>
            <a:ext cx="5524293" cy="3553463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migos Flower Adoration (পুষ্প কথন) - কচুরিপানা মুক্তভাবে ভাসমান  বহুবর্ষজীবী জলজ উদ্ভিদ। এর আদি নিবাস দক্ষিণ আমেরিকা।পুরু, চকচকে এবং  ডিম্বাকৃতির ...">
            <a:extLst>
              <a:ext uri="{FF2B5EF4-FFF2-40B4-BE49-F238E27FC236}">
                <a16:creationId xmlns:a16="http://schemas.microsoft.com/office/drawing/2014/main" id="{67AF311F-F1FE-E82B-F728-4EBF7B362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27" y="1399826"/>
            <a:ext cx="5104090" cy="3687051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322CC5-2E9F-2B28-2C53-C7B6F0E13D73}"/>
              </a:ext>
            </a:extLst>
          </p:cNvPr>
          <p:cNvSpPr/>
          <p:nvPr/>
        </p:nvSpPr>
        <p:spPr>
          <a:xfrm>
            <a:off x="1592697" y="5020229"/>
            <a:ext cx="93372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পরিবেশে বেঁচে থাকার জন্য উদ্ভিদ বিভিন্ন জড় বস্তুর উপর নির্ভর করে। যেমন- সূর্যের আলো,মাটি,পানি,বায়ু ইত্যাদি।  </a:t>
            </a:r>
            <a:endParaRPr lang="en-US" sz="36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2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5EFDB5-2A33-7D6A-7584-3942BCAE6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417406"/>
              </p:ext>
            </p:extLst>
          </p:nvPr>
        </p:nvGraphicFramePr>
        <p:xfrm>
          <a:off x="790234" y="2272931"/>
          <a:ext cx="11015452" cy="36907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{ED083AE6-46FA-4A59-8FB0-9F97EB10719F}</a:tableStyleId>
              </a:tblPr>
              <a:tblGrid>
                <a:gridCol w="3099335">
                  <a:extLst>
                    <a:ext uri="{9D8B030D-6E8A-4147-A177-3AD203B41FA5}">
                      <a16:colId xmlns:a16="http://schemas.microsoft.com/office/drawing/2014/main" val="2165359304"/>
                    </a:ext>
                  </a:extLst>
                </a:gridCol>
                <a:gridCol w="7916117">
                  <a:extLst>
                    <a:ext uri="{9D8B030D-6E8A-4147-A177-3AD203B41FA5}">
                      <a16:colId xmlns:a16="http://schemas.microsoft.com/office/drawing/2014/main" val="2549248679"/>
                    </a:ext>
                  </a:extLst>
                </a:gridCol>
              </a:tblGrid>
              <a:tr h="749018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</a:t>
                      </a:r>
                      <a:r>
                        <a:rPr lang="bn-IN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endParaRPr lang="en-US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বেঁচে থাকার জন্য যেসব জড় বস্তুর প্রয়োজন </a:t>
                      </a:r>
                      <a:endParaRPr lang="en-US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72339062"/>
                  </a:ext>
                </a:extLst>
              </a:tr>
              <a:tr h="8522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 </a:t>
                      </a:r>
                      <a:endParaRPr lang="en-US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68942838"/>
                  </a:ext>
                </a:extLst>
              </a:tr>
              <a:tr h="741535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</a:t>
                      </a:r>
                      <a:endParaRPr lang="en-US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32262890"/>
                  </a:ext>
                </a:extLst>
              </a:tr>
              <a:tr h="674007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অন্যান্য প্রাণী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53602047"/>
                  </a:ext>
                </a:extLst>
              </a:tr>
              <a:tr h="6740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</a:t>
                      </a:r>
                      <a:endParaRPr lang="bn-IN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8745708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29AACA5-1BC2-A9E4-24D7-9B9ACCAE16C3}"/>
              </a:ext>
            </a:extLst>
          </p:cNvPr>
          <p:cNvSpPr/>
          <p:nvPr/>
        </p:nvSpPr>
        <p:spPr>
          <a:xfrm>
            <a:off x="887199" y="1368428"/>
            <a:ext cx="106270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জীবের </a:t>
            </a:r>
            <a:r>
              <a:rPr lang="bn-IN" sz="32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</a:t>
            </a:r>
            <a:r>
              <a:rPr lang="bn-BD" sz="32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যেসব জড় বস্তুর প্রয়োজন</a:t>
            </a:r>
            <a:r>
              <a:rPr lang="bn-BD" sz="32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সেগুলো নিচের ছকে</a:t>
            </a:r>
            <a:r>
              <a:rPr lang="en-US" sz="32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4AF83-A35C-8643-3D7B-D1B26DA3C970}"/>
              </a:ext>
            </a:extLst>
          </p:cNvPr>
          <p:cNvSpPr txBox="1"/>
          <p:nvPr/>
        </p:nvSpPr>
        <p:spPr>
          <a:xfrm>
            <a:off x="790234" y="265508"/>
            <a:ext cx="2067339" cy="865346"/>
          </a:xfrm>
          <a:prstGeom prst="roundRect">
            <a:avLst>
              <a:gd name="adj" fmla="val 31896"/>
            </a:avLst>
          </a:prstGeom>
          <a:noFill/>
          <a:ln w="38100">
            <a:solidFill>
              <a:srgbClr val="286804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78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2E9CB5-CF51-BB74-7455-F8E59139C307}"/>
              </a:ext>
            </a:extLst>
          </p:cNvPr>
          <p:cNvSpPr/>
          <p:nvPr/>
        </p:nvSpPr>
        <p:spPr>
          <a:xfrm>
            <a:off x="1885742" y="154087"/>
            <a:ext cx="98689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২ ও ৩ পৃষ্ঠা বের করে মনোযোগ সহকারে পড়।  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64993B-EC3D-4686-84D1-EC87487C5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954" y="1148320"/>
            <a:ext cx="4162320" cy="5106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961C15-9093-35B6-94F4-5F7CE2436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274" y="1148320"/>
            <a:ext cx="4162318" cy="5106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75519EF-DAD9-5228-8131-D9FDEA3378BD}"/>
              </a:ext>
            </a:extLst>
          </p:cNvPr>
          <p:cNvGrpSpPr/>
          <p:nvPr/>
        </p:nvGrpSpPr>
        <p:grpSpPr>
          <a:xfrm>
            <a:off x="5633764" y="1553468"/>
            <a:ext cx="873054" cy="4598806"/>
            <a:chOff x="5609034" y="731838"/>
            <a:chExt cx="917021" cy="459880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D04D20-CE09-7F09-06E3-DDA8A92FC7FC}"/>
                </a:ext>
              </a:extLst>
            </p:cNvPr>
            <p:cNvGrpSpPr/>
            <p:nvPr/>
          </p:nvGrpSpPr>
          <p:grpSpPr>
            <a:xfrm>
              <a:off x="5611284" y="731838"/>
              <a:ext cx="899319" cy="192313"/>
              <a:chOff x="5611284" y="731838"/>
              <a:chExt cx="899319" cy="192313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B534E19C-A79E-3AE8-2AF0-C9B09DC408D5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63489E7-50CD-5F78-9F6A-1594A79911E5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:a16="http://schemas.microsoft.com/office/drawing/2014/main" id="{EB0E5035-B60B-A436-627F-16426B36738E}"/>
                  </a:ext>
                </a:extLst>
              </p:cNvPr>
              <p:cNvSpPr/>
              <p:nvPr/>
            </p:nvSpPr>
            <p:spPr bwMode="auto">
              <a:xfrm rot="16017426">
                <a:off x="5966619" y="677069"/>
                <a:ext cx="184150" cy="29368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7AF5F28-8BFE-DA9F-2969-DC95A577817D}"/>
                </a:ext>
              </a:extLst>
            </p:cNvPr>
            <p:cNvGrpSpPr/>
            <p:nvPr/>
          </p:nvGrpSpPr>
          <p:grpSpPr>
            <a:xfrm>
              <a:off x="5609034" y="1119667"/>
              <a:ext cx="899319" cy="192313"/>
              <a:chOff x="5611284" y="731838"/>
              <a:chExt cx="899319" cy="192313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EC3306E9-FCDA-4E91-F1F1-87247262B579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9BD4738-F4CA-93AD-4034-068D1637F3B0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:a16="http://schemas.microsoft.com/office/drawing/2014/main" id="{CF41B9BF-C30F-9D8B-6A1C-3145D8E870E2}"/>
                  </a:ext>
                </a:extLst>
              </p:cNvPr>
              <p:cNvSpPr/>
              <p:nvPr/>
            </p:nvSpPr>
            <p:spPr bwMode="auto">
              <a:xfrm rot="16017426">
                <a:off x="5966619" y="677069"/>
                <a:ext cx="184150" cy="29368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696AFC-1B48-DF45-DFF5-4F8926C6F99B}"/>
                </a:ext>
              </a:extLst>
            </p:cNvPr>
            <p:cNvGrpSpPr/>
            <p:nvPr/>
          </p:nvGrpSpPr>
          <p:grpSpPr>
            <a:xfrm>
              <a:off x="5609034" y="1451168"/>
              <a:ext cx="899319" cy="192313"/>
              <a:chOff x="5611284" y="731838"/>
              <a:chExt cx="899319" cy="192313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4AF777A-4099-1B48-910A-C26F222DFE04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7C5FB4E-BE21-0B4B-CD24-04377D1978A7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:a16="http://schemas.microsoft.com/office/drawing/2014/main" id="{DD809FCB-C53F-5334-A299-68C645E02555}"/>
                  </a:ext>
                </a:extLst>
              </p:cNvPr>
              <p:cNvSpPr/>
              <p:nvPr/>
            </p:nvSpPr>
            <p:spPr bwMode="auto">
              <a:xfrm rot="16017426">
                <a:off x="5966619" y="677069"/>
                <a:ext cx="184150" cy="29368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F4A10DF-AC5E-D305-FC86-5CCA5EBEE15C}"/>
                </a:ext>
              </a:extLst>
            </p:cNvPr>
            <p:cNvGrpSpPr/>
            <p:nvPr/>
          </p:nvGrpSpPr>
          <p:grpSpPr>
            <a:xfrm>
              <a:off x="5614492" y="1790222"/>
              <a:ext cx="899319" cy="192313"/>
              <a:chOff x="5611284" y="731838"/>
              <a:chExt cx="899319" cy="192313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15004201-4E35-E49A-A1B6-6BC75D7D6155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C29B81D-4182-26DE-2F17-F375400A086C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:a16="http://schemas.microsoft.com/office/drawing/2014/main" id="{15711121-103E-0635-3516-A1EEC035450D}"/>
                  </a:ext>
                </a:extLst>
              </p:cNvPr>
              <p:cNvSpPr/>
              <p:nvPr/>
            </p:nvSpPr>
            <p:spPr bwMode="auto">
              <a:xfrm rot="16017426">
                <a:off x="5966619" y="677069"/>
                <a:ext cx="184150" cy="29368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43BF136-BC31-6326-8629-3C51EBFB46B1}"/>
                </a:ext>
              </a:extLst>
            </p:cNvPr>
            <p:cNvGrpSpPr/>
            <p:nvPr/>
          </p:nvGrpSpPr>
          <p:grpSpPr>
            <a:xfrm>
              <a:off x="5609034" y="2108684"/>
              <a:ext cx="899319" cy="192313"/>
              <a:chOff x="5611284" y="731838"/>
              <a:chExt cx="899319" cy="192313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140C596-7986-DA8F-5923-FAE2C89C3328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B4C3B8A-76B1-61CA-8C57-4E4F142C6E23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:a16="http://schemas.microsoft.com/office/drawing/2014/main" id="{052D4F1D-D26C-27C0-87F5-21FE46D5EE68}"/>
                  </a:ext>
                </a:extLst>
              </p:cNvPr>
              <p:cNvSpPr/>
              <p:nvPr/>
            </p:nvSpPr>
            <p:spPr bwMode="auto">
              <a:xfrm rot="16017426">
                <a:off x="5966619" y="677069"/>
                <a:ext cx="184150" cy="29368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8F2693D-8B58-1533-7A60-F5C81764CF81}"/>
                </a:ext>
              </a:extLst>
            </p:cNvPr>
            <p:cNvGrpSpPr/>
            <p:nvPr/>
          </p:nvGrpSpPr>
          <p:grpSpPr>
            <a:xfrm>
              <a:off x="5613419" y="2485968"/>
              <a:ext cx="899319" cy="192313"/>
              <a:chOff x="5611284" y="731838"/>
              <a:chExt cx="899319" cy="192313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8DB5280-7C47-AD2B-301D-C1622D250CF2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421E5B4-B4A9-C70C-E318-3544BEBB16AF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:a16="http://schemas.microsoft.com/office/drawing/2014/main" id="{7CF08B8D-424D-F9DE-CD69-E4DD31446C27}"/>
                  </a:ext>
                </a:extLst>
              </p:cNvPr>
              <p:cNvSpPr/>
              <p:nvPr/>
            </p:nvSpPr>
            <p:spPr bwMode="auto">
              <a:xfrm rot="16017426">
                <a:off x="5966619" y="677069"/>
                <a:ext cx="184150" cy="29368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AFD118F-0C37-E9CB-A0F3-7E92430CCA6B}"/>
                </a:ext>
              </a:extLst>
            </p:cNvPr>
            <p:cNvGrpSpPr/>
            <p:nvPr/>
          </p:nvGrpSpPr>
          <p:grpSpPr>
            <a:xfrm>
              <a:off x="5609034" y="2859657"/>
              <a:ext cx="899319" cy="192313"/>
              <a:chOff x="5611284" y="731838"/>
              <a:chExt cx="899319" cy="192313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0D9EAAC-CE50-4BFD-AC0F-864FA0F0CF3B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0CB7328-3F4C-34C9-903E-8C9A176D5896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:a16="http://schemas.microsoft.com/office/drawing/2014/main" id="{5CC56C1E-7A41-3CEC-9F06-0383B0111B93}"/>
                  </a:ext>
                </a:extLst>
              </p:cNvPr>
              <p:cNvSpPr/>
              <p:nvPr/>
            </p:nvSpPr>
            <p:spPr bwMode="auto">
              <a:xfrm rot="16017426">
                <a:off x="5966619" y="677069"/>
                <a:ext cx="184150" cy="29368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AA1A5DF-D696-417C-7146-FE307CBBCAF5}"/>
                </a:ext>
              </a:extLst>
            </p:cNvPr>
            <p:cNvGrpSpPr/>
            <p:nvPr/>
          </p:nvGrpSpPr>
          <p:grpSpPr>
            <a:xfrm>
              <a:off x="5619078" y="3273616"/>
              <a:ext cx="899319" cy="192313"/>
              <a:chOff x="5611284" y="731838"/>
              <a:chExt cx="899319" cy="192313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47512D8-EB37-4590-3BB7-C9A5812E130C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39E18E4-3773-E975-BFD4-AC249C83031C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id="{EBD016BE-DA58-B24B-A606-8B2D5FDDF6CE}"/>
                  </a:ext>
                </a:extLst>
              </p:cNvPr>
              <p:cNvSpPr/>
              <p:nvPr/>
            </p:nvSpPr>
            <p:spPr bwMode="auto">
              <a:xfrm rot="16017426">
                <a:off x="5966619" y="677069"/>
                <a:ext cx="184150" cy="29368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32E3E13-9B1E-DE3D-9F67-6164E1473964}"/>
                </a:ext>
              </a:extLst>
            </p:cNvPr>
            <p:cNvGrpSpPr/>
            <p:nvPr/>
          </p:nvGrpSpPr>
          <p:grpSpPr>
            <a:xfrm>
              <a:off x="5626736" y="3665365"/>
              <a:ext cx="899319" cy="192313"/>
              <a:chOff x="5611284" y="731838"/>
              <a:chExt cx="899319" cy="192313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7632526-62CF-5301-FB9E-42E87D279C9C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3A0C485-2B77-37D2-B3D2-08B428DCAFD8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:a16="http://schemas.microsoft.com/office/drawing/2014/main" id="{84A2BED9-E0F2-5C49-B67F-9E34EAF23E43}"/>
                  </a:ext>
                </a:extLst>
              </p:cNvPr>
              <p:cNvSpPr/>
              <p:nvPr/>
            </p:nvSpPr>
            <p:spPr bwMode="auto">
              <a:xfrm rot="16017426">
                <a:off x="5966619" y="677069"/>
                <a:ext cx="184150" cy="29368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5FBAE03-84A4-033B-FC3D-AE42627BED37}"/>
                </a:ext>
              </a:extLst>
            </p:cNvPr>
            <p:cNvGrpSpPr/>
            <p:nvPr/>
          </p:nvGrpSpPr>
          <p:grpSpPr>
            <a:xfrm>
              <a:off x="5626736" y="4053884"/>
              <a:ext cx="899319" cy="192313"/>
              <a:chOff x="5611284" y="731838"/>
              <a:chExt cx="899319" cy="192313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A24C438F-CCD2-9805-36D5-94E7DF10B7D1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11F1BB3-29B7-9783-10E9-B306C3D01CF3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:a16="http://schemas.microsoft.com/office/drawing/2014/main" id="{DD9D5534-AD99-5F7B-9E6E-FC7E7C09227B}"/>
                  </a:ext>
                </a:extLst>
              </p:cNvPr>
              <p:cNvSpPr/>
              <p:nvPr/>
            </p:nvSpPr>
            <p:spPr bwMode="auto">
              <a:xfrm rot="16017426">
                <a:off x="5966619" y="677069"/>
                <a:ext cx="184150" cy="29368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3A93CD9-010C-71C0-6968-39C071DDBA69}"/>
                </a:ext>
              </a:extLst>
            </p:cNvPr>
            <p:cNvGrpSpPr/>
            <p:nvPr/>
          </p:nvGrpSpPr>
          <p:grpSpPr>
            <a:xfrm>
              <a:off x="5624486" y="4399624"/>
              <a:ext cx="899319" cy="192313"/>
              <a:chOff x="5611284" y="731838"/>
              <a:chExt cx="899319" cy="192313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6E97CE4-3A21-CC3B-4DA2-4534FDE6B41D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B37F4CF-235A-079F-590C-13C418B8AB3D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E24A4986-4D22-5557-E647-0845FED52F21}"/>
                  </a:ext>
                </a:extLst>
              </p:cNvPr>
              <p:cNvSpPr/>
              <p:nvPr/>
            </p:nvSpPr>
            <p:spPr bwMode="auto">
              <a:xfrm rot="16017426">
                <a:off x="5966619" y="677069"/>
                <a:ext cx="184150" cy="29368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053F584-759A-ED73-AFBF-2C6630E41A80}"/>
                </a:ext>
              </a:extLst>
            </p:cNvPr>
            <p:cNvGrpSpPr/>
            <p:nvPr/>
          </p:nvGrpSpPr>
          <p:grpSpPr>
            <a:xfrm>
              <a:off x="5626736" y="4799990"/>
              <a:ext cx="899319" cy="192313"/>
              <a:chOff x="5611284" y="731838"/>
              <a:chExt cx="899319" cy="192313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C402A9A-FC65-267B-2D46-20DEEC52EEAB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BE050AE-1AF0-925D-AED8-9BC92F5FBDD3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Arc 76">
                <a:extLst>
                  <a:ext uri="{FF2B5EF4-FFF2-40B4-BE49-F238E27FC236}">
                    <a16:creationId xmlns:a16="http://schemas.microsoft.com/office/drawing/2014/main" id="{3EA69C6A-DFFB-D518-A83A-B08D7BBCAEC3}"/>
                  </a:ext>
                </a:extLst>
              </p:cNvPr>
              <p:cNvSpPr/>
              <p:nvPr/>
            </p:nvSpPr>
            <p:spPr bwMode="auto">
              <a:xfrm rot="16017426">
                <a:off x="5966619" y="677069"/>
                <a:ext cx="184150" cy="29368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0FF5D9EB-2DFA-14B8-B06D-A63B085FC503}"/>
                </a:ext>
              </a:extLst>
            </p:cNvPr>
            <p:cNvGrpSpPr/>
            <p:nvPr/>
          </p:nvGrpSpPr>
          <p:grpSpPr>
            <a:xfrm>
              <a:off x="5609034" y="5138331"/>
              <a:ext cx="899319" cy="192313"/>
              <a:chOff x="5611284" y="731838"/>
              <a:chExt cx="899319" cy="192313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AAF3EEE-C4AC-A2E0-40ED-1060479291B7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1880356-8E23-0806-C4EB-EACF5AA3C4A0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Arc 73">
                <a:extLst>
                  <a:ext uri="{FF2B5EF4-FFF2-40B4-BE49-F238E27FC236}">
                    <a16:creationId xmlns:a16="http://schemas.microsoft.com/office/drawing/2014/main" id="{9DE3B9A6-FB7B-CFD5-229F-CF9EAC127EAD}"/>
                  </a:ext>
                </a:extLst>
              </p:cNvPr>
              <p:cNvSpPr/>
              <p:nvPr/>
            </p:nvSpPr>
            <p:spPr bwMode="auto">
              <a:xfrm rot="16017426">
                <a:off x="5966619" y="677069"/>
                <a:ext cx="184150" cy="29368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18100EC-4C4C-A4DF-BD10-364A3BF675DD}"/>
              </a:ext>
            </a:extLst>
          </p:cNvPr>
          <p:cNvSpPr/>
          <p:nvPr/>
        </p:nvSpPr>
        <p:spPr>
          <a:xfrm>
            <a:off x="6582098" y="1744909"/>
            <a:ext cx="3495450" cy="168409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87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BD99FF-536F-7149-9E49-8E4E2DD69C9A}"/>
              </a:ext>
            </a:extLst>
          </p:cNvPr>
          <p:cNvSpPr/>
          <p:nvPr/>
        </p:nvSpPr>
        <p:spPr>
          <a:xfrm>
            <a:off x="4802058" y="181932"/>
            <a:ext cx="16594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8E0744-E848-FF46-7490-5981FAE48C39}"/>
              </a:ext>
            </a:extLst>
          </p:cNvPr>
          <p:cNvSpPr txBox="1"/>
          <p:nvPr/>
        </p:nvSpPr>
        <p:spPr>
          <a:xfrm>
            <a:off x="683025" y="944229"/>
            <a:ext cx="406731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bn-IN" sz="3733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কর-   </a:t>
            </a:r>
            <a:r>
              <a:rPr lang="en-US" sz="3733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2252FA-19EC-513E-2B45-8A2F063E3B3B}"/>
              </a:ext>
            </a:extLst>
          </p:cNvPr>
          <p:cNvSpPr txBox="1"/>
          <p:nvPr/>
        </p:nvSpPr>
        <p:spPr>
          <a:xfrm>
            <a:off x="1004808" y="1729040"/>
            <a:ext cx="105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bn-IN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---------------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r>
              <a:rPr lang="bn-IN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55750-3453-DE84-61A0-FD9879E4CB35}"/>
              </a:ext>
            </a:extLst>
          </p:cNvPr>
          <p:cNvSpPr txBox="1"/>
          <p:nvPr/>
        </p:nvSpPr>
        <p:spPr>
          <a:xfrm>
            <a:off x="1030599" y="2570757"/>
            <a:ext cx="5918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-----------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r>
              <a:rPr lang="bn-IN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7ED40-580A-E52E-EF87-CF38469C046A}"/>
              </a:ext>
            </a:extLst>
          </p:cNvPr>
          <p:cNvSpPr txBox="1"/>
          <p:nvPr/>
        </p:nvSpPr>
        <p:spPr>
          <a:xfrm>
            <a:off x="971985" y="3384337"/>
            <a:ext cx="711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bn-IN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--------------</a:t>
            </a:r>
            <a:r>
              <a:rPr lang="bn-IN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1E363F-6C82-CDDB-CEAE-8BE90DD46D94}"/>
              </a:ext>
            </a:extLst>
          </p:cNvPr>
          <p:cNvSpPr txBox="1"/>
          <p:nvPr/>
        </p:nvSpPr>
        <p:spPr>
          <a:xfrm>
            <a:off x="5860513" y="1401730"/>
            <a:ext cx="155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dirty="0">
                <a:ln w="12700"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 বস্তুর </a:t>
            </a:r>
            <a:r>
              <a:rPr kumimoji="0" lang="bn-IN" sz="3600" b="1" i="0" u="none" strike="noStrike" kern="1200" normalizeH="0" baseline="0" noProof="0" dirty="0">
                <a:ln w="12700">
                  <a:noFill/>
                </a:ln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normalizeH="0" baseline="0" noProof="0" dirty="0">
                <a:ln w="12700">
                  <a:noFill/>
                </a:ln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3600" b="1" i="0" u="none" strike="noStrike" kern="1200" normalizeH="0" baseline="0" noProof="0" dirty="0">
                <a:ln w="12700">
                  <a:noFill/>
                </a:ln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normalizeH="0" baseline="0" noProof="0" dirty="0">
                <a:ln w="12700">
                  <a:noFill/>
                </a:ln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1200" normalizeH="0" baseline="0" noProof="0" dirty="0">
                <a:ln w="12700">
                  <a:noFill/>
                </a:ln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en-US" sz="3600" b="1" i="0" u="none" strike="noStrike" kern="1200" normalizeH="0" baseline="0" noProof="0" dirty="0">
                <a:ln w="12700">
                  <a:noFill/>
                </a:ln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446DD-CCF2-04EA-AE33-BE0E04B37601}"/>
              </a:ext>
            </a:extLst>
          </p:cNvPr>
          <p:cNvSpPr txBox="1"/>
          <p:nvPr/>
        </p:nvSpPr>
        <p:spPr>
          <a:xfrm>
            <a:off x="1680064" y="2285650"/>
            <a:ext cx="1105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dirty="0">
                <a:ln w="12700"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পুষ্টির  </a:t>
            </a:r>
            <a:r>
              <a:rPr kumimoji="0" lang="bn-IN" sz="3600" b="1" i="0" u="none" strike="noStrike" kern="1200" normalizeH="0" baseline="0" noProof="0" dirty="0">
                <a:ln w="12700">
                  <a:noFill/>
                </a:ln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normalizeH="0" baseline="0" noProof="0" dirty="0">
                <a:ln w="12700">
                  <a:noFill/>
                </a:ln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ECF43B-13EB-A731-1446-9E0757DB9DD3}"/>
              </a:ext>
            </a:extLst>
          </p:cNvPr>
          <p:cNvSpPr txBox="1"/>
          <p:nvPr/>
        </p:nvSpPr>
        <p:spPr>
          <a:xfrm>
            <a:off x="6083252" y="3115645"/>
            <a:ext cx="155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dirty="0">
                <a:ln w="12700"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  </a:t>
            </a:r>
            <a:r>
              <a:rPr kumimoji="0" lang="bn-IN" sz="3600" b="1" i="0" u="none" strike="noStrike" kern="1200" normalizeH="0" baseline="0" noProof="0" dirty="0">
                <a:ln w="12700">
                  <a:noFill/>
                </a:ln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normalizeH="0" baseline="0" noProof="0" dirty="0">
                <a:ln w="12700">
                  <a:noFill/>
                </a:ln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3600" b="1" i="0" u="none" strike="noStrike" kern="1200" normalizeH="0" baseline="0" noProof="0" dirty="0">
                <a:ln w="12700">
                  <a:noFill/>
                </a:ln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normalizeH="0" baseline="0" noProof="0" dirty="0">
                <a:ln w="12700">
                  <a:noFill/>
                </a:ln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1200" normalizeH="0" baseline="0" noProof="0" dirty="0">
                <a:ln w="12700">
                  <a:noFill/>
                </a:ln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en-US" sz="3600" b="1" i="0" u="none" strike="noStrike" kern="1200" normalizeH="0" baseline="0" noProof="0" dirty="0">
                <a:ln w="12700">
                  <a:noFill/>
                </a:ln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BB003-44A1-A008-365D-E9D6D13D6CD1}"/>
              </a:ext>
            </a:extLst>
          </p:cNvPr>
          <p:cNvSpPr txBox="1"/>
          <p:nvPr/>
        </p:nvSpPr>
        <p:spPr>
          <a:xfrm>
            <a:off x="708816" y="4093048"/>
            <a:ext cx="406731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bn-IN" sz="3733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উত্তর প্রশ্নঃ    </a:t>
            </a:r>
            <a:r>
              <a:rPr lang="en-US" sz="3733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5B4142-7F08-A976-DCB1-082B4DC0BA8E}"/>
              </a:ext>
            </a:extLst>
          </p:cNvPr>
          <p:cNvSpPr txBox="1"/>
          <p:nvPr/>
        </p:nvSpPr>
        <p:spPr>
          <a:xfrm>
            <a:off x="1025911" y="4845033"/>
            <a:ext cx="711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bn-IN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১. উদ্ভিদ কীভাবে জড়ের উপর নির্ভরশীল?  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B58399-D63D-09CF-2625-319B46C914B5}"/>
              </a:ext>
            </a:extLst>
          </p:cNvPr>
          <p:cNvSpPr txBox="1"/>
          <p:nvPr/>
        </p:nvSpPr>
        <p:spPr>
          <a:xfrm>
            <a:off x="995431" y="5546074"/>
            <a:ext cx="838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bn-IN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২. প্রাণীদের বেঁচে থাকার জন্য মাটির প্রয়োজন কেন?   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533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D7C11EE-92EC-7BE3-DFBD-94B5F2DD229E}"/>
              </a:ext>
            </a:extLst>
          </p:cNvPr>
          <p:cNvSpPr/>
          <p:nvPr/>
        </p:nvSpPr>
        <p:spPr>
          <a:xfrm>
            <a:off x="1043650" y="4167468"/>
            <a:ext cx="9488674" cy="146423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000" b="1" cap="none" spc="0" dirty="0">
                <a:ln w="0"/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যে যে প্রাণী আছে তারা কীভাবে জড় বস্তুর উপর নির্ভরশীল তার একটা তালিকা লিখে আনবে।  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Bangladesh Traditional 3d Village Home Stock Illustration 1629642361 |  Shutterstock">
            <a:extLst>
              <a:ext uri="{FF2B5EF4-FFF2-40B4-BE49-F238E27FC236}">
                <a16:creationId xmlns:a16="http://schemas.microsoft.com/office/drawing/2014/main" id="{DAED2B79-EF8F-2E34-2375-EAC522628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3"/>
          <a:stretch/>
        </p:blipFill>
        <p:spPr bwMode="auto">
          <a:xfrm>
            <a:off x="4492071" y="1151745"/>
            <a:ext cx="4663037" cy="2413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B88C54-C64C-DFAA-4A5B-32C063734681}"/>
              </a:ext>
            </a:extLst>
          </p:cNvPr>
          <p:cNvSpPr/>
          <p:nvPr/>
        </p:nvSpPr>
        <p:spPr>
          <a:xfrm>
            <a:off x="632833" y="368552"/>
            <a:ext cx="2905498" cy="783193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5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395BE751-E37C-0D97-85C3-C410B87D393E}"/>
              </a:ext>
            </a:extLst>
          </p:cNvPr>
          <p:cNvSpPr/>
          <p:nvPr/>
        </p:nvSpPr>
        <p:spPr>
          <a:xfrm>
            <a:off x="6122564" y="501378"/>
            <a:ext cx="5607050" cy="5632450"/>
          </a:xfrm>
          <a:prstGeom prst="rect">
            <a:avLst/>
          </a:prstGeom>
          <a:blipFill dpi="0" rotWithShape="1">
            <a:blip r:embed="rId3" cstate="print">
              <a:lum bright="30000"/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2FB8D3F-71B5-3F3B-E5A4-58ECDCF599DC}"/>
              </a:ext>
            </a:extLst>
          </p:cNvPr>
          <p:cNvSpPr/>
          <p:nvPr/>
        </p:nvSpPr>
        <p:spPr>
          <a:xfrm>
            <a:off x="331883" y="515552"/>
            <a:ext cx="5784850" cy="5632450"/>
          </a:xfrm>
          <a:prstGeom prst="rect">
            <a:avLst/>
          </a:prstGeom>
          <a:blipFill dpi="0" rotWithShape="1">
            <a:blip r:embed="rId4" cstate="print">
              <a:lum bright="20000"/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ECE572-356E-974D-E009-5092BFB207EC}"/>
              </a:ext>
            </a:extLst>
          </p:cNvPr>
          <p:cNvSpPr txBox="1">
            <a:spLocks/>
          </p:cNvSpPr>
          <p:nvPr/>
        </p:nvSpPr>
        <p:spPr>
          <a:xfrm>
            <a:off x="1713618" y="645838"/>
            <a:ext cx="2671732" cy="6435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152400" dir="12060000" sx="106000" sy="106000" algn="t" rotWithShape="0">
              <a:prstClr val="black">
                <a:alpha val="71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A31AA1-89E1-84EA-9CF2-06D1E0E754EF}"/>
              </a:ext>
            </a:extLst>
          </p:cNvPr>
          <p:cNvSpPr txBox="1">
            <a:spLocks/>
          </p:cNvSpPr>
          <p:nvPr/>
        </p:nvSpPr>
        <p:spPr>
          <a:xfrm>
            <a:off x="7898220" y="638237"/>
            <a:ext cx="2671732" cy="6435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152400" dir="12060000" sx="106000" sy="106000" algn="t" rotWithShape="0">
              <a:prstClr val="black">
                <a:alpha val="71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E753DC-A780-DBBA-6A43-85B3E583FC8A}"/>
              </a:ext>
            </a:extLst>
          </p:cNvPr>
          <p:cNvGrpSpPr/>
          <p:nvPr/>
        </p:nvGrpSpPr>
        <p:grpSpPr>
          <a:xfrm>
            <a:off x="5662042" y="1076390"/>
            <a:ext cx="917021" cy="4598806"/>
            <a:chOff x="5609034" y="731838"/>
            <a:chExt cx="917021" cy="459880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CF0D6B2-61E9-C4D5-3DC0-72C9F4805688}"/>
                </a:ext>
              </a:extLst>
            </p:cNvPr>
            <p:cNvGrpSpPr/>
            <p:nvPr/>
          </p:nvGrpSpPr>
          <p:grpSpPr>
            <a:xfrm>
              <a:off x="5611284" y="731838"/>
              <a:ext cx="899319" cy="192313"/>
              <a:chOff x="5611284" y="731838"/>
              <a:chExt cx="899319" cy="192313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8593136-D8CD-E96C-8895-E03BC8F61905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DAEE765-351A-4127-298C-D6571C474378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Arc 84">
                <a:extLst>
                  <a:ext uri="{FF2B5EF4-FFF2-40B4-BE49-F238E27FC236}">
                    <a16:creationId xmlns:a16="http://schemas.microsoft.com/office/drawing/2014/main" id="{D7749FDE-73A1-E74E-39CE-423354EE736D}"/>
                  </a:ext>
                </a:extLst>
              </p:cNvPr>
              <p:cNvSpPr/>
              <p:nvPr/>
            </p:nvSpPr>
            <p:spPr bwMode="auto">
              <a:xfrm rot="16017426">
                <a:off x="5966619" y="677069"/>
                <a:ext cx="184150" cy="29368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129" name="Group 4128">
              <a:extLst>
                <a:ext uri="{FF2B5EF4-FFF2-40B4-BE49-F238E27FC236}">
                  <a16:creationId xmlns:a16="http://schemas.microsoft.com/office/drawing/2014/main" id="{2DD78372-B563-8099-398F-247560EC5945}"/>
                </a:ext>
              </a:extLst>
            </p:cNvPr>
            <p:cNvGrpSpPr/>
            <p:nvPr/>
          </p:nvGrpSpPr>
          <p:grpSpPr>
            <a:xfrm>
              <a:off x="5609034" y="1119667"/>
              <a:ext cx="899319" cy="192313"/>
              <a:chOff x="5611284" y="731838"/>
              <a:chExt cx="899319" cy="192313"/>
            </a:xfrm>
          </p:grpSpPr>
          <p:sp>
            <p:nvSpPr>
              <p:cNvPr id="4130" name="Rectangle 4129">
                <a:extLst>
                  <a:ext uri="{FF2B5EF4-FFF2-40B4-BE49-F238E27FC236}">
                    <a16:creationId xmlns:a16="http://schemas.microsoft.com/office/drawing/2014/main" id="{08F83BF4-548C-2C5B-2A23-EE7AAA307E46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31" name="Rectangle 4130">
                <a:extLst>
                  <a:ext uri="{FF2B5EF4-FFF2-40B4-BE49-F238E27FC236}">
                    <a16:creationId xmlns:a16="http://schemas.microsoft.com/office/drawing/2014/main" id="{9B3FB973-57D6-827F-77C6-516C8F90066C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32" name="Arc 4131">
                <a:extLst>
                  <a:ext uri="{FF2B5EF4-FFF2-40B4-BE49-F238E27FC236}">
                    <a16:creationId xmlns:a16="http://schemas.microsoft.com/office/drawing/2014/main" id="{FD2B829F-0B40-1A4F-0737-092B4E1723BE}"/>
                  </a:ext>
                </a:extLst>
              </p:cNvPr>
              <p:cNvSpPr/>
              <p:nvPr/>
            </p:nvSpPr>
            <p:spPr bwMode="auto">
              <a:xfrm rot="16017426">
                <a:off x="5966619" y="677069"/>
                <a:ext cx="184150" cy="29368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133" name="Group 4132">
              <a:extLst>
                <a:ext uri="{FF2B5EF4-FFF2-40B4-BE49-F238E27FC236}">
                  <a16:creationId xmlns:a16="http://schemas.microsoft.com/office/drawing/2014/main" id="{DCD1E085-C1DF-2FD2-3C2C-F90AF6684EC9}"/>
                </a:ext>
              </a:extLst>
            </p:cNvPr>
            <p:cNvGrpSpPr/>
            <p:nvPr/>
          </p:nvGrpSpPr>
          <p:grpSpPr>
            <a:xfrm>
              <a:off x="5609034" y="1451168"/>
              <a:ext cx="899319" cy="192313"/>
              <a:chOff x="5611284" y="731838"/>
              <a:chExt cx="899319" cy="192313"/>
            </a:xfrm>
          </p:grpSpPr>
          <p:sp>
            <p:nvSpPr>
              <p:cNvPr id="4134" name="Rectangle 4133">
                <a:extLst>
                  <a:ext uri="{FF2B5EF4-FFF2-40B4-BE49-F238E27FC236}">
                    <a16:creationId xmlns:a16="http://schemas.microsoft.com/office/drawing/2014/main" id="{B2FA7BD6-E46D-24B1-E162-26BAF2886384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35" name="Rectangle 4134">
                <a:extLst>
                  <a:ext uri="{FF2B5EF4-FFF2-40B4-BE49-F238E27FC236}">
                    <a16:creationId xmlns:a16="http://schemas.microsoft.com/office/drawing/2014/main" id="{5E6DACBB-5A28-F2D0-D331-F3D4166D2CC1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36" name="Arc 4135">
                <a:extLst>
                  <a:ext uri="{FF2B5EF4-FFF2-40B4-BE49-F238E27FC236}">
                    <a16:creationId xmlns:a16="http://schemas.microsoft.com/office/drawing/2014/main" id="{C323A7D8-E276-A1D5-5FAE-61AF98606CAA}"/>
                  </a:ext>
                </a:extLst>
              </p:cNvPr>
              <p:cNvSpPr/>
              <p:nvPr/>
            </p:nvSpPr>
            <p:spPr bwMode="auto">
              <a:xfrm rot="16017426">
                <a:off x="5966619" y="677069"/>
                <a:ext cx="184150" cy="29368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137" name="Group 4136">
              <a:extLst>
                <a:ext uri="{FF2B5EF4-FFF2-40B4-BE49-F238E27FC236}">
                  <a16:creationId xmlns:a16="http://schemas.microsoft.com/office/drawing/2014/main" id="{DC958FCB-3943-77E6-6337-91C45482CCA1}"/>
                </a:ext>
              </a:extLst>
            </p:cNvPr>
            <p:cNvGrpSpPr/>
            <p:nvPr/>
          </p:nvGrpSpPr>
          <p:grpSpPr>
            <a:xfrm>
              <a:off x="5614492" y="1790222"/>
              <a:ext cx="899319" cy="192313"/>
              <a:chOff x="5611284" y="731838"/>
              <a:chExt cx="899319" cy="192313"/>
            </a:xfrm>
          </p:grpSpPr>
          <p:sp>
            <p:nvSpPr>
              <p:cNvPr id="4138" name="Rectangle 4137">
                <a:extLst>
                  <a:ext uri="{FF2B5EF4-FFF2-40B4-BE49-F238E27FC236}">
                    <a16:creationId xmlns:a16="http://schemas.microsoft.com/office/drawing/2014/main" id="{879FC821-C5AF-30E5-730B-4FE07982245E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39" name="Rectangle 4138">
                <a:extLst>
                  <a:ext uri="{FF2B5EF4-FFF2-40B4-BE49-F238E27FC236}">
                    <a16:creationId xmlns:a16="http://schemas.microsoft.com/office/drawing/2014/main" id="{F639A0D9-21A4-5077-25D9-3FBAF0E9C0EB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40" name="Arc 4139">
                <a:extLst>
                  <a:ext uri="{FF2B5EF4-FFF2-40B4-BE49-F238E27FC236}">
                    <a16:creationId xmlns:a16="http://schemas.microsoft.com/office/drawing/2014/main" id="{02EA320F-5377-419D-D2FC-E3B39CC2A0EF}"/>
                  </a:ext>
                </a:extLst>
              </p:cNvPr>
              <p:cNvSpPr/>
              <p:nvPr/>
            </p:nvSpPr>
            <p:spPr bwMode="auto">
              <a:xfrm rot="16017426">
                <a:off x="5966619" y="677069"/>
                <a:ext cx="184150" cy="29368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141" name="Group 4140">
              <a:extLst>
                <a:ext uri="{FF2B5EF4-FFF2-40B4-BE49-F238E27FC236}">
                  <a16:creationId xmlns:a16="http://schemas.microsoft.com/office/drawing/2014/main" id="{21B42ACF-CCE2-B59C-AC56-A037E383E7CE}"/>
                </a:ext>
              </a:extLst>
            </p:cNvPr>
            <p:cNvGrpSpPr/>
            <p:nvPr/>
          </p:nvGrpSpPr>
          <p:grpSpPr>
            <a:xfrm>
              <a:off x="5609034" y="2108684"/>
              <a:ext cx="899319" cy="192313"/>
              <a:chOff x="5611284" y="731838"/>
              <a:chExt cx="899319" cy="192313"/>
            </a:xfrm>
          </p:grpSpPr>
          <p:sp>
            <p:nvSpPr>
              <p:cNvPr id="4142" name="Rectangle 4141">
                <a:extLst>
                  <a:ext uri="{FF2B5EF4-FFF2-40B4-BE49-F238E27FC236}">
                    <a16:creationId xmlns:a16="http://schemas.microsoft.com/office/drawing/2014/main" id="{6EB124EA-355C-4FBF-6E97-2E2989C6C900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43" name="Rectangle 4142">
                <a:extLst>
                  <a:ext uri="{FF2B5EF4-FFF2-40B4-BE49-F238E27FC236}">
                    <a16:creationId xmlns:a16="http://schemas.microsoft.com/office/drawing/2014/main" id="{BA7BED0B-4720-3C9B-DB55-FD552C984131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44" name="Arc 4143">
                <a:extLst>
                  <a:ext uri="{FF2B5EF4-FFF2-40B4-BE49-F238E27FC236}">
                    <a16:creationId xmlns:a16="http://schemas.microsoft.com/office/drawing/2014/main" id="{411D1A8C-FF15-C89B-9582-7C224E18BE46}"/>
                  </a:ext>
                </a:extLst>
              </p:cNvPr>
              <p:cNvSpPr/>
              <p:nvPr/>
            </p:nvSpPr>
            <p:spPr bwMode="auto">
              <a:xfrm rot="16017426">
                <a:off x="5966619" y="677069"/>
                <a:ext cx="184150" cy="29368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145" name="Group 4144">
              <a:extLst>
                <a:ext uri="{FF2B5EF4-FFF2-40B4-BE49-F238E27FC236}">
                  <a16:creationId xmlns:a16="http://schemas.microsoft.com/office/drawing/2014/main" id="{CF795023-CA0C-A67D-1903-FD80F93BDDDE}"/>
                </a:ext>
              </a:extLst>
            </p:cNvPr>
            <p:cNvGrpSpPr/>
            <p:nvPr/>
          </p:nvGrpSpPr>
          <p:grpSpPr>
            <a:xfrm>
              <a:off x="5613419" y="2485968"/>
              <a:ext cx="899319" cy="192313"/>
              <a:chOff x="5611284" y="731838"/>
              <a:chExt cx="899319" cy="192313"/>
            </a:xfrm>
          </p:grpSpPr>
          <p:sp>
            <p:nvSpPr>
              <p:cNvPr id="4146" name="Rectangle 4145">
                <a:extLst>
                  <a:ext uri="{FF2B5EF4-FFF2-40B4-BE49-F238E27FC236}">
                    <a16:creationId xmlns:a16="http://schemas.microsoft.com/office/drawing/2014/main" id="{BC4CECA9-CFAD-A858-9639-6E5B443DE64B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47" name="Rectangle 4146">
                <a:extLst>
                  <a:ext uri="{FF2B5EF4-FFF2-40B4-BE49-F238E27FC236}">
                    <a16:creationId xmlns:a16="http://schemas.microsoft.com/office/drawing/2014/main" id="{65C1CD50-4EA6-1E3E-02FD-B36A113AC693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48" name="Arc 4147">
                <a:extLst>
                  <a:ext uri="{FF2B5EF4-FFF2-40B4-BE49-F238E27FC236}">
                    <a16:creationId xmlns:a16="http://schemas.microsoft.com/office/drawing/2014/main" id="{CB136944-F709-9BE0-659E-6D20B405BEDE}"/>
                  </a:ext>
                </a:extLst>
              </p:cNvPr>
              <p:cNvSpPr/>
              <p:nvPr/>
            </p:nvSpPr>
            <p:spPr bwMode="auto">
              <a:xfrm rot="16017426">
                <a:off x="5966619" y="677069"/>
                <a:ext cx="184150" cy="29368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149" name="Group 4148">
              <a:extLst>
                <a:ext uri="{FF2B5EF4-FFF2-40B4-BE49-F238E27FC236}">
                  <a16:creationId xmlns:a16="http://schemas.microsoft.com/office/drawing/2014/main" id="{380CB282-743E-0290-A696-9DD79C4BBFAF}"/>
                </a:ext>
              </a:extLst>
            </p:cNvPr>
            <p:cNvGrpSpPr/>
            <p:nvPr/>
          </p:nvGrpSpPr>
          <p:grpSpPr>
            <a:xfrm>
              <a:off x="5609034" y="2859657"/>
              <a:ext cx="899319" cy="192313"/>
              <a:chOff x="5611284" y="731838"/>
              <a:chExt cx="899319" cy="192313"/>
            </a:xfrm>
          </p:grpSpPr>
          <p:sp>
            <p:nvSpPr>
              <p:cNvPr id="4150" name="Rectangle 4149">
                <a:extLst>
                  <a:ext uri="{FF2B5EF4-FFF2-40B4-BE49-F238E27FC236}">
                    <a16:creationId xmlns:a16="http://schemas.microsoft.com/office/drawing/2014/main" id="{6AC818A3-DC32-163B-9068-043481F116A8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51" name="Rectangle 4150">
                <a:extLst>
                  <a:ext uri="{FF2B5EF4-FFF2-40B4-BE49-F238E27FC236}">
                    <a16:creationId xmlns:a16="http://schemas.microsoft.com/office/drawing/2014/main" id="{D8544047-4EA2-8789-1668-E46368464A49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52" name="Arc 4151">
                <a:extLst>
                  <a:ext uri="{FF2B5EF4-FFF2-40B4-BE49-F238E27FC236}">
                    <a16:creationId xmlns:a16="http://schemas.microsoft.com/office/drawing/2014/main" id="{83C58DE6-2B3D-F670-0269-0DBC9855C827}"/>
                  </a:ext>
                </a:extLst>
              </p:cNvPr>
              <p:cNvSpPr/>
              <p:nvPr/>
            </p:nvSpPr>
            <p:spPr bwMode="auto">
              <a:xfrm rot="16017426">
                <a:off x="5966619" y="677069"/>
                <a:ext cx="184150" cy="29368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153" name="Group 4152">
              <a:extLst>
                <a:ext uri="{FF2B5EF4-FFF2-40B4-BE49-F238E27FC236}">
                  <a16:creationId xmlns:a16="http://schemas.microsoft.com/office/drawing/2014/main" id="{3058F4DC-1337-919D-C61A-3B486AD39073}"/>
                </a:ext>
              </a:extLst>
            </p:cNvPr>
            <p:cNvGrpSpPr/>
            <p:nvPr/>
          </p:nvGrpSpPr>
          <p:grpSpPr>
            <a:xfrm>
              <a:off x="5619078" y="3273616"/>
              <a:ext cx="899319" cy="192313"/>
              <a:chOff x="5611284" y="731838"/>
              <a:chExt cx="899319" cy="192313"/>
            </a:xfrm>
          </p:grpSpPr>
          <p:sp>
            <p:nvSpPr>
              <p:cNvPr id="4154" name="Rectangle 4153">
                <a:extLst>
                  <a:ext uri="{FF2B5EF4-FFF2-40B4-BE49-F238E27FC236}">
                    <a16:creationId xmlns:a16="http://schemas.microsoft.com/office/drawing/2014/main" id="{A6945A23-BD91-2B21-0E72-50D2097F95D6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55" name="Rectangle 4154">
                <a:extLst>
                  <a:ext uri="{FF2B5EF4-FFF2-40B4-BE49-F238E27FC236}">
                    <a16:creationId xmlns:a16="http://schemas.microsoft.com/office/drawing/2014/main" id="{90064481-D009-31B0-3D8A-4BA34B3647E2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56" name="Arc 4155">
                <a:extLst>
                  <a:ext uri="{FF2B5EF4-FFF2-40B4-BE49-F238E27FC236}">
                    <a16:creationId xmlns:a16="http://schemas.microsoft.com/office/drawing/2014/main" id="{B001B79A-6ABF-EE0C-0D6D-685B8FD7F17E}"/>
                  </a:ext>
                </a:extLst>
              </p:cNvPr>
              <p:cNvSpPr/>
              <p:nvPr/>
            </p:nvSpPr>
            <p:spPr bwMode="auto">
              <a:xfrm rot="16017426">
                <a:off x="5966619" y="677069"/>
                <a:ext cx="184150" cy="29368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157" name="Group 4156">
              <a:extLst>
                <a:ext uri="{FF2B5EF4-FFF2-40B4-BE49-F238E27FC236}">
                  <a16:creationId xmlns:a16="http://schemas.microsoft.com/office/drawing/2014/main" id="{5351D8CD-37C0-A32A-80B7-4830F78C44C9}"/>
                </a:ext>
              </a:extLst>
            </p:cNvPr>
            <p:cNvGrpSpPr/>
            <p:nvPr/>
          </p:nvGrpSpPr>
          <p:grpSpPr>
            <a:xfrm>
              <a:off x="5626736" y="3665365"/>
              <a:ext cx="899319" cy="192313"/>
              <a:chOff x="5611284" y="731838"/>
              <a:chExt cx="899319" cy="192313"/>
            </a:xfrm>
          </p:grpSpPr>
          <p:sp>
            <p:nvSpPr>
              <p:cNvPr id="4158" name="Rectangle 4157">
                <a:extLst>
                  <a:ext uri="{FF2B5EF4-FFF2-40B4-BE49-F238E27FC236}">
                    <a16:creationId xmlns:a16="http://schemas.microsoft.com/office/drawing/2014/main" id="{8FE92C42-CB3D-5AC3-4113-A6B8B9B0F8D0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59" name="Rectangle 4158">
                <a:extLst>
                  <a:ext uri="{FF2B5EF4-FFF2-40B4-BE49-F238E27FC236}">
                    <a16:creationId xmlns:a16="http://schemas.microsoft.com/office/drawing/2014/main" id="{F7D77A8D-0A79-4FEC-F643-CDF32E5C50CB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Arc 65">
                <a:extLst>
                  <a:ext uri="{FF2B5EF4-FFF2-40B4-BE49-F238E27FC236}">
                    <a16:creationId xmlns:a16="http://schemas.microsoft.com/office/drawing/2014/main" id="{A87CFDF4-DCAF-94AE-EDA7-CB6765D38B76}"/>
                  </a:ext>
                </a:extLst>
              </p:cNvPr>
              <p:cNvSpPr/>
              <p:nvPr/>
            </p:nvSpPr>
            <p:spPr bwMode="auto">
              <a:xfrm rot="16017426">
                <a:off x="5966619" y="677069"/>
                <a:ext cx="184150" cy="29368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E9A6D94-A5F3-1D24-F415-E1A443D86224}"/>
                </a:ext>
              </a:extLst>
            </p:cNvPr>
            <p:cNvGrpSpPr/>
            <p:nvPr/>
          </p:nvGrpSpPr>
          <p:grpSpPr>
            <a:xfrm>
              <a:off x="5626736" y="4053884"/>
              <a:ext cx="899319" cy="192313"/>
              <a:chOff x="5611284" y="731838"/>
              <a:chExt cx="899319" cy="192313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8108175-E381-157B-52B2-0D6F8DE5B1DE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1772F9E-5DFE-873B-D053-5A06FB30CB19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Arc 70">
                <a:extLst>
                  <a:ext uri="{FF2B5EF4-FFF2-40B4-BE49-F238E27FC236}">
                    <a16:creationId xmlns:a16="http://schemas.microsoft.com/office/drawing/2014/main" id="{FE22F69B-2391-FB34-BC9A-4BB2C50E133E}"/>
                  </a:ext>
                </a:extLst>
              </p:cNvPr>
              <p:cNvSpPr/>
              <p:nvPr/>
            </p:nvSpPr>
            <p:spPr bwMode="auto">
              <a:xfrm rot="16017426">
                <a:off x="5966619" y="677069"/>
                <a:ext cx="184150" cy="29368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937C5A3-F8DF-4725-0AA4-F6B3B36820C5}"/>
                </a:ext>
              </a:extLst>
            </p:cNvPr>
            <p:cNvGrpSpPr/>
            <p:nvPr/>
          </p:nvGrpSpPr>
          <p:grpSpPr>
            <a:xfrm>
              <a:off x="5624486" y="4399624"/>
              <a:ext cx="899319" cy="192313"/>
              <a:chOff x="5611284" y="731838"/>
              <a:chExt cx="899319" cy="19231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DEF1B2E-558A-19FE-A5CF-66932A0F1C42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422B7BC-298C-AB39-5535-C9396B909600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Arc 86">
                <a:extLst>
                  <a:ext uri="{FF2B5EF4-FFF2-40B4-BE49-F238E27FC236}">
                    <a16:creationId xmlns:a16="http://schemas.microsoft.com/office/drawing/2014/main" id="{931A0CA7-15EC-D574-D7CF-B5F8114245D5}"/>
                  </a:ext>
                </a:extLst>
              </p:cNvPr>
              <p:cNvSpPr/>
              <p:nvPr/>
            </p:nvSpPr>
            <p:spPr bwMode="auto">
              <a:xfrm rot="16017426">
                <a:off x="5966619" y="677069"/>
                <a:ext cx="184150" cy="29368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F0E7B16D-F7ED-489D-5690-30D105CE0D88}"/>
                </a:ext>
              </a:extLst>
            </p:cNvPr>
            <p:cNvGrpSpPr/>
            <p:nvPr/>
          </p:nvGrpSpPr>
          <p:grpSpPr>
            <a:xfrm>
              <a:off x="5626736" y="4799990"/>
              <a:ext cx="899319" cy="192313"/>
              <a:chOff x="5611284" y="731838"/>
              <a:chExt cx="899319" cy="192313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D2040E9-04F3-A727-11F8-FB6529A9FAC6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4294B66-EE79-0019-CC34-6F8DADDD6AB0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Arc 90">
                <a:extLst>
                  <a:ext uri="{FF2B5EF4-FFF2-40B4-BE49-F238E27FC236}">
                    <a16:creationId xmlns:a16="http://schemas.microsoft.com/office/drawing/2014/main" id="{2DC487B5-F9B0-5201-B92A-D749C4578FA9}"/>
                  </a:ext>
                </a:extLst>
              </p:cNvPr>
              <p:cNvSpPr/>
              <p:nvPr/>
            </p:nvSpPr>
            <p:spPr bwMode="auto">
              <a:xfrm rot="16017426">
                <a:off x="5966619" y="677069"/>
                <a:ext cx="184150" cy="29368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5B8CEE43-F40F-09EA-53DD-B1745FA24593}"/>
                </a:ext>
              </a:extLst>
            </p:cNvPr>
            <p:cNvGrpSpPr/>
            <p:nvPr/>
          </p:nvGrpSpPr>
          <p:grpSpPr>
            <a:xfrm>
              <a:off x="5609034" y="5138331"/>
              <a:ext cx="899319" cy="192313"/>
              <a:chOff x="5611284" y="731838"/>
              <a:chExt cx="899319" cy="192313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751B1684-C4B0-178B-BB9B-9DCD2B306277}"/>
                  </a:ext>
                </a:extLst>
              </p:cNvPr>
              <p:cNvSpPr/>
              <p:nvPr/>
            </p:nvSpPr>
            <p:spPr bwMode="auto">
              <a:xfrm>
                <a:off x="5611284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4C11DB0-503B-6985-25EB-B64B06AEB1B5}"/>
                  </a:ext>
                </a:extLst>
              </p:cNvPr>
              <p:cNvSpPr/>
              <p:nvPr/>
            </p:nvSpPr>
            <p:spPr bwMode="auto">
              <a:xfrm>
                <a:off x="6181950" y="731838"/>
                <a:ext cx="328653" cy="192313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:a16="http://schemas.microsoft.com/office/drawing/2014/main" id="{4F193F44-EE0D-819E-14EE-772664277322}"/>
                  </a:ext>
                </a:extLst>
              </p:cNvPr>
              <p:cNvSpPr/>
              <p:nvPr/>
            </p:nvSpPr>
            <p:spPr bwMode="auto">
              <a:xfrm rot="16017426">
                <a:off x="5966619" y="677069"/>
                <a:ext cx="184150" cy="293688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4DD6E7D-DE54-659F-82FA-3785CE915A0E}"/>
              </a:ext>
            </a:extLst>
          </p:cNvPr>
          <p:cNvSpPr txBox="1"/>
          <p:nvPr/>
        </p:nvSpPr>
        <p:spPr>
          <a:xfrm>
            <a:off x="1186358" y="3921081"/>
            <a:ext cx="3578087" cy="200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হাফিজুর</a:t>
            </a:r>
            <a:r>
              <a:rPr lang="en-US" sz="3600" b="1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1400" b="1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16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160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8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হরিপুর</a:t>
            </a:r>
            <a:r>
              <a:rPr lang="en-US" sz="18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18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8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180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8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হরিপুর,ঠাকুরগাঁও</a:t>
            </a:r>
            <a:r>
              <a:rPr lang="en-US" sz="18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18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18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18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01716437086</a:t>
            </a:r>
          </a:p>
          <a:p>
            <a:pPr algn="ctr"/>
            <a:r>
              <a:rPr lang="en-US" sz="14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ই-মেইল-</a:t>
            </a:r>
            <a:r>
              <a:rPr lang="en-US" sz="11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hafizict</a:t>
            </a:r>
            <a:r>
              <a:rPr lang="en-US" sz="11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1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1D75DA-9F56-B622-B413-B936528FF23B}"/>
              </a:ext>
            </a:extLst>
          </p:cNvPr>
          <p:cNvSpPr/>
          <p:nvPr/>
        </p:nvSpPr>
        <p:spPr>
          <a:xfrm>
            <a:off x="6903434" y="3456444"/>
            <a:ext cx="4058529" cy="31085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en-US" sz="2800" b="1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শেনিঃ</a:t>
            </a:r>
            <a:r>
              <a:rPr lang="en-US" sz="28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5ম</a:t>
            </a:r>
          </a:p>
          <a:p>
            <a:pPr algn="ctr"/>
            <a:r>
              <a:rPr lang="en-US" sz="2800" b="1" dirty="0" err="1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বিয়য়ঃ</a:t>
            </a:r>
            <a:r>
              <a:rPr lang="en-US" sz="28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b="1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50 </a:t>
            </a:r>
            <a:r>
              <a:rPr lang="en-US" sz="2800" b="1" dirty="0" err="1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তারিখঃ17/01/২০২3</a:t>
            </a:r>
          </a:p>
          <a:p>
            <a:pPr algn="ctr"/>
            <a:endParaRPr lang="en-US" sz="2800" b="1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58FF76-867B-C764-1321-BF6626398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6405" y="1484386"/>
            <a:ext cx="1781888" cy="2216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CF368F0-BA97-1B41-766A-67D0DA171F56}"/>
              </a:ext>
            </a:extLst>
          </p:cNvPr>
          <p:cNvGrpSpPr/>
          <p:nvPr/>
        </p:nvGrpSpPr>
        <p:grpSpPr>
          <a:xfrm>
            <a:off x="1857829" y="1419639"/>
            <a:ext cx="2527521" cy="2559498"/>
            <a:chOff x="1857829" y="1419639"/>
            <a:chExt cx="2527521" cy="2559498"/>
          </a:xfrm>
        </p:grpSpPr>
        <p:pic>
          <p:nvPicPr>
            <p:cNvPr id="4109" name="Picture 7">
              <a:extLst>
                <a:ext uri="{FF2B5EF4-FFF2-40B4-BE49-F238E27FC236}">
                  <a16:creationId xmlns:a16="http://schemas.microsoft.com/office/drawing/2014/main" id="{F29063A9-861A-B9D3-6197-0EB4C0C2EC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64"/>
            <a:stretch>
              <a:fillRect/>
            </a:stretch>
          </p:blipFill>
          <p:spPr bwMode="auto">
            <a:xfrm>
              <a:off x="2095906" y="1709088"/>
              <a:ext cx="2026158" cy="2088734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DC3D05-D62B-8700-23CD-22DAD8D7F668}"/>
                </a:ext>
              </a:extLst>
            </p:cNvPr>
            <p:cNvSpPr/>
            <p:nvPr/>
          </p:nvSpPr>
          <p:spPr>
            <a:xfrm>
              <a:off x="1988457" y="1560802"/>
              <a:ext cx="2252786" cy="2307237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3794CD-E84E-0B84-6416-1875DDF6E2A8}"/>
                </a:ext>
              </a:extLst>
            </p:cNvPr>
            <p:cNvSpPr/>
            <p:nvPr/>
          </p:nvSpPr>
          <p:spPr>
            <a:xfrm>
              <a:off x="1857829" y="1419639"/>
              <a:ext cx="2527521" cy="2559498"/>
            </a:xfrm>
            <a:prstGeom prst="rect">
              <a:avLst/>
            </a:prstGeom>
            <a:noFill/>
            <a:ln w="57150">
              <a:solidFill>
                <a:srgbClr val="7031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can be the difference between nature and environment? - Quora">
            <a:extLst>
              <a:ext uri="{FF2B5EF4-FFF2-40B4-BE49-F238E27FC236}">
                <a16:creationId xmlns:a16="http://schemas.microsoft.com/office/drawing/2014/main" id="{F569AE5B-2790-6745-6F8A-F29BC8830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8" y="148259"/>
            <a:ext cx="11910391" cy="655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4E28004-5F73-132E-3390-B79DA702BAB1}"/>
              </a:ext>
            </a:extLst>
          </p:cNvPr>
          <p:cNvSpPr/>
          <p:nvPr/>
        </p:nvSpPr>
        <p:spPr>
          <a:xfrm>
            <a:off x="2792936" y="646848"/>
            <a:ext cx="4880072" cy="783193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28575">
                  <a:solidFill>
                    <a:srgbClr val="286804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>
                <a:ln w="28575">
                  <a:solidFill>
                    <a:srgbClr val="286804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8575">
                  <a:solidFill>
                    <a:srgbClr val="286804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4000" b="1" dirty="0">
                <a:ln w="28575">
                  <a:solidFill>
                    <a:srgbClr val="286804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8575">
                  <a:solidFill>
                    <a:srgbClr val="286804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b="1" dirty="0">
              <a:ln w="28575">
                <a:solidFill>
                  <a:srgbClr val="286804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7692B40-811D-93ED-8307-77BBA36C4049}"/>
              </a:ext>
            </a:extLst>
          </p:cNvPr>
          <p:cNvSpPr txBox="1"/>
          <p:nvPr/>
        </p:nvSpPr>
        <p:spPr>
          <a:xfrm>
            <a:off x="8295991" y="5616360"/>
            <a:ext cx="1362000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জীব </a:t>
            </a:r>
            <a:endParaRPr lang="en-US" sz="32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DEB9C3-C4B0-7599-D92F-6664E6025CAE}"/>
              </a:ext>
            </a:extLst>
          </p:cNvPr>
          <p:cNvSpPr txBox="1"/>
          <p:nvPr/>
        </p:nvSpPr>
        <p:spPr>
          <a:xfrm>
            <a:off x="2766285" y="856418"/>
            <a:ext cx="8298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আমরা বেঁচে থাকার জন্য আর কী কী করি?</a:t>
            </a:r>
            <a:endParaRPr lang="en-US" sz="32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16357-0032-5F77-1F45-81635EE5C822}"/>
              </a:ext>
            </a:extLst>
          </p:cNvPr>
          <p:cNvSpPr txBox="1"/>
          <p:nvPr/>
        </p:nvSpPr>
        <p:spPr>
          <a:xfrm>
            <a:off x="537041" y="5625564"/>
            <a:ext cx="912095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যে খাবার খায়,</a:t>
            </a:r>
            <a:r>
              <a:rPr lang="bn-IN" sz="32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চলা ফেরা করে এবং শ্বাস গ্রহণ করে তাকে কী বলে?</a:t>
            </a:r>
            <a:endParaRPr lang="en-US" sz="32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D9216-D332-9F91-464C-BD4E987AE5A1}"/>
              </a:ext>
            </a:extLst>
          </p:cNvPr>
          <p:cNvSpPr txBox="1"/>
          <p:nvPr/>
        </p:nvSpPr>
        <p:spPr>
          <a:xfrm>
            <a:off x="8460558" y="4954485"/>
            <a:ext cx="352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শ্বাস গ্রহণ কর</a:t>
            </a:r>
            <a:r>
              <a:rPr lang="bn-IN" sz="32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5A37B8-A60C-1FF1-F642-C19CFC457905}"/>
              </a:ext>
            </a:extLst>
          </p:cNvPr>
          <p:cNvSpPr/>
          <p:nvPr/>
        </p:nvSpPr>
        <p:spPr>
          <a:xfrm>
            <a:off x="1124489" y="4997916"/>
            <a:ext cx="1641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খাবার খা</a:t>
            </a:r>
            <a:r>
              <a:rPr lang="bn-IN" sz="32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7AE045-339B-6B92-306C-5FBAE5CC781C}"/>
              </a:ext>
            </a:extLst>
          </p:cNvPr>
          <p:cNvSpPr/>
          <p:nvPr/>
        </p:nvSpPr>
        <p:spPr>
          <a:xfrm>
            <a:off x="5097516" y="4970030"/>
            <a:ext cx="2385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চলা ফেরা কর</a:t>
            </a:r>
            <a:r>
              <a:rPr lang="bn-IN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4DE1B9-7D65-B3DC-B9D5-D186710D9C62}"/>
              </a:ext>
            </a:extLst>
          </p:cNvPr>
          <p:cNvSpPr txBox="1"/>
          <p:nvPr/>
        </p:nvSpPr>
        <p:spPr>
          <a:xfrm>
            <a:off x="-217229" y="358131"/>
            <a:ext cx="854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ছবিটা 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</a:t>
            </a:r>
            <a:r>
              <a:rPr lang="bn-BD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লক্ষ্য কর:</a:t>
            </a:r>
            <a:endParaRPr lang="en-US" sz="36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40 Human Walk Cycle Animation Gif files for Animators">
            <a:extLst>
              <a:ext uri="{FF2B5EF4-FFF2-40B4-BE49-F238E27FC236}">
                <a16:creationId xmlns:a16="http://schemas.microsoft.com/office/drawing/2014/main" id="{0EBD9541-1BC5-7E5A-5787-2D95280FE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27" y="1858949"/>
            <a:ext cx="3457964" cy="2703972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শিশুদের খাবার হোক আনন্দময়">
            <a:extLst>
              <a:ext uri="{FF2B5EF4-FFF2-40B4-BE49-F238E27FC236}">
                <a16:creationId xmlns:a16="http://schemas.microsoft.com/office/drawing/2014/main" id="{D912BB75-B2AA-AE09-04E5-FF458B2DE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4" y="1858949"/>
            <a:ext cx="3810000" cy="2703972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to de Homem Negro Respirando Ar Fresco Esticando Os Braços Em Um Parque e  mais fotos de stock de Exercício Respiratório - iStock">
            <a:extLst>
              <a:ext uri="{FF2B5EF4-FFF2-40B4-BE49-F238E27FC236}">
                <a16:creationId xmlns:a16="http://schemas.microsoft.com/office/drawing/2014/main" id="{7B6DC6A2-9D41-9F81-A168-151B36902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674" y="1903515"/>
            <a:ext cx="3521570" cy="2659406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7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12006 -0.0064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3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3" grpId="0"/>
      <p:bldP spid="4" grpId="0" animBg="1"/>
      <p:bldP spid="5" grpId="0"/>
      <p:bldP spid="8" grpId="0"/>
      <p:bldP spid="9" grpId="0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91EF9B-C0E3-CEB0-17C9-2E8D4142221B}"/>
              </a:ext>
            </a:extLst>
          </p:cNvPr>
          <p:cNvSpPr txBox="1"/>
          <p:nvPr/>
        </p:nvSpPr>
        <p:spPr>
          <a:xfrm>
            <a:off x="469158" y="227123"/>
            <a:ext cx="414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কীসের?</a:t>
            </a:r>
            <a:endParaRPr lang="en-US" sz="36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A1F26B-9E05-540F-F4D9-10CCBBD5B2E0}"/>
              </a:ext>
            </a:extLst>
          </p:cNvPr>
          <p:cNvSpPr txBox="1"/>
          <p:nvPr/>
        </p:nvSpPr>
        <p:spPr>
          <a:xfrm>
            <a:off x="5891775" y="619128"/>
            <a:ext cx="632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এটি একটি টেবিলের ছবি।</a:t>
            </a:r>
            <a:endParaRPr lang="en-US" sz="36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F3EAD8-9663-690C-F9D3-8C0AFB79045D}"/>
              </a:ext>
            </a:extLst>
          </p:cNvPr>
          <p:cNvGrpSpPr/>
          <p:nvPr/>
        </p:nvGrpSpPr>
        <p:grpSpPr>
          <a:xfrm rot="10800000">
            <a:off x="1002447" y="2414680"/>
            <a:ext cx="4955733" cy="805666"/>
            <a:chOff x="7036399" y="777433"/>
            <a:chExt cx="4955733" cy="1905806"/>
          </a:xfrm>
        </p:grpSpPr>
        <p:sp>
          <p:nvSpPr>
            <p:cNvPr id="6" name="Left Arrow 5">
              <a:extLst>
                <a:ext uri="{FF2B5EF4-FFF2-40B4-BE49-F238E27FC236}">
                  <a16:creationId xmlns:a16="http://schemas.microsoft.com/office/drawing/2014/main" id="{EB473B07-F6F6-EB95-75C5-2FFFB4C28C07}"/>
                </a:ext>
              </a:extLst>
            </p:cNvPr>
            <p:cNvSpPr/>
            <p:nvPr/>
          </p:nvSpPr>
          <p:spPr>
            <a:xfrm>
              <a:off x="7060367" y="1011436"/>
              <a:ext cx="4931765" cy="1671803"/>
            </a:xfrm>
            <a:prstGeom prst="wedgeRoundRectCallout">
              <a:avLst>
                <a:gd name="adj1" fmla="val 16249"/>
                <a:gd name="adj2" fmla="val -79133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D6ECD2-F3AB-95D4-6E10-D6DF0711BDCF}"/>
                </a:ext>
              </a:extLst>
            </p:cNvPr>
            <p:cNvSpPr txBox="1"/>
            <p:nvPr/>
          </p:nvSpPr>
          <p:spPr>
            <a:xfrm rot="10800000">
              <a:off x="7036399" y="777433"/>
              <a:ext cx="4365906" cy="1691545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ln w="12700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টেবিল কি খেতে পারে?</a:t>
              </a:r>
              <a:endPara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4F75382-45E7-438C-09DF-CE5528DB7322}"/>
              </a:ext>
            </a:extLst>
          </p:cNvPr>
          <p:cNvSpPr/>
          <p:nvPr/>
        </p:nvSpPr>
        <p:spPr>
          <a:xfrm>
            <a:off x="9074397" y="3562404"/>
            <a:ext cx="1099431" cy="902619"/>
          </a:xfrm>
          <a:prstGeom prst="wedgeRoundRectCallout">
            <a:avLst>
              <a:gd name="adj1" fmla="val 53900"/>
              <a:gd name="adj2" fmla="val 80118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600" b="1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Callout 9">
            <a:extLst>
              <a:ext uri="{FF2B5EF4-FFF2-40B4-BE49-F238E27FC236}">
                <a16:creationId xmlns:a16="http://schemas.microsoft.com/office/drawing/2014/main" id="{7FF3FBEE-3E4A-0C5D-5E92-05149880D8F2}"/>
              </a:ext>
            </a:extLst>
          </p:cNvPr>
          <p:cNvSpPr/>
          <p:nvPr/>
        </p:nvSpPr>
        <p:spPr>
          <a:xfrm>
            <a:off x="3160326" y="3872958"/>
            <a:ext cx="5033983" cy="742330"/>
          </a:xfrm>
          <a:prstGeom prst="wedgeRectCallout">
            <a:avLst>
              <a:gd name="adj1" fmla="val -66112"/>
              <a:gd name="adj2" fmla="val 29689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খেতে পারে না?</a:t>
            </a:r>
            <a:endParaRPr lang="en-US" sz="3600" b="1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0213EB3-E368-C340-CC33-B387C0247466}"/>
              </a:ext>
            </a:extLst>
          </p:cNvPr>
          <p:cNvSpPr/>
          <p:nvPr/>
        </p:nvSpPr>
        <p:spPr>
          <a:xfrm>
            <a:off x="2097871" y="5498480"/>
            <a:ext cx="7158891" cy="841330"/>
          </a:xfrm>
          <a:prstGeom prst="wedgeRoundRectCallout">
            <a:avLst>
              <a:gd name="adj1" fmla="val 69322"/>
              <a:gd name="adj2" fmla="val -127408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 এটি একটি জড় পদার্থ।</a:t>
            </a:r>
            <a:endParaRPr lang="en-US" sz="3600" b="1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Transparent Cartoon Desk Png - Transparent Background Cartoon Table, Png  Download , Transparent Png Image - PNGitem">
            <a:extLst>
              <a:ext uri="{FF2B5EF4-FFF2-40B4-BE49-F238E27FC236}">
                <a16:creationId xmlns:a16="http://schemas.microsoft.com/office/drawing/2014/main" id="{03E3F484-B050-AC16-8F62-8744CA930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8" b="91289" l="5465" r="92326">
                        <a14:foregroundMark x1="20349" y1="13415" x2="54767" y2="13415"/>
                        <a14:foregroundMark x1="75233" y1="18118" x2="85233" y2="18118"/>
                        <a14:foregroundMark x1="92326" y1="32230" x2="91860" y2="53310"/>
                        <a14:foregroundMark x1="17558" y1="91463" x2="17558" y2="91463"/>
                        <a14:foregroundMark x1="5465" y1="9408" x2="5465" y2="9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640" y="1086652"/>
            <a:ext cx="2981673" cy="199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401E71-0294-623B-BED9-A32F04C7A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8846" y1="84800" x2="34615" y2="88000"/>
                        <a14:foregroundMark x1="82692" y1="83200" x2="82692" y2="83200"/>
                        <a14:foregroundMark x1="86538" y1="84000" x2="86538" y2="84000"/>
                        <a14:foregroundMark x1="18269" y1="83200" x2="18269" y2="8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28" y="4024342"/>
            <a:ext cx="1586369" cy="19066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DF7BD3-878D-12EF-E842-47A516C80F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4" y="3297873"/>
            <a:ext cx="2190968" cy="233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5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CF6FDD-07B8-4D67-AD8C-75A8316F3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6" y="175610"/>
            <a:ext cx="11846474" cy="6467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CCB7ED-DDE2-46AF-D7B7-857AD7974AC4}"/>
              </a:ext>
            </a:extLst>
          </p:cNvPr>
          <p:cNvSpPr/>
          <p:nvPr/>
        </p:nvSpPr>
        <p:spPr>
          <a:xfrm>
            <a:off x="2444697" y="1428442"/>
            <a:ext cx="7553738" cy="769441"/>
          </a:xfrm>
          <a:prstGeom prst="roundRect">
            <a:avLst>
              <a:gd name="adj" fmla="val 34445"/>
            </a:avLst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BD36EC-88A9-6902-6BEE-C29EF5A481F5}"/>
              </a:ext>
            </a:extLst>
          </p:cNvPr>
          <p:cNvSpPr txBox="1"/>
          <p:nvPr/>
        </p:nvSpPr>
        <p:spPr>
          <a:xfrm>
            <a:off x="3421280" y="1594798"/>
            <a:ext cx="632602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3600" b="1" dirty="0" err="1">
                <a:ln w="6600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6600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600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মধ্যেকার</a:t>
            </a:r>
            <a:r>
              <a:rPr lang="en-US" sz="3600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US" sz="3600" b="1" dirty="0">
              <a:ln w="6600">
                <a:solidFill>
                  <a:schemeClr val="tx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8A3C0-F93E-B11F-CD42-0998D3BE6B36}"/>
              </a:ext>
            </a:extLst>
          </p:cNvPr>
          <p:cNvSpPr txBox="1"/>
          <p:nvPr/>
        </p:nvSpPr>
        <p:spPr>
          <a:xfrm>
            <a:off x="185530" y="214655"/>
            <a:ext cx="3006815" cy="851297"/>
          </a:xfrm>
          <a:prstGeom prst="roundRect">
            <a:avLst>
              <a:gd name="adj" fmla="val 3750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b="1" dirty="0" err="1">
                <a:ln w="6600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ln w="6600">
                <a:solidFill>
                  <a:schemeClr val="tx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5459B8-0A42-E1E5-E308-3C1C0A26EBE1}"/>
              </a:ext>
            </a:extLst>
          </p:cNvPr>
          <p:cNvSpPr txBox="1"/>
          <p:nvPr/>
        </p:nvSpPr>
        <p:spPr>
          <a:xfrm>
            <a:off x="9357419" y="4412496"/>
            <a:ext cx="2504661" cy="168789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অধ্যায়-১, পৃষ্ঠা-২-৩</a:t>
            </a:r>
          </a:p>
        </p:txBody>
      </p:sp>
    </p:spTree>
    <p:extLst>
      <p:ext uri="{BB962C8B-B14F-4D97-AF65-F5344CB8AC3E}">
        <p14:creationId xmlns:p14="http://schemas.microsoft.com/office/powerpoint/2010/main" val="349004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odern Tree PNG, Vector, PSD, and Clipart With Transparent Background for  Free Download | Pngtree">
            <a:extLst>
              <a:ext uri="{FF2B5EF4-FFF2-40B4-BE49-F238E27FC236}">
                <a16:creationId xmlns:a16="http://schemas.microsoft.com/office/drawing/2014/main" id="{AC293F80-F013-19A4-7DFA-93F3CAB4B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11" l="4444" r="96667">
                        <a14:foregroundMark x1="30556" y1="42778" x2="30556" y2="42778"/>
                        <a14:foregroundMark x1="16389" y1="60278" x2="16389" y2="60278"/>
                        <a14:foregroundMark x1="17500" y1="27500" x2="17500" y2="27500"/>
                        <a14:foregroundMark x1="39722" y1="28333" x2="39722" y2="28333"/>
                        <a14:foregroundMark x1="49444" y1="18333" x2="49444" y2="18333"/>
                        <a14:foregroundMark x1="68889" y1="29167" x2="68889" y2="29167"/>
                        <a14:foregroundMark x1="73333" y1="43056" x2="73333" y2="43056"/>
                        <a14:foregroundMark x1="81944" y1="31111" x2="81944" y2="31111"/>
                        <a14:foregroundMark x1="87500" y1="59444" x2="87500" y2="59444"/>
                        <a14:foregroundMark x1="50833" y1="43611" x2="50833" y2="43611"/>
                        <a14:foregroundMark x1="50833" y1="87778" x2="50833" y2="87778"/>
                        <a14:backgroundMark x1="34167" y1="26111" x2="34167" y2="26111"/>
                      </a14:backgroundRemoval>
                    </a14:imgEffect>
                    <a14:imgEffect>
                      <a14:colorTemperature colorTemp="6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26" y="4664191"/>
            <a:ext cx="2119977" cy="211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102257-51E6-714A-6226-CC59920D2903}"/>
              </a:ext>
            </a:extLst>
          </p:cNvPr>
          <p:cNvSpPr/>
          <p:nvPr/>
        </p:nvSpPr>
        <p:spPr>
          <a:xfrm>
            <a:off x="450945" y="2229769"/>
            <a:ext cx="1154702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জীব ও জড়ের মধ্যে পার্থক্য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তা উল্লেখ করতে পারবে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১.১.১ জীব বেঁচে থাকার জন্য কীভাবে জড় পদার্থের উপর নির্ভরশীল তা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6AAD88-55BA-8EDE-C079-B118CE6B692A}"/>
              </a:ext>
            </a:extLst>
          </p:cNvPr>
          <p:cNvSpPr/>
          <p:nvPr/>
        </p:nvSpPr>
        <p:spPr>
          <a:xfrm>
            <a:off x="1627752" y="1644994"/>
            <a:ext cx="36327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শিক্ষার্থীরা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bn-IN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20225-1B3C-4EFF-D27D-0B1B600D7B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1" r="15990" b="32294"/>
          <a:stretch/>
        </p:blipFill>
        <p:spPr>
          <a:xfrm>
            <a:off x="450945" y="296212"/>
            <a:ext cx="2764364" cy="686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403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346D70-B89B-6F19-3D7C-1A771DF52503}"/>
              </a:ext>
            </a:extLst>
          </p:cNvPr>
          <p:cNvSpPr txBox="1"/>
          <p:nvPr/>
        </p:nvSpPr>
        <p:spPr>
          <a:xfrm>
            <a:off x="2401810" y="181013"/>
            <a:ext cx="854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</a:t>
            </a:r>
            <a:r>
              <a:rPr lang="bn-BD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লক্ষ্য কর:</a:t>
            </a:r>
            <a:endParaRPr lang="en-US" sz="36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379A85-0489-20FF-DEC1-FAE26154F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88" b="100000" l="0" r="98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77" r="19469"/>
          <a:stretch/>
        </p:blipFill>
        <p:spPr>
          <a:xfrm>
            <a:off x="7843155" y="984445"/>
            <a:ext cx="2728687" cy="38396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11916C-7900-EF4C-1567-9D71C725AF15}"/>
              </a:ext>
            </a:extLst>
          </p:cNvPr>
          <p:cNvSpPr txBox="1"/>
          <p:nvPr/>
        </p:nvSpPr>
        <p:spPr>
          <a:xfrm>
            <a:off x="2401810" y="4853386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খাবার খাচ্ছে</a:t>
            </a:r>
            <a:endParaRPr lang="en-US" sz="36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929432-8489-179B-4C8B-CD0714B1BD7E}"/>
              </a:ext>
            </a:extLst>
          </p:cNvPr>
          <p:cNvSpPr txBox="1"/>
          <p:nvPr/>
        </p:nvSpPr>
        <p:spPr>
          <a:xfrm>
            <a:off x="8018576" y="4890575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আলমারি</a:t>
            </a:r>
            <a:endParaRPr lang="en-US" sz="36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E6454-CE40-6439-E61E-08E9F6514921}"/>
              </a:ext>
            </a:extLst>
          </p:cNvPr>
          <p:cNvSpPr txBox="1"/>
          <p:nvPr/>
        </p:nvSpPr>
        <p:spPr>
          <a:xfrm>
            <a:off x="4471080" y="517059"/>
            <a:ext cx="6100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জীব কী খায়?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AB1D38-57DD-8E9A-D8A0-DCC43240FF49}"/>
              </a:ext>
            </a:extLst>
          </p:cNvPr>
          <p:cNvSpPr txBox="1"/>
          <p:nvPr/>
        </p:nvSpPr>
        <p:spPr>
          <a:xfrm>
            <a:off x="1798993" y="5496221"/>
            <a:ext cx="964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জীব খাবার খায়, জড় খাবার খায় না।</a:t>
            </a:r>
            <a:endParaRPr lang="en-US" sz="36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C2D107-7B82-5803-217F-A09DD01344DF}"/>
              </a:ext>
            </a:extLst>
          </p:cNvPr>
          <p:cNvSpPr txBox="1"/>
          <p:nvPr/>
        </p:nvSpPr>
        <p:spPr>
          <a:xfrm>
            <a:off x="369005" y="740064"/>
            <a:ext cx="592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তাহলে আমরা কী বুঝতে পারলাম?</a:t>
            </a:r>
            <a:endParaRPr lang="en-US" sz="3600" b="1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 descr="খাবার কীভাবে খেতে হয় জানেন কি? | খাবার কীভাবে খেতে হয় জানেন কি? - Bengali  BoldSky">
            <a:extLst>
              <a:ext uri="{FF2B5EF4-FFF2-40B4-BE49-F238E27FC236}">
                <a16:creationId xmlns:a16="http://schemas.microsoft.com/office/drawing/2014/main" id="{E497EA3C-156A-EE4A-EEF8-BFEF0AABD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711" y="1627662"/>
            <a:ext cx="4157289" cy="311796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00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7" grpId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EC0602-610D-0864-1263-C2D017F170FF}"/>
              </a:ext>
            </a:extLst>
          </p:cNvPr>
          <p:cNvSpPr txBox="1"/>
          <p:nvPr/>
        </p:nvSpPr>
        <p:spPr>
          <a:xfrm>
            <a:off x="-799226" y="161006"/>
            <a:ext cx="854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</a:t>
            </a:r>
            <a:r>
              <a:rPr lang="bn-BD" sz="3600" b="1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লক্ষ্য কর:</a:t>
            </a:r>
            <a:endParaRPr lang="en-US" sz="3600" b="1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871CA9-98C7-6BF7-48F1-DC35C11350EE}"/>
              </a:ext>
            </a:extLst>
          </p:cNvPr>
          <p:cNvSpPr txBox="1"/>
          <p:nvPr/>
        </p:nvSpPr>
        <p:spPr>
          <a:xfrm>
            <a:off x="1075779" y="4980691"/>
            <a:ext cx="3186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শ্বাস গ্রহণ করছে</a:t>
            </a:r>
            <a:endParaRPr lang="en-US" sz="3600" b="1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997BA9-0207-5D10-839D-42C2AEBBB7A8}"/>
              </a:ext>
            </a:extLst>
          </p:cNvPr>
          <p:cNvSpPr txBox="1"/>
          <p:nvPr/>
        </p:nvSpPr>
        <p:spPr>
          <a:xfrm>
            <a:off x="7696129" y="4940478"/>
            <a:ext cx="2443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চেয়ার, টেবিল</a:t>
            </a:r>
            <a:endParaRPr lang="en-US" sz="3600" b="1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5BDB6F-0D2C-2986-5ACF-C8F1CABA6ACA}"/>
              </a:ext>
            </a:extLst>
          </p:cNvPr>
          <p:cNvSpPr txBox="1"/>
          <p:nvPr/>
        </p:nvSpPr>
        <p:spPr>
          <a:xfrm>
            <a:off x="3956644" y="475858"/>
            <a:ext cx="7364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জীব কী</a:t>
            </a:r>
            <a:r>
              <a:rPr lang="bn-BD" sz="3600" b="1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গ্রহণ করে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11AFC5-CD81-1103-2409-FDFAD373E1C5}"/>
              </a:ext>
            </a:extLst>
          </p:cNvPr>
          <p:cNvSpPr txBox="1"/>
          <p:nvPr/>
        </p:nvSpPr>
        <p:spPr>
          <a:xfrm>
            <a:off x="4158837" y="952381"/>
            <a:ext cx="7646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জড় বস্তু কী কখনো শ্বাস গ্রহণ করতে পারে?</a:t>
            </a:r>
            <a:endParaRPr lang="en-US" sz="3600" b="1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D9F50D-C032-6D00-6FD5-45D388DAA566}"/>
              </a:ext>
            </a:extLst>
          </p:cNvPr>
          <p:cNvSpPr txBox="1"/>
          <p:nvPr/>
        </p:nvSpPr>
        <p:spPr>
          <a:xfrm>
            <a:off x="1717056" y="612879"/>
            <a:ext cx="592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তাহলে আমরা কী বুঝতে পারলাম?</a:t>
            </a:r>
            <a:endParaRPr lang="en-US" sz="3600" b="1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B3FEE-3CBB-19EC-8D81-DB762DAA5CEA}"/>
              </a:ext>
            </a:extLst>
          </p:cNvPr>
          <p:cNvSpPr txBox="1"/>
          <p:nvPr/>
        </p:nvSpPr>
        <p:spPr>
          <a:xfrm>
            <a:off x="2422605" y="5593829"/>
            <a:ext cx="964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জীব শ্বাস গ্রহণ করে, জড় শ্বাস গ্রহণ করে না।</a:t>
            </a:r>
            <a:endParaRPr lang="en-US" sz="3600" b="1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আপনি নিজের শ্বাস প্রশ্বাস কতক্ষন পর্যন্ত আটকে রাখতে পারেন? - Quora">
            <a:extLst>
              <a:ext uri="{FF2B5EF4-FFF2-40B4-BE49-F238E27FC236}">
                <a16:creationId xmlns:a16="http://schemas.microsoft.com/office/drawing/2014/main" id="{2F6E1D07-7D5C-D7FE-D7D5-7990507E2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40" y="1598712"/>
            <a:ext cx="4939751" cy="3161881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চেয়ার টেবিল group | Dhaka | Facebook">
            <a:extLst>
              <a:ext uri="{FF2B5EF4-FFF2-40B4-BE49-F238E27FC236}">
                <a16:creationId xmlns:a16="http://schemas.microsoft.com/office/drawing/2014/main" id="{CF4DBF16-D7B9-1293-FFE4-B85E01FB2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766" y="1598712"/>
            <a:ext cx="4527505" cy="3068089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46989F-1F85-94B7-E129-67DF764BAA7D}"/>
              </a:ext>
            </a:extLst>
          </p:cNvPr>
          <p:cNvSpPr txBox="1"/>
          <p:nvPr/>
        </p:nvSpPr>
        <p:spPr>
          <a:xfrm>
            <a:off x="4254752" y="5469734"/>
            <a:ext cx="3186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শ্বাস গ্রহণ ক</a:t>
            </a:r>
            <a:r>
              <a:rPr lang="en-US" sz="3600" b="1" dirty="0" err="1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endParaRPr lang="en-US" sz="3600" b="1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3ABE4D-B21E-7CE6-5C6E-89166EFACCC4}"/>
              </a:ext>
            </a:extLst>
          </p:cNvPr>
          <p:cNvSpPr txBox="1"/>
          <p:nvPr/>
        </p:nvSpPr>
        <p:spPr>
          <a:xfrm>
            <a:off x="5433391" y="5529200"/>
            <a:ext cx="3186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endParaRPr lang="en-US" sz="3600" b="1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39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6" grpId="1"/>
      <p:bldP spid="7" grpId="0"/>
      <p:bldP spid="7" grpId="1"/>
      <p:bldP spid="8" grpId="0"/>
      <p:bldP spid="9" grpId="0"/>
      <p:bldP spid="3" grpId="0"/>
      <p:bldP spid="3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0130EE-F7CC-8B58-D9A9-0D9411C98CAC}"/>
              </a:ext>
            </a:extLst>
          </p:cNvPr>
          <p:cNvSpPr txBox="1"/>
          <p:nvPr/>
        </p:nvSpPr>
        <p:spPr>
          <a:xfrm>
            <a:off x="518065" y="505258"/>
            <a:ext cx="2662457" cy="715089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b="1" dirty="0" err="1">
                <a:ln w="6600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ln w="6600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n w="6600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01EE97-9BF0-AD3D-B726-F179BF724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4" y="3297873"/>
            <a:ext cx="2190968" cy="23343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F86C8A-FDBC-3719-30F4-AA939CFFF362}"/>
              </a:ext>
            </a:extLst>
          </p:cNvPr>
          <p:cNvGrpSpPr/>
          <p:nvPr/>
        </p:nvGrpSpPr>
        <p:grpSpPr>
          <a:xfrm>
            <a:off x="3346481" y="3853766"/>
            <a:ext cx="7301947" cy="1222513"/>
            <a:chOff x="3346481" y="3429000"/>
            <a:chExt cx="7301947" cy="1669773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F64DAE59-E4EF-F73D-EEFC-6F43AF4A1C51}"/>
                </a:ext>
              </a:extLst>
            </p:cNvPr>
            <p:cNvSpPr/>
            <p:nvPr/>
          </p:nvSpPr>
          <p:spPr>
            <a:xfrm>
              <a:off x="3346481" y="3429000"/>
              <a:ext cx="7301947" cy="1669773"/>
            </a:xfrm>
            <a:prstGeom prst="wedgeRoundRectCallout">
              <a:avLst>
                <a:gd name="adj1" fmla="val -62212"/>
                <a:gd name="adj2" fmla="val 9325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F2A09C-BFAB-021A-7EAB-063E25752D9F}"/>
                </a:ext>
              </a:extLst>
            </p:cNvPr>
            <p:cNvSpPr txBox="1"/>
            <p:nvPr/>
          </p:nvSpPr>
          <p:spPr>
            <a:xfrm>
              <a:off x="3697971" y="3880824"/>
              <a:ext cx="65989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r>
                <a:rPr lang="en-US" sz="4400" b="1" dirty="0" err="1">
                  <a:ln w="6600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জীব</a:t>
              </a:r>
              <a:r>
                <a:rPr lang="en-US" sz="4400" b="1" dirty="0">
                  <a:ln w="6600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n w="6600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কীভাবে</a:t>
              </a:r>
              <a:r>
                <a:rPr lang="en-US" sz="4400" b="1" dirty="0">
                  <a:ln w="6600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n w="6600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জড়ের</a:t>
              </a:r>
              <a:r>
                <a:rPr lang="en-US" sz="4400" b="1" dirty="0">
                  <a:ln w="6600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n w="6600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উপর</a:t>
              </a:r>
              <a:r>
                <a:rPr lang="en-US" sz="4400" b="1" dirty="0">
                  <a:ln w="6600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n w="6600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নির্ভরশীল</a:t>
              </a:r>
              <a:r>
                <a:rPr lang="en-US" sz="4400" b="1" dirty="0">
                  <a:ln w="6600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  <p:pic>
        <p:nvPicPr>
          <p:cNvPr id="1026" name="Picture 2" descr="শিক্ষক বাতায়ন">
            <a:extLst>
              <a:ext uri="{FF2B5EF4-FFF2-40B4-BE49-F238E27FC236}">
                <a16:creationId xmlns:a16="http://schemas.microsoft.com/office/drawing/2014/main" id="{93682B1D-8283-86E7-B5F4-CC1419937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7" t="14106" r="29782" b="31595"/>
          <a:stretch/>
        </p:blipFill>
        <p:spPr bwMode="auto">
          <a:xfrm>
            <a:off x="8295861" y="505258"/>
            <a:ext cx="2939206" cy="259243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71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4749</TotalTime>
  <Words>640</Words>
  <Application>Microsoft Office PowerPoint</Application>
  <PresentationFormat>Widescreen</PresentationFormat>
  <Paragraphs>124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Md.Hafizur Rahman</dc:creator>
  <cp:lastModifiedBy>FAYEJ JAMAN</cp:lastModifiedBy>
  <cp:revision>414</cp:revision>
  <dcterms:created xsi:type="dcterms:W3CDTF">2022-04-11T04:51:21Z</dcterms:created>
  <dcterms:modified xsi:type="dcterms:W3CDTF">2023-01-17T16:18:25Z</dcterms:modified>
</cp:coreProperties>
</file>