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0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1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3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0986447" y="6523629"/>
            <a:ext cx="10508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r>
              <a:rPr lang="en-US" sz="105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5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রাজিয়া</a:t>
            </a:r>
            <a:r>
              <a:rPr lang="en-US" sz="105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0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15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D10D5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2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2D40-4374-41DB-81EA-54DFC606828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1552-EB6D-4874-AE56-CA3804F8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8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2D40-4374-41DB-81EA-54DFC606828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1552-EB6D-4874-AE56-CA3804F8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2D40-4374-41DB-81EA-54DFC606828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1552-EB6D-4874-AE56-CA3804F8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7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2D40-4374-41DB-81EA-54DFC606828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1552-EB6D-4874-AE56-CA3804F8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9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2D40-4374-41DB-81EA-54DFC606828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1552-EB6D-4874-AE56-CA3804F8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2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2D40-4374-41DB-81EA-54DFC606828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1552-EB6D-4874-AE56-CA3804F8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5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2D40-4374-41DB-81EA-54DFC606828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1552-EB6D-4874-AE56-CA3804F8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2D40-4374-41DB-81EA-54DFC606828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1552-EB6D-4874-AE56-CA3804F8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8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2D40-4374-41DB-81EA-54DFC606828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1552-EB6D-4874-AE56-CA3804F8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2D40-4374-41DB-81EA-54DFC606828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1552-EB6D-4874-AE56-CA3804F8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9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A2D40-4374-41DB-81EA-54DFC606828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71552-EB6D-4874-AE56-CA3804F8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7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1.wdp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7BF4FC7-ABFF-4709-BE6F-D1EB14477F46}"/>
              </a:ext>
            </a:extLst>
          </p:cNvPr>
          <p:cNvSpPr/>
          <p:nvPr/>
        </p:nvSpPr>
        <p:spPr>
          <a:xfrm>
            <a:off x="3589507" y="4319081"/>
            <a:ext cx="914400" cy="914400"/>
          </a:xfrm>
          <a:prstGeom prst="ellipse">
            <a:avLst/>
          </a:prstGeom>
          <a:solidFill>
            <a:schemeClr val="bg1">
              <a:alpha val="5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D6A759-0C9B-41B7-AE59-FD365667F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" y="44970"/>
            <a:ext cx="12042827" cy="67605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338E19-8B94-49D5-ADC2-1DD9CDE5AD0E}"/>
              </a:ext>
            </a:extLst>
          </p:cNvPr>
          <p:cNvSpPr txBox="1"/>
          <p:nvPr/>
        </p:nvSpPr>
        <p:spPr>
          <a:xfrm>
            <a:off x="74585" y="63822"/>
            <a:ext cx="12042828" cy="6582189"/>
          </a:xfrm>
          <a:prstGeom prst="rect">
            <a:avLst/>
          </a:prstGeom>
          <a:blipFill dpi="0" rotWithShape="1">
            <a:blip r:embed="rId3"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4FC7-ABFF-4709-BE6F-D1EB14477F46}"/>
              </a:ext>
            </a:extLst>
          </p:cNvPr>
          <p:cNvSpPr/>
          <p:nvPr/>
        </p:nvSpPr>
        <p:spPr>
          <a:xfrm>
            <a:off x="3589507" y="4319081"/>
            <a:ext cx="914400" cy="914400"/>
          </a:xfrm>
          <a:prstGeom prst="ellipse">
            <a:avLst/>
          </a:prstGeom>
          <a:solidFill>
            <a:schemeClr val="bg1">
              <a:alpha val="5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56EA77-3255-4735-8249-1B62F3858F03}"/>
              </a:ext>
            </a:extLst>
          </p:cNvPr>
          <p:cNvSpPr/>
          <p:nvPr/>
        </p:nvSpPr>
        <p:spPr>
          <a:xfrm>
            <a:off x="3702994" y="674075"/>
            <a:ext cx="5165387" cy="5029200"/>
          </a:xfrm>
          <a:prstGeom prst="ellipse">
            <a:avLst/>
          </a:prstGeom>
          <a:solidFill>
            <a:srgbClr val="009E90">
              <a:alpha val="5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524E6E-85BA-49EE-8CFB-498DB3A839E3}"/>
              </a:ext>
            </a:extLst>
          </p:cNvPr>
          <p:cNvSpPr txBox="1"/>
          <p:nvPr/>
        </p:nvSpPr>
        <p:spPr>
          <a:xfrm>
            <a:off x="4046707" y="2657121"/>
            <a:ext cx="43996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 ক্লাসে সবাইকে </a:t>
            </a:r>
            <a:r>
              <a:rPr lang="bn-BD" sz="60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6000" b="1" dirty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6000" b="1" dirty="0">
              <a:ln w="317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AE4879-0266-40D1-89FA-FBD0D4614F2C}"/>
              </a:ext>
            </a:extLst>
          </p:cNvPr>
          <p:cNvSpPr/>
          <p:nvPr/>
        </p:nvSpPr>
        <p:spPr>
          <a:xfrm>
            <a:off x="3501957" y="462935"/>
            <a:ext cx="5567463" cy="5451481"/>
          </a:xfrm>
          <a:prstGeom prst="ellipse">
            <a:avLst/>
          </a:prstGeom>
          <a:noFill/>
          <a:ln w="12700" cap="flat" cmpd="sng" algn="ctr">
            <a:solidFill>
              <a:srgbClr val="009E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854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23651" y="1195272"/>
            <a:ext cx="3124192" cy="355493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99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5142" y="295286"/>
            <a:ext cx="64662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b="1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</a:t>
            </a:r>
            <a:r>
              <a:rPr lang="bn-BD" sz="3600" b="1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কর:</a:t>
            </a:r>
            <a:endParaRPr lang="en-US" sz="3600" b="1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9863" y="2020636"/>
            <a:ext cx="3060151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বায়ুর উপস্থিতির প</a:t>
            </a:r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ক্ষণ থেকে আমরা কী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পারলাম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 smtClean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920" y="4907954"/>
            <a:ext cx="522244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ফুলানো ব্যাগে চাপ দিয়ে এবং নেড়ে বায়ু যে আছে তা অনুভব করতে পারি। </a:t>
            </a:r>
            <a:endParaRPr lang="en-US" sz="28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7843" y="4750892"/>
            <a:ext cx="374861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28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বুদবুদের মধ্যেও আমরা বায়ু খুঁজে পাই।</a:t>
            </a:r>
            <a:endParaRPr lang="en-US" sz="28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7485" y="1038579"/>
            <a:ext cx="11261035" cy="5302029"/>
          </a:xfrm>
          <a:prstGeom prst="roundRect">
            <a:avLst>
              <a:gd name="adj" fmla="val 1058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1" b="100000" l="1215" r="97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1" t="5927" r="4306" b="7694"/>
          <a:stretch/>
        </p:blipFill>
        <p:spPr>
          <a:xfrm>
            <a:off x="7785331" y="1232503"/>
            <a:ext cx="3811102" cy="2872094"/>
          </a:xfrm>
          <a:prstGeom prst="roundRect">
            <a:avLst>
              <a:gd name="adj" fmla="val 501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53" b="100000" l="4681" r="965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22" t="7516" r="10130" b="7164"/>
          <a:stretch/>
        </p:blipFill>
        <p:spPr>
          <a:xfrm>
            <a:off x="653920" y="1367415"/>
            <a:ext cx="3751902" cy="2872093"/>
          </a:xfrm>
          <a:prstGeom prst="roundRect">
            <a:avLst>
              <a:gd name="adj" fmla="val 85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2790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A8D7425-2A17-4116-A2F7-846C9E02174B}"/>
              </a:ext>
            </a:extLst>
          </p:cNvPr>
          <p:cNvSpPr/>
          <p:nvPr/>
        </p:nvSpPr>
        <p:spPr>
          <a:xfrm>
            <a:off x="3840888" y="575971"/>
            <a:ext cx="6999873" cy="4575630"/>
          </a:xfrm>
          <a:prstGeom prst="rect">
            <a:avLst/>
          </a:prstGeom>
          <a:solidFill>
            <a:srgbClr val="133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33B37D-BBE1-47F0-8BC8-B0A044D3E49E}"/>
              </a:ext>
            </a:extLst>
          </p:cNvPr>
          <p:cNvSpPr/>
          <p:nvPr/>
        </p:nvSpPr>
        <p:spPr>
          <a:xfrm>
            <a:off x="3997861" y="6023151"/>
            <a:ext cx="6715428" cy="708377"/>
          </a:xfrm>
          <a:prstGeom prst="ellipse">
            <a:avLst/>
          </a:prstGeom>
          <a:solidFill>
            <a:schemeClr val="tx1"/>
          </a:solidFill>
          <a:ln>
            <a:solidFill>
              <a:srgbClr val="926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050CFBB9-D642-4B8C-B0D8-64A65CE4CA5A}"/>
              </a:ext>
            </a:extLst>
          </p:cNvPr>
          <p:cNvSpPr/>
          <p:nvPr/>
        </p:nvSpPr>
        <p:spPr>
          <a:xfrm flipH="1" flipV="1">
            <a:off x="10713289" y="228601"/>
            <a:ext cx="356274" cy="5234920"/>
          </a:xfrm>
          <a:custGeom>
            <a:avLst/>
            <a:gdLst>
              <a:gd name="connsiteX0" fmla="*/ 0 w 312501"/>
              <a:gd name="connsiteY0" fmla="*/ 0 h 5331103"/>
              <a:gd name="connsiteX1" fmla="*/ 312501 w 312501"/>
              <a:gd name="connsiteY1" fmla="*/ 0 h 5331103"/>
              <a:gd name="connsiteX2" fmla="*/ 312501 w 312501"/>
              <a:gd name="connsiteY2" fmla="*/ 5331103 h 5331103"/>
              <a:gd name="connsiteX3" fmla="*/ 0 w 312501"/>
              <a:gd name="connsiteY3" fmla="*/ 5331103 h 5331103"/>
              <a:gd name="connsiteX4" fmla="*/ 0 w 312501"/>
              <a:gd name="connsiteY4" fmla="*/ 0 h 5331103"/>
              <a:gd name="connsiteX0" fmla="*/ 0 w 366966"/>
              <a:gd name="connsiteY0" fmla="*/ 0 h 5331103"/>
              <a:gd name="connsiteX1" fmla="*/ 312501 w 366966"/>
              <a:gd name="connsiteY1" fmla="*/ 0 h 5331103"/>
              <a:gd name="connsiteX2" fmla="*/ 312501 w 366966"/>
              <a:gd name="connsiteY2" fmla="*/ 5331103 h 5331103"/>
              <a:gd name="connsiteX3" fmla="*/ 0 w 366966"/>
              <a:gd name="connsiteY3" fmla="*/ 5331103 h 5331103"/>
              <a:gd name="connsiteX4" fmla="*/ 0 w 366966"/>
              <a:gd name="connsiteY4" fmla="*/ 0 h 5331103"/>
              <a:gd name="connsiteX0" fmla="*/ 0 w 366966"/>
              <a:gd name="connsiteY0" fmla="*/ 0 h 5331103"/>
              <a:gd name="connsiteX1" fmla="*/ 312501 w 366966"/>
              <a:gd name="connsiteY1" fmla="*/ 0 h 5331103"/>
              <a:gd name="connsiteX2" fmla="*/ 312501 w 366966"/>
              <a:gd name="connsiteY2" fmla="*/ 5331103 h 5331103"/>
              <a:gd name="connsiteX3" fmla="*/ 0 w 366966"/>
              <a:gd name="connsiteY3" fmla="*/ 5331103 h 5331103"/>
              <a:gd name="connsiteX4" fmla="*/ 0 w 366966"/>
              <a:gd name="connsiteY4" fmla="*/ 0 h 533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966" h="5331103">
                <a:moveTo>
                  <a:pt x="0" y="0"/>
                </a:moveTo>
                <a:lnTo>
                  <a:pt x="312501" y="0"/>
                </a:lnTo>
                <a:cubicBezTo>
                  <a:pt x="312501" y="1777034"/>
                  <a:pt x="435049" y="3393814"/>
                  <a:pt x="312501" y="5331103"/>
                </a:cubicBezTo>
                <a:lnTo>
                  <a:pt x="0" y="5331103"/>
                </a:lnTo>
                <a:cubicBezTo>
                  <a:pt x="0" y="3554069"/>
                  <a:pt x="160255" y="1965571"/>
                  <a:pt x="0" y="0"/>
                </a:cubicBezTo>
                <a:close/>
              </a:path>
            </a:pathLst>
          </a:custGeom>
          <a:solidFill>
            <a:srgbClr val="D10D53"/>
          </a:solidFill>
          <a:ln>
            <a:solidFill>
              <a:srgbClr val="926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84343D-4AF5-4223-AB9F-B14962E85FE0}"/>
              </a:ext>
            </a:extLst>
          </p:cNvPr>
          <p:cNvSpPr/>
          <p:nvPr/>
        </p:nvSpPr>
        <p:spPr>
          <a:xfrm flipH="1" flipV="1">
            <a:off x="3537491" y="228600"/>
            <a:ext cx="303396" cy="5234920"/>
          </a:xfrm>
          <a:prstGeom prst="rect">
            <a:avLst/>
          </a:prstGeom>
          <a:solidFill>
            <a:srgbClr val="D10D53"/>
          </a:solidFill>
          <a:ln>
            <a:solidFill>
              <a:srgbClr val="926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368329DA-A6E4-4DFD-A99A-CC140AEEF502}"/>
              </a:ext>
            </a:extLst>
          </p:cNvPr>
          <p:cNvSpPr/>
          <p:nvPr/>
        </p:nvSpPr>
        <p:spPr>
          <a:xfrm flipH="1" flipV="1">
            <a:off x="3397083" y="326036"/>
            <a:ext cx="7873830" cy="342496"/>
          </a:xfrm>
          <a:custGeom>
            <a:avLst/>
            <a:gdLst>
              <a:gd name="connsiteX0" fmla="*/ 0 w 8110118"/>
              <a:gd name="connsiteY0" fmla="*/ 0 h 348789"/>
              <a:gd name="connsiteX1" fmla="*/ 8110118 w 8110118"/>
              <a:gd name="connsiteY1" fmla="*/ 0 h 348789"/>
              <a:gd name="connsiteX2" fmla="*/ 8110118 w 8110118"/>
              <a:gd name="connsiteY2" fmla="*/ 348789 h 348789"/>
              <a:gd name="connsiteX3" fmla="*/ 0 w 8110118"/>
              <a:gd name="connsiteY3" fmla="*/ 348789 h 348789"/>
              <a:gd name="connsiteX4" fmla="*/ 0 w 8110118"/>
              <a:gd name="connsiteY4" fmla="*/ 0 h 348789"/>
              <a:gd name="connsiteX0" fmla="*/ 0 w 8110118"/>
              <a:gd name="connsiteY0" fmla="*/ 0 h 348789"/>
              <a:gd name="connsiteX1" fmla="*/ 8110118 w 8110118"/>
              <a:gd name="connsiteY1" fmla="*/ 0 h 348789"/>
              <a:gd name="connsiteX2" fmla="*/ 8110118 w 8110118"/>
              <a:gd name="connsiteY2" fmla="*/ 348789 h 348789"/>
              <a:gd name="connsiteX3" fmla="*/ 0 w 8110118"/>
              <a:gd name="connsiteY3" fmla="*/ 348789 h 348789"/>
              <a:gd name="connsiteX4" fmla="*/ 0 w 8110118"/>
              <a:gd name="connsiteY4" fmla="*/ 0 h 348789"/>
              <a:gd name="connsiteX0" fmla="*/ 0 w 8110118"/>
              <a:gd name="connsiteY0" fmla="*/ 0 h 348789"/>
              <a:gd name="connsiteX1" fmla="*/ 8110118 w 8110118"/>
              <a:gd name="connsiteY1" fmla="*/ 0 h 348789"/>
              <a:gd name="connsiteX2" fmla="*/ 8110118 w 8110118"/>
              <a:gd name="connsiteY2" fmla="*/ 348789 h 348789"/>
              <a:gd name="connsiteX3" fmla="*/ 0 w 8110118"/>
              <a:gd name="connsiteY3" fmla="*/ 348789 h 348789"/>
              <a:gd name="connsiteX4" fmla="*/ 0 w 8110118"/>
              <a:gd name="connsiteY4" fmla="*/ 0 h 348789"/>
              <a:gd name="connsiteX0" fmla="*/ 0 w 8110118"/>
              <a:gd name="connsiteY0" fmla="*/ 0 h 348789"/>
              <a:gd name="connsiteX1" fmla="*/ 8110118 w 8110118"/>
              <a:gd name="connsiteY1" fmla="*/ 0 h 348789"/>
              <a:gd name="connsiteX2" fmla="*/ 8110118 w 8110118"/>
              <a:gd name="connsiteY2" fmla="*/ 348789 h 348789"/>
              <a:gd name="connsiteX3" fmla="*/ 0 w 8110118"/>
              <a:gd name="connsiteY3" fmla="*/ 348789 h 348789"/>
              <a:gd name="connsiteX4" fmla="*/ 0 w 8110118"/>
              <a:gd name="connsiteY4" fmla="*/ 0 h 34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0118" h="348789">
                <a:moveTo>
                  <a:pt x="0" y="0"/>
                </a:moveTo>
                <a:cubicBezTo>
                  <a:pt x="2232032" y="113122"/>
                  <a:pt x="5406745" y="0"/>
                  <a:pt x="8110118" y="0"/>
                </a:cubicBezTo>
                <a:lnTo>
                  <a:pt x="8110118" y="348789"/>
                </a:lnTo>
                <a:cubicBezTo>
                  <a:pt x="5425598" y="226241"/>
                  <a:pt x="2703373" y="348789"/>
                  <a:pt x="0" y="348789"/>
                </a:cubicBezTo>
                <a:lnTo>
                  <a:pt x="0" y="0"/>
                </a:lnTo>
                <a:close/>
              </a:path>
            </a:pathLst>
          </a:custGeom>
          <a:solidFill>
            <a:srgbClr val="D10D53"/>
          </a:solidFill>
          <a:ln>
            <a:solidFill>
              <a:srgbClr val="926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99ECE845-C35E-4BA1-BFE0-C50C0EED3AFA}"/>
              </a:ext>
            </a:extLst>
          </p:cNvPr>
          <p:cNvSpPr/>
          <p:nvPr/>
        </p:nvSpPr>
        <p:spPr>
          <a:xfrm>
            <a:off x="5358620" y="5269367"/>
            <a:ext cx="740665" cy="1240408"/>
          </a:xfrm>
          <a:custGeom>
            <a:avLst/>
            <a:gdLst>
              <a:gd name="connsiteX0" fmla="*/ 0 w 366966"/>
              <a:gd name="connsiteY0" fmla="*/ 0 h 914400"/>
              <a:gd name="connsiteX1" fmla="*/ 366966 w 366966"/>
              <a:gd name="connsiteY1" fmla="*/ 0 h 914400"/>
              <a:gd name="connsiteX2" fmla="*/ 366966 w 366966"/>
              <a:gd name="connsiteY2" fmla="*/ 914400 h 914400"/>
              <a:gd name="connsiteX3" fmla="*/ 0 w 366966"/>
              <a:gd name="connsiteY3" fmla="*/ 914400 h 914400"/>
              <a:gd name="connsiteX4" fmla="*/ 0 w 366966"/>
              <a:gd name="connsiteY4" fmla="*/ 0 h 914400"/>
              <a:gd name="connsiteX0" fmla="*/ 395926 w 762892"/>
              <a:gd name="connsiteY0" fmla="*/ 0 h 1159497"/>
              <a:gd name="connsiteX1" fmla="*/ 762892 w 762892"/>
              <a:gd name="connsiteY1" fmla="*/ 0 h 1159497"/>
              <a:gd name="connsiteX2" fmla="*/ 762892 w 762892"/>
              <a:gd name="connsiteY2" fmla="*/ 914400 h 1159497"/>
              <a:gd name="connsiteX3" fmla="*/ 0 w 762892"/>
              <a:gd name="connsiteY3" fmla="*/ 1159497 h 1159497"/>
              <a:gd name="connsiteX4" fmla="*/ 395926 w 762892"/>
              <a:gd name="connsiteY4" fmla="*/ 0 h 1159497"/>
              <a:gd name="connsiteX0" fmla="*/ 395926 w 762892"/>
              <a:gd name="connsiteY0" fmla="*/ 0 h 1197204"/>
              <a:gd name="connsiteX1" fmla="*/ 762892 w 762892"/>
              <a:gd name="connsiteY1" fmla="*/ 0 h 1197204"/>
              <a:gd name="connsiteX2" fmla="*/ 385820 w 762892"/>
              <a:gd name="connsiteY2" fmla="*/ 1197204 h 1197204"/>
              <a:gd name="connsiteX3" fmla="*/ 0 w 762892"/>
              <a:gd name="connsiteY3" fmla="*/ 1159497 h 1197204"/>
              <a:gd name="connsiteX4" fmla="*/ 395926 w 762892"/>
              <a:gd name="connsiteY4" fmla="*/ 0 h 119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892" h="1197204">
                <a:moveTo>
                  <a:pt x="395926" y="0"/>
                </a:moveTo>
                <a:lnTo>
                  <a:pt x="762892" y="0"/>
                </a:lnTo>
                <a:lnTo>
                  <a:pt x="385820" y="1197204"/>
                </a:lnTo>
                <a:lnTo>
                  <a:pt x="0" y="1159497"/>
                </a:lnTo>
                <a:lnTo>
                  <a:pt x="395926" y="0"/>
                </a:lnTo>
                <a:close/>
              </a:path>
            </a:pathLst>
          </a:custGeom>
          <a:solidFill>
            <a:srgbClr val="D10D53"/>
          </a:solidFill>
          <a:ln>
            <a:solidFill>
              <a:srgbClr val="926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DE0ABDC3-1648-48DA-8B35-E82489B5C1AB}"/>
              </a:ext>
            </a:extLst>
          </p:cNvPr>
          <p:cNvSpPr/>
          <p:nvPr/>
        </p:nvSpPr>
        <p:spPr>
          <a:xfrm>
            <a:off x="8288836" y="5269367"/>
            <a:ext cx="667447" cy="1175604"/>
          </a:xfrm>
          <a:custGeom>
            <a:avLst/>
            <a:gdLst>
              <a:gd name="connsiteX0" fmla="*/ 0 w 366966"/>
              <a:gd name="connsiteY0" fmla="*/ 0 h 914400"/>
              <a:gd name="connsiteX1" fmla="*/ 366966 w 366966"/>
              <a:gd name="connsiteY1" fmla="*/ 0 h 914400"/>
              <a:gd name="connsiteX2" fmla="*/ 366966 w 366966"/>
              <a:gd name="connsiteY2" fmla="*/ 914400 h 914400"/>
              <a:gd name="connsiteX3" fmla="*/ 0 w 366966"/>
              <a:gd name="connsiteY3" fmla="*/ 914400 h 914400"/>
              <a:gd name="connsiteX4" fmla="*/ 0 w 366966"/>
              <a:gd name="connsiteY4" fmla="*/ 0 h 914400"/>
              <a:gd name="connsiteX0" fmla="*/ 395926 w 762892"/>
              <a:gd name="connsiteY0" fmla="*/ 0 h 1159497"/>
              <a:gd name="connsiteX1" fmla="*/ 762892 w 762892"/>
              <a:gd name="connsiteY1" fmla="*/ 0 h 1159497"/>
              <a:gd name="connsiteX2" fmla="*/ 762892 w 762892"/>
              <a:gd name="connsiteY2" fmla="*/ 914400 h 1159497"/>
              <a:gd name="connsiteX3" fmla="*/ 0 w 762892"/>
              <a:gd name="connsiteY3" fmla="*/ 1159497 h 1159497"/>
              <a:gd name="connsiteX4" fmla="*/ 395926 w 762892"/>
              <a:gd name="connsiteY4" fmla="*/ 0 h 1159497"/>
              <a:gd name="connsiteX0" fmla="*/ 395926 w 762892"/>
              <a:gd name="connsiteY0" fmla="*/ 0 h 1197204"/>
              <a:gd name="connsiteX1" fmla="*/ 762892 w 762892"/>
              <a:gd name="connsiteY1" fmla="*/ 0 h 1197204"/>
              <a:gd name="connsiteX2" fmla="*/ 385820 w 762892"/>
              <a:gd name="connsiteY2" fmla="*/ 1197204 h 1197204"/>
              <a:gd name="connsiteX3" fmla="*/ 0 w 762892"/>
              <a:gd name="connsiteY3" fmla="*/ 1159497 h 1197204"/>
              <a:gd name="connsiteX4" fmla="*/ 395926 w 762892"/>
              <a:gd name="connsiteY4" fmla="*/ 0 h 1197204"/>
              <a:gd name="connsiteX0" fmla="*/ 395926 w 1083403"/>
              <a:gd name="connsiteY0" fmla="*/ 0 h 1159497"/>
              <a:gd name="connsiteX1" fmla="*/ 762892 w 1083403"/>
              <a:gd name="connsiteY1" fmla="*/ 0 h 1159497"/>
              <a:gd name="connsiteX2" fmla="*/ 1083403 w 1083403"/>
              <a:gd name="connsiteY2" fmla="*/ 1074655 h 1159497"/>
              <a:gd name="connsiteX3" fmla="*/ 0 w 1083403"/>
              <a:gd name="connsiteY3" fmla="*/ 1159497 h 1159497"/>
              <a:gd name="connsiteX4" fmla="*/ 395926 w 1083403"/>
              <a:gd name="connsiteY4" fmla="*/ 0 h 1159497"/>
              <a:gd name="connsiteX0" fmla="*/ 0 w 687477"/>
              <a:gd name="connsiteY0" fmla="*/ 0 h 1102936"/>
              <a:gd name="connsiteX1" fmla="*/ 366966 w 687477"/>
              <a:gd name="connsiteY1" fmla="*/ 0 h 1102936"/>
              <a:gd name="connsiteX2" fmla="*/ 687477 w 687477"/>
              <a:gd name="connsiteY2" fmla="*/ 1074655 h 1102936"/>
              <a:gd name="connsiteX3" fmla="*/ 301657 w 687477"/>
              <a:gd name="connsiteY3" fmla="*/ 1102936 h 1102936"/>
              <a:gd name="connsiteX4" fmla="*/ 0 w 687477"/>
              <a:gd name="connsiteY4" fmla="*/ 0 h 110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477" h="1102936">
                <a:moveTo>
                  <a:pt x="0" y="0"/>
                </a:moveTo>
                <a:lnTo>
                  <a:pt x="366966" y="0"/>
                </a:lnTo>
                <a:lnTo>
                  <a:pt x="687477" y="1074655"/>
                </a:lnTo>
                <a:lnTo>
                  <a:pt x="301657" y="1102936"/>
                </a:lnTo>
                <a:lnTo>
                  <a:pt x="0" y="0"/>
                </a:lnTo>
                <a:close/>
              </a:path>
            </a:pathLst>
          </a:custGeom>
          <a:solidFill>
            <a:srgbClr val="D10D53"/>
          </a:solidFill>
          <a:ln>
            <a:solidFill>
              <a:srgbClr val="926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B3415B-8D07-4EF5-AFC2-77358C21ECE4}"/>
              </a:ext>
            </a:extLst>
          </p:cNvPr>
          <p:cNvSpPr/>
          <p:nvPr/>
        </p:nvSpPr>
        <p:spPr>
          <a:xfrm>
            <a:off x="7016166" y="5334169"/>
            <a:ext cx="356274" cy="1110802"/>
          </a:xfrm>
          <a:prstGeom prst="rect">
            <a:avLst/>
          </a:prstGeom>
          <a:solidFill>
            <a:srgbClr val="D10D53"/>
          </a:solidFill>
          <a:ln>
            <a:solidFill>
              <a:srgbClr val="926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5FC87E63-0B89-4E1B-B50F-F356444225EC}"/>
              </a:ext>
            </a:extLst>
          </p:cNvPr>
          <p:cNvSpPr/>
          <p:nvPr/>
        </p:nvSpPr>
        <p:spPr>
          <a:xfrm flipH="1" flipV="1">
            <a:off x="3378049" y="4922005"/>
            <a:ext cx="7910438" cy="423749"/>
          </a:xfrm>
          <a:custGeom>
            <a:avLst/>
            <a:gdLst>
              <a:gd name="connsiteX0" fmla="*/ 0 w 8110118"/>
              <a:gd name="connsiteY0" fmla="*/ 0 h 348789"/>
              <a:gd name="connsiteX1" fmla="*/ 8110118 w 8110118"/>
              <a:gd name="connsiteY1" fmla="*/ 0 h 348789"/>
              <a:gd name="connsiteX2" fmla="*/ 8110118 w 8110118"/>
              <a:gd name="connsiteY2" fmla="*/ 348789 h 348789"/>
              <a:gd name="connsiteX3" fmla="*/ 0 w 8110118"/>
              <a:gd name="connsiteY3" fmla="*/ 348789 h 348789"/>
              <a:gd name="connsiteX4" fmla="*/ 0 w 8110118"/>
              <a:gd name="connsiteY4" fmla="*/ 0 h 348789"/>
              <a:gd name="connsiteX0" fmla="*/ 37707 w 8147825"/>
              <a:gd name="connsiteY0" fmla="*/ 0 h 348789"/>
              <a:gd name="connsiteX1" fmla="*/ 8147825 w 8147825"/>
              <a:gd name="connsiteY1" fmla="*/ 0 h 348789"/>
              <a:gd name="connsiteX2" fmla="*/ 8147825 w 8147825"/>
              <a:gd name="connsiteY2" fmla="*/ 348789 h 348789"/>
              <a:gd name="connsiteX3" fmla="*/ 0 w 8147825"/>
              <a:gd name="connsiteY3" fmla="*/ 273375 h 348789"/>
              <a:gd name="connsiteX4" fmla="*/ 37707 w 8147825"/>
              <a:gd name="connsiteY4" fmla="*/ 0 h 348789"/>
              <a:gd name="connsiteX0" fmla="*/ 37707 w 8147825"/>
              <a:gd name="connsiteY0" fmla="*/ 0 h 377070"/>
              <a:gd name="connsiteX1" fmla="*/ 8147825 w 8147825"/>
              <a:gd name="connsiteY1" fmla="*/ 0 h 377070"/>
              <a:gd name="connsiteX2" fmla="*/ 8034703 w 8147825"/>
              <a:gd name="connsiteY2" fmla="*/ 377070 h 377070"/>
              <a:gd name="connsiteX3" fmla="*/ 0 w 8147825"/>
              <a:gd name="connsiteY3" fmla="*/ 273375 h 377070"/>
              <a:gd name="connsiteX4" fmla="*/ 37707 w 8147825"/>
              <a:gd name="connsiteY4" fmla="*/ 0 h 377070"/>
              <a:gd name="connsiteX0" fmla="*/ 37707 w 8147825"/>
              <a:gd name="connsiteY0" fmla="*/ 0 h 377070"/>
              <a:gd name="connsiteX1" fmla="*/ 8147825 w 8147825"/>
              <a:gd name="connsiteY1" fmla="*/ 0 h 377070"/>
              <a:gd name="connsiteX2" fmla="*/ 8034703 w 8147825"/>
              <a:gd name="connsiteY2" fmla="*/ 377070 h 377070"/>
              <a:gd name="connsiteX3" fmla="*/ 0 w 8147825"/>
              <a:gd name="connsiteY3" fmla="*/ 273375 h 377070"/>
              <a:gd name="connsiteX4" fmla="*/ 37707 w 8147825"/>
              <a:gd name="connsiteY4" fmla="*/ 0 h 377070"/>
              <a:gd name="connsiteX0" fmla="*/ 37707 w 8147825"/>
              <a:gd name="connsiteY0" fmla="*/ 54465 h 431535"/>
              <a:gd name="connsiteX1" fmla="*/ 8147825 w 8147825"/>
              <a:gd name="connsiteY1" fmla="*/ 54465 h 431535"/>
              <a:gd name="connsiteX2" fmla="*/ 8034703 w 8147825"/>
              <a:gd name="connsiteY2" fmla="*/ 431535 h 431535"/>
              <a:gd name="connsiteX3" fmla="*/ 0 w 8147825"/>
              <a:gd name="connsiteY3" fmla="*/ 327840 h 431535"/>
              <a:gd name="connsiteX4" fmla="*/ 37707 w 8147825"/>
              <a:gd name="connsiteY4" fmla="*/ 54465 h 43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7825" h="431535">
                <a:moveTo>
                  <a:pt x="37707" y="54465"/>
                </a:moveTo>
                <a:cubicBezTo>
                  <a:pt x="2693946" y="-68083"/>
                  <a:pt x="5444452" y="54465"/>
                  <a:pt x="8147825" y="54465"/>
                </a:cubicBezTo>
                <a:lnTo>
                  <a:pt x="8034703" y="431535"/>
                </a:lnTo>
                <a:cubicBezTo>
                  <a:pt x="5450738" y="293275"/>
                  <a:pt x="2678234" y="362405"/>
                  <a:pt x="0" y="327840"/>
                </a:cubicBezTo>
                <a:lnTo>
                  <a:pt x="37707" y="54465"/>
                </a:lnTo>
                <a:close/>
              </a:path>
            </a:pathLst>
          </a:custGeom>
          <a:solidFill>
            <a:srgbClr val="D10D53"/>
          </a:solidFill>
          <a:ln>
            <a:solidFill>
              <a:srgbClr val="926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4A1726-3056-4FAF-80E2-EA372ADD2FDA}"/>
              </a:ext>
            </a:extLst>
          </p:cNvPr>
          <p:cNvSpPr/>
          <p:nvPr/>
        </p:nvSpPr>
        <p:spPr>
          <a:xfrm>
            <a:off x="4925323" y="668532"/>
            <a:ext cx="50896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ln w="0"/>
                <a:solidFill>
                  <a:srgbClr val="D10D5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bn-BD" sz="6000" b="1" dirty="0">
                <a:ln w="0"/>
                <a:solidFill>
                  <a:srgbClr val="D10D5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6000" b="1" dirty="0">
              <a:ln w="0"/>
              <a:solidFill>
                <a:srgbClr val="D10D5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1AF8B7-A9CF-475C-9B34-FC28250E8BB4}"/>
              </a:ext>
            </a:extLst>
          </p:cNvPr>
          <p:cNvSpPr txBox="1"/>
          <p:nvPr/>
        </p:nvSpPr>
        <p:spPr>
          <a:xfrm>
            <a:off x="4218844" y="1684195"/>
            <a:ext cx="650260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marL="396875" indent="-396875"/>
            <a:r>
              <a:rPr lang="bn-BD" sz="36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96875" indent="-396875"/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বায়ুভর্তি</a:t>
            </a:r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ব্যাগ</a:t>
            </a:r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ডুবিয়ে</a:t>
            </a:r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ঘটবে</a:t>
            </a:r>
            <a:r>
              <a:rPr lang="en-US" sz="36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329EB2-17DA-4843-8F40-CE89CCAAC9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39" l="4196" r="97203">
                        <a14:foregroundMark x1="11836" y1="25434" x2="3140" y2="25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3189" y="241326"/>
            <a:ext cx="3234459" cy="629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4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9" y="79472"/>
            <a:ext cx="8917023" cy="6112754"/>
          </a:xfrm>
          <a:prstGeom prst="roundRect">
            <a:avLst>
              <a:gd name="adj" fmla="val 243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9" y="644888"/>
            <a:ext cx="8896291" cy="49819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5A6CABD5-131B-4143-8100-D83CDB949D93}"/>
              </a:ext>
            </a:extLst>
          </p:cNvPr>
          <p:cNvSpPr/>
          <p:nvPr/>
        </p:nvSpPr>
        <p:spPr>
          <a:xfrm flipH="1">
            <a:off x="6766610" y="63819"/>
            <a:ext cx="5331656" cy="6700052"/>
          </a:xfrm>
          <a:custGeom>
            <a:avLst/>
            <a:gdLst>
              <a:gd name="connsiteX0" fmla="*/ 0 w 5278188"/>
              <a:gd name="connsiteY0" fmla="*/ 0 h 6528603"/>
              <a:gd name="connsiteX1" fmla="*/ 5278188 w 5278188"/>
              <a:gd name="connsiteY1" fmla="*/ 0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2371702 w 5278188"/>
              <a:gd name="connsiteY1" fmla="*/ 10886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3340531 w 5278188"/>
              <a:gd name="connsiteY1" fmla="*/ 54429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2600302 w 5278188"/>
              <a:gd name="connsiteY1" fmla="*/ 21771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8188" h="6528603">
                <a:moveTo>
                  <a:pt x="0" y="0"/>
                </a:moveTo>
                <a:lnTo>
                  <a:pt x="2600302" y="21771"/>
                </a:lnTo>
                <a:lnTo>
                  <a:pt x="5278188" y="6528603"/>
                </a:lnTo>
                <a:lnTo>
                  <a:pt x="0" y="652860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8">
            <a:extLst>
              <a:ext uri="{FF2B5EF4-FFF2-40B4-BE49-F238E27FC236}">
                <a16:creationId xmlns:a16="http://schemas.microsoft.com/office/drawing/2014/main" id="{53791369-D038-496D-B5BA-AF7A4B7F5641}"/>
              </a:ext>
            </a:extLst>
          </p:cNvPr>
          <p:cNvSpPr/>
          <p:nvPr/>
        </p:nvSpPr>
        <p:spPr>
          <a:xfrm>
            <a:off x="7186852" y="59965"/>
            <a:ext cx="2383972" cy="4696143"/>
          </a:xfrm>
          <a:custGeom>
            <a:avLst/>
            <a:gdLst>
              <a:gd name="connsiteX0" fmla="*/ 0 w 3069771"/>
              <a:gd name="connsiteY0" fmla="*/ 4438649 h 4438649"/>
              <a:gd name="connsiteX1" fmla="*/ 2488264 w 3069771"/>
              <a:gd name="connsiteY1" fmla="*/ 0 h 4438649"/>
              <a:gd name="connsiteX2" fmla="*/ 3069771 w 3069771"/>
              <a:gd name="connsiteY2" fmla="*/ 0 h 4438649"/>
              <a:gd name="connsiteX3" fmla="*/ 581507 w 3069771"/>
              <a:gd name="connsiteY3" fmla="*/ 4438649 h 4438649"/>
              <a:gd name="connsiteX4" fmla="*/ 0 w 3069771"/>
              <a:gd name="connsiteY4" fmla="*/ 4438649 h 4438649"/>
              <a:gd name="connsiteX0" fmla="*/ 0 w 3069771"/>
              <a:gd name="connsiteY0" fmla="*/ 4438649 h 4678135"/>
              <a:gd name="connsiteX1" fmla="*/ 2488264 w 3069771"/>
              <a:gd name="connsiteY1" fmla="*/ 0 h 4678135"/>
              <a:gd name="connsiteX2" fmla="*/ 3069771 w 3069771"/>
              <a:gd name="connsiteY2" fmla="*/ 0 h 4678135"/>
              <a:gd name="connsiteX3" fmla="*/ 1082250 w 3069771"/>
              <a:gd name="connsiteY3" fmla="*/ 4678135 h 4678135"/>
              <a:gd name="connsiteX4" fmla="*/ 0 w 3069771"/>
              <a:gd name="connsiteY4" fmla="*/ 4438649 h 4678135"/>
              <a:gd name="connsiteX0" fmla="*/ 0 w 2569028"/>
              <a:gd name="connsiteY0" fmla="*/ 4667249 h 4678135"/>
              <a:gd name="connsiteX1" fmla="*/ 1987521 w 2569028"/>
              <a:gd name="connsiteY1" fmla="*/ 0 h 4678135"/>
              <a:gd name="connsiteX2" fmla="*/ 2569028 w 2569028"/>
              <a:gd name="connsiteY2" fmla="*/ 0 h 4678135"/>
              <a:gd name="connsiteX3" fmla="*/ 581507 w 2569028"/>
              <a:gd name="connsiteY3" fmla="*/ 4678135 h 4678135"/>
              <a:gd name="connsiteX4" fmla="*/ 0 w 2569028"/>
              <a:gd name="connsiteY4" fmla="*/ 4667249 h 4678135"/>
              <a:gd name="connsiteX0" fmla="*/ 0 w 2569028"/>
              <a:gd name="connsiteY0" fmla="*/ 4667249 h 4678135"/>
              <a:gd name="connsiteX1" fmla="*/ 2172578 w 2569028"/>
              <a:gd name="connsiteY1" fmla="*/ 0 h 4678135"/>
              <a:gd name="connsiteX2" fmla="*/ 2569028 w 2569028"/>
              <a:gd name="connsiteY2" fmla="*/ 0 h 4678135"/>
              <a:gd name="connsiteX3" fmla="*/ 581507 w 2569028"/>
              <a:gd name="connsiteY3" fmla="*/ 4678135 h 4678135"/>
              <a:gd name="connsiteX4" fmla="*/ 0 w 2569028"/>
              <a:gd name="connsiteY4" fmla="*/ 4667249 h 4678135"/>
              <a:gd name="connsiteX0" fmla="*/ 0 w 2405743"/>
              <a:gd name="connsiteY0" fmla="*/ 4667249 h 4678135"/>
              <a:gd name="connsiteX1" fmla="*/ 2009293 w 2405743"/>
              <a:gd name="connsiteY1" fmla="*/ 0 h 4678135"/>
              <a:gd name="connsiteX2" fmla="*/ 2405743 w 2405743"/>
              <a:gd name="connsiteY2" fmla="*/ 0 h 4678135"/>
              <a:gd name="connsiteX3" fmla="*/ 418222 w 2405743"/>
              <a:gd name="connsiteY3" fmla="*/ 4678135 h 4678135"/>
              <a:gd name="connsiteX4" fmla="*/ 0 w 2405743"/>
              <a:gd name="connsiteY4" fmla="*/ 4667249 h 4678135"/>
              <a:gd name="connsiteX0" fmla="*/ 0 w 2405743"/>
              <a:gd name="connsiteY0" fmla="*/ 4667249 h 4689020"/>
              <a:gd name="connsiteX1" fmla="*/ 2009293 w 2405743"/>
              <a:gd name="connsiteY1" fmla="*/ 0 h 4689020"/>
              <a:gd name="connsiteX2" fmla="*/ 2405743 w 2405743"/>
              <a:gd name="connsiteY2" fmla="*/ 0 h 4689020"/>
              <a:gd name="connsiteX3" fmla="*/ 439993 w 2405743"/>
              <a:gd name="connsiteY3" fmla="*/ 4689020 h 4689020"/>
              <a:gd name="connsiteX4" fmla="*/ 0 w 2405743"/>
              <a:gd name="connsiteY4" fmla="*/ 4667249 h 4689020"/>
              <a:gd name="connsiteX0" fmla="*/ 0 w 2383972"/>
              <a:gd name="connsiteY0" fmla="*/ 4678134 h 4689020"/>
              <a:gd name="connsiteX1" fmla="*/ 1987522 w 2383972"/>
              <a:gd name="connsiteY1" fmla="*/ 0 h 4689020"/>
              <a:gd name="connsiteX2" fmla="*/ 2383972 w 2383972"/>
              <a:gd name="connsiteY2" fmla="*/ 0 h 4689020"/>
              <a:gd name="connsiteX3" fmla="*/ 418222 w 2383972"/>
              <a:gd name="connsiteY3" fmla="*/ 4689020 h 4689020"/>
              <a:gd name="connsiteX4" fmla="*/ 0 w 2383972"/>
              <a:gd name="connsiteY4" fmla="*/ 4678134 h 468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3972" h="4689020">
                <a:moveTo>
                  <a:pt x="0" y="4678134"/>
                </a:moveTo>
                <a:lnTo>
                  <a:pt x="1987522" y="0"/>
                </a:lnTo>
                <a:lnTo>
                  <a:pt x="2383972" y="0"/>
                </a:lnTo>
                <a:lnTo>
                  <a:pt x="418222" y="4689020"/>
                </a:lnTo>
                <a:lnTo>
                  <a:pt x="0" y="467813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8">
            <a:extLst>
              <a:ext uri="{FF2B5EF4-FFF2-40B4-BE49-F238E27FC236}">
                <a16:creationId xmlns:a16="http://schemas.microsoft.com/office/drawing/2014/main" id="{E9519167-0459-423C-827C-3C2F77D7171D}"/>
              </a:ext>
            </a:extLst>
          </p:cNvPr>
          <p:cNvSpPr/>
          <p:nvPr/>
        </p:nvSpPr>
        <p:spPr>
          <a:xfrm>
            <a:off x="7301849" y="30753"/>
            <a:ext cx="1893691" cy="3643890"/>
          </a:xfrm>
          <a:custGeom>
            <a:avLst/>
            <a:gdLst>
              <a:gd name="connsiteX0" fmla="*/ 0 w 3069771"/>
              <a:gd name="connsiteY0" fmla="*/ 4438649 h 4438649"/>
              <a:gd name="connsiteX1" fmla="*/ 2488264 w 3069771"/>
              <a:gd name="connsiteY1" fmla="*/ 0 h 4438649"/>
              <a:gd name="connsiteX2" fmla="*/ 3069771 w 3069771"/>
              <a:gd name="connsiteY2" fmla="*/ 0 h 4438649"/>
              <a:gd name="connsiteX3" fmla="*/ 581507 w 3069771"/>
              <a:gd name="connsiteY3" fmla="*/ 4438649 h 4438649"/>
              <a:gd name="connsiteX4" fmla="*/ 0 w 3069771"/>
              <a:gd name="connsiteY4" fmla="*/ 4438649 h 4438649"/>
              <a:gd name="connsiteX0" fmla="*/ 0 w 3069771"/>
              <a:gd name="connsiteY0" fmla="*/ 4438649 h 4678135"/>
              <a:gd name="connsiteX1" fmla="*/ 2488264 w 3069771"/>
              <a:gd name="connsiteY1" fmla="*/ 0 h 4678135"/>
              <a:gd name="connsiteX2" fmla="*/ 3069771 w 3069771"/>
              <a:gd name="connsiteY2" fmla="*/ 0 h 4678135"/>
              <a:gd name="connsiteX3" fmla="*/ 1082250 w 3069771"/>
              <a:gd name="connsiteY3" fmla="*/ 4678135 h 4678135"/>
              <a:gd name="connsiteX4" fmla="*/ 0 w 3069771"/>
              <a:gd name="connsiteY4" fmla="*/ 4438649 h 4678135"/>
              <a:gd name="connsiteX0" fmla="*/ 0 w 2569028"/>
              <a:gd name="connsiteY0" fmla="*/ 4667249 h 4678135"/>
              <a:gd name="connsiteX1" fmla="*/ 1987521 w 2569028"/>
              <a:gd name="connsiteY1" fmla="*/ 0 h 4678135"/>
              <a:gd name="connsiteX2" fmla="*/ 2569028 w 2569028"/>
              <a:gd name="connsiteY2" fmla="*/ 0 h 4678135"/>
              <a:gd name="connsiteX3" fmla="*/ 581507 w 2569028"/>
              <a:gd name="connsiteY3" fmla="*/ 4678135 h 4678135"/>
              <a:gd name="connsiteX4" fmla="*/ 0 w 2569028"/>
              <a:gd name="connsiteY4" fmla="*/ 4667249 h 4678135"/>
              <a:gd name="connsiteX0" fmla="*/ 0 w 2569028"/>
              <a:gd name="connsiteY0" fmla="*/ 4667249 h 4678135"/>
              <a:gd name="connsiteX1" fmla="*/ 2172578 w 2569028"/>
              <a:gd name="connsiteY1" fmla="*/ 0 h 4678135"/>
              <a:gd name="connsiteX2" fmla="*/ 2569028 w 2569028"/>
              <a:gd name="connsiteY2" fmla="*/ 0 h 4678135"/>
              <a:gd name="connsiteX3" fmla="*/ 581507 w 2569028"/>
              <a:gd name="connsiteY3" fmla="*/ 4678135 h 4678135"/>
              <a:gd name="connsiteX4" fmla="*/ 0 w 2569028"/>
              <a:gd name="connsiteY4" fmla="*/ 4667249 h 4678135"/>
              <a:gd name="connsiteX0" fmla="*/ 0 w 2405743"/>
              <a:gd name="connsiteY0" fmla="*/ 4667249 h 4678135"/>
              <a:gd name="connsiteX1" fmla="*/ 2009293 w 2405743"/>
              <a:gd name="connsiteY1" fmla="*/ 0 h 4678135"/>
              <a:gd name="connsiteX2" fmla="*/ 2405743 w 2405743"/>
              <a:gd name="connsiteY2" fmla="*/ 0 h 4678135"/>
              <a:gd name="connsiteX3" fmla="*/ 418222 w 2405743"/>
              <a:gd name="connsiteY3" fmla="*/ 4678135 h 4678135"/>
              <a:gd name="connsiteX4" fmla="*/ 0 w 2405743"/>
              <a:gd name="connsiteY4" fmla="*/ 4667249 h 4678135"/>
              <a:gd name="connsiteX0" fmla="*/ 0 w 2405743"/>
              <a:gd name="connsiteY0" fmla="*/ 4667249 h 4689020"/>
              <a:gd name="connsiteX1" fmla="*/ 2009293 w 2405743"/>
              <a:gd name="connsiteY1" fmla="*/ 0 h 4689020"/>
              <a:gd name="connsiteX2" fmla="*/ 2405743 w 2405743"/>
              <a:gd name="connsiteY2" fmla="*/ 0 h 4689020"/>
              <a:gd name="connsiteX3" fmla="*/ 439993 w 2405743"/>
              <a:gd name="connsiteY3" fmla="*/ 4689020 h 4689020"/>
              <a:gd name="connsiteX4" fmla="*/ 0 w 2405743"/>
              <a:gd name="connsiteY4" fmla="*/ 4667249 h 4689020"/>
              <a:gd name="connsiteX0" fmla="*/ 0 w 2383972"/>
              <a:gd name="connsiteY0" fmla="*/ 4678134 h 4689020"/>
              <a:gd name="connsiteX1" fmla="*/ 1987522 w 2383972"/>
              <a:gd name="connsiteY1" fmla="*/ 0 h 4689020"/>
              <a:gd name="connsiteX2" fmla="*/ 2383972 w 2383972"/>
              <a:gd name="connsiteY2" fmla="*/ 0 h 4689020"/>
              <a:gd name="connsiteX3" fmla="*/ 418222 w 2383972"/>
              <a:gd name="connsiteY3" fmla="*/ 4689020 h 4689020"/>
              <a:gd name="connsiteX4" fmla="*/ 0 w 2383972"/>
              <a:gd name="connsiteY4" fmla="*/ 4678134 h 468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3972" h="4689020">
                <a:moveTo>
                  <a:pt x="0" y="4678134"/>
                </a:moveTo>
                <a:lnTo>
                  <a:pt x="1987522" y="0"/>
                </a:lnTo>
                <a:lnTo>
                  <a:pt x="2383972" y="0"/>
                </a:lnTo>
                <a:lnTo>
                  <a:pt x="418222" y="4689020"/>
                </a:lnTo>
                <a:lnTo>
                  <a:pt x="0" y="46781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917024" y="153808"/>
            <a:ext cx="3274976" cy="1822910"/>
            <a:chOff x="8917024" y="153808"/>
            <a:chExt cx="3274976" cy="1822910"/>
          </a:xfrm>
        </p:grpSpPr>
        <p:sp>
          <p:nvSpPr>
            <p:cNvPr id="8" name="Rectangle: Rounded Corners 18">
              <a:extLst>
                <a:ext uri="{FF2B5EF4-FFF2-40B4-BE49-F238E27FC236}">
                  <a16:creationId xmlns:a16="http://schemas.microsoft.com/office/drawing/2014/main" id="{41DC9365-26D4-4428-A687-5DBB812F92D1}"/>
                </a:ext>
              </a:extLst>
            </p:cNvPr>
            <p:cNvSpPr/>
            <p:nvPr/>
          </p:nvSpPr>
          <p:spPr>
            <a:xfrm>
              <a:off x="8917024" y="153808"/>
              <a:ext cx="3165501" cy="1822910"/>
            </a:xfrm>
            <a:prstGeom prst="roundRect">
              <a:avLst>
                <a:gd name="adj" fmla="val 40355"/>
              </a:avLst>
            </a:prstGeom>
            <a:gradFill flip="none" rotWithShape="1">
              <a:gsLst>
                <a:gs pos="0">
                  <a:srgbClr val="F43CB7">
                    <a:shade val="30000"/>
                    <a:satMod val="115000"/>
                  </a:srgbClr>
                </a:gs>
                <a:gs pos="50000">
                  <a:srgbClr val="F43CB7">
                    <a:shade val="67500"/>
                    <a:satMod val="115000"/>
                  </a:srgbClr>
                </a:gs>
                <a:gs pos="100000">
                  <a:srgbClr val="F43CB7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19901" y="342998"/>
              <a:ext cx="3172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আমরা আর কীভাবে বায়ুর  উপস্থিতি অনুভব করতে পারি?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673313" y="2930457"/>
            <a:ext cx="277646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সাইকেল চালানোর সময়।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8838" y="2899145"/>
            <a:ext cx="3544377" cy="175432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হাতপাখার বাতাসে কাগজের টুকরা উড়ার সময়।</a:t>
            </a:r>
          </a:p>
        </p:txBody>
      </p:sp>
    </p:spTree>
    <p:extLst>
      <p:ext uri="{BB962C8B-B14F-4D97-AF65-F5344CB8AC3E}">
        <p14:creationId xmlns:p14="http://schemas.microsoft.com/office/powerpoint/2010/main" val="362282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>
            <a:extLst>
              <a:ext uri="{FF2B5EF4-FFF2-40B4-BE49-F238E27FC236}">
                <a16:creationId xmlns:a16="http://schemas.microsoft.com/office/drawing/2014/main" id="{53791369-D038-496D-B5BA-AF7A4B7F5641}"/>
              </a:ext>
            </a:extLst>
          </p:cNvPr>
          <p:cNvSpPr/>
          <p:nvPr/>
        </p:nvSpPr>
        <p:spPr>
          <a:xfrm flipH="1">
            <a:off x="2484258" y="96679"/>
            <a:ext cx="2731311" cy="4689020"/>
          </a:xfrm>
          <a:custGeom>
            <a:avLst/>
            <a:gdLst>
              <a:gd name="connsiteX0" fmla="*/ 0 w 3069771"/>
              <a:gd name="connsiteY0" fmla="*/ 4438649 h 4438649"/>
              <a:gd name="connsiteX1" fmla="*/ 2488264 w 3069771"/>
              <a:gd name="connsiteY1" fmla="*/ 0 h 4438649"/>
              <a:gd name="connsiteX2" fmla="*/ 3069771 w 3069771"/>
              <a:gd name="connsiteY2" fmla="*/ 0 h 4438649"/>
              <a:gd name="connsiteX3" fmla="*/ 581507 w 3069771"/>
              <a:gd name="connsiteY3" fmla="*/ 4438649 h 4438649"/>
              <a:gd name="connsiteX4" fmla="*/ 0 w 3069771"/>
              <a:gd name="connsiteY4" fmla="*/ 4438649 h 4438649"/>
              <a:gd name="connsiteX0" fmla="*/ 0 w 3069771"/>
              <a:gd name="connsiteY0" fmla="*/ 4438649 h 4678135"/>
              <a:gd name="connsiteX1" fmla="*/ 2488264 w 3069771"/>
              <a:gd name="connsiteY1" fmla="*/ 0 h 4678135"/>
              <a:gd name="connsiteX2" fmla="*/ 3069771 w 3069771"/>
              <a:gd name="connsiteY2" fmla="*/ 0 h 4678135"/>
              <a:gd name="connsiteX3" fmla="*/ 1082250 w 3069771"/>
              <a:gd name="connsiteY3" fmla="*/ 4678135 h 4678135"/>
              <a:gd name="connsiteX4" fmla="*/ 0 w 3069771"/>
              <a:gd name="connsiteY4" fmla="*/ 4438649 h 4678135"/>
              <a:gd name="connsiteX0" fmla="*/ 0 w 2569028"/>
              <a:gd name="connsiteY0" fmla="*/ 4667249 h 4678135"/>
              <a:gd name="connsiteX1" fmla="*/ 1987521 w 2569028"/>
              <a:gd name="connsiteY1" fmla="*/ 0 h 4678135"/>
              <a:gd name="connsiteX2" fmla="*/ 2569028 w 2569028"/>
              <a:gd name="connsiteY2" fmla="*/ 0 h 4678135"/>
              <a:gd name="connsiteX3" fmla="*/ 581507 w 2569028"/>
              <a:gd name="connsiteY3" fmla="*/ 4678135 h 4678135"/>
              <a:gd name="connsiteX4" fmla="*/ 0 w 2569028"/>
              <a:gd name="connsiteY4" fmla="*/ 4667249 h 4678135"/>
              <a:gd name="connsiteX0" fmla="*/ 0 w 2569028"/>
              <a:gd name="connsiteY0" fmla="*/ 4667249 h 4678135"/>
              <a:gd name="connsiteX1" fmla="*/ 2172578 w 2569028"/>
              <a:gd name="connsiteY1" fmla="*/ 0 h 4678135"/>
              <a:gd name="connsiteX2" fmla="*/ 2569028 w 2569028"/>
              <a:gd name="connsiteY2" fmla="*/ 0 h 4678135"/>
              <a:gd name="connsiteX3" fmla="*/ 581507 w 2569028"/>
              <a:gd name="connsiteY3" fmla="*/ 4678135 h 4678135"/>
              <a:gd name="connsiteX4" fmla="*/ 0 w 2569028"/>
              <a:gd name="connsiteY4" fmla="*/ 4667249 h 4678135"/>
              <a:gd name="connsiteX0" fmla="*/ 0 w 2405743"/>
              <a:gd name="connsiteY0" fmla="*/ 4667249 h 4678135"/>
              <a:gd name="connsiteX1" fmla="*/ 2009293 w 2405743"/>
              <a:gd name="connsiteY1" fmla="*/ 0 h 4678135"/>
              <a:gd name="connsiteX2" fmla="*/ 2405743 w 2405743"/>
              <a:gd name="connsiteY2" fmla="*/ 0 h 4678135"/>
              <a:gd name="connsiteX3" fmla="*/ 418222 w 2405743"/>
              <a:gd name="connsiteY3" fmla="*/ 4678135 h 4678135"/>
              <a:gd name="connsiteX4" fmla="*/ 0 w 2405743"/>
              <a:gd name="connsiteY4" fmla="*/ 4667249 h 4678135"/>
              <a:gd name="connsiteX0" fmla="*/ 0 w 2405743"/>
              <a:gd name="connsiteY0" fmla="*/ 4667249 h 4689020"/>
              <a:gd name="connsiteX1" fmla="*/ 2009293 w 2405743"/>
              <a:gd name="connsiteY1" fmla="*/ 0 h 4689020"/>
              <a:gd name="connsiteX2" fmla="*/ 2405743 w 2405743"/>
              <a:gd name="connsiteY2" fmla="*/ 0 h 4689020"/>
              <a:gd name="connsiteX3" fmla="*/ 439993 w 2405743"/>
              <a:gd name="connsiteY3" fmla="*/ 4689020 h 4689020"/>
              <a:gd name="connsiteX4" fmla="*/ 0 w 2405743"/>
              <a:gd name="connsiteY4" fmla="*/ 4667249 h 4689020"/>
              <a:gd name="connsiteX0" fmla="*/ 0 w 2383972"/>
              <a:gd name="connsiteY0" fmla="*/ 4678134 h 4689020"/>
              <a:gd name="connsiteX1" fmla="*/ 1987522 w 2383972"/>
              <a:gd name="connsiteY1" fmla="*/ 0 h 4689020"/>
              <a:gd name="connsiteX2" fmla="*/ 2383972 w 2383972"/>
              <a:gd name="connsiteY2" fmla="*/ 0 h 4689020"/>
              <a:gd name="connsiteX3" fmla="*/ 418222 w 2383972"/>
              <a:gd name="connsiteY3" fmla="*/ 4689020 h 4689020"/>
              <a:gd name="connsiteX4" fmla="*/ 0 w 2383972"/>
              <a:gd name="connsiteY4" fmla="*/ 4678134 h 468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3972" h="4689020">
                <a:moveTo>
                  <a:pt x="0" y="4678134"/>
                </a:moveTo>
                <a:lnTo>
                  <a:pt x="1987522" y="0"/>
                </a:lnTo>
                <a:lnTo>
                  <a:pt x="2383972" y="0"/>
                </a:lnTo>
                <a:lnTo>
                  <a:pt x="418222" y="4689020"/>
                </a:lnTo>
                <a:lnTo>
                  <a:pt x="0" y="467813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90" y="698539"/>
            <a:ext cx="6607784" cy="4941786"/>
          </a:xfrm>
          <a:prstGeom prst="roundRect">
            <a:avLst>
              <a:gd name="adj" fmla="val 234"/>
            </a:avLst>
          </a:prstGeom>
          <a:solidFill>
            <a:srgbClr val="FFFFFF"/>
          </a:solidFill>
          <a:ln w="3175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5A6CABD5-131B-4143-8100-D83CDB949D93}"/>
              </a:ext>
            </a:extLst>
          </p:cNvPr>
          <p:cNvSpPr/>
          <p:nvPr/>
        </p:nvSpPr>
        <p:spPr>
          <a:xfrm>
            <a:off x="119046" y="61116"/>
            <a:ext cx="5449888" cy="6689201"/>
          </a:xfrm>
          <a:custGeom>
            <a:avLst/>
            <a:gdLst>
              <a:gd name="connsiteX0" fmla="*/ 0 w 5278188"/>
              <a:gd name="connsiteY0" fmla="*/ 0 h 6528603"/>
              <a:gd name="connsiteX1" fmla="*/ 5278188 w 5278188"/>
              <a:gd name="connsiteY1" fmla="*/ 0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2371702 w 5278188"/>
              <a:gd name="connsiteY1" fmla="*/ 10886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3340531 w 5278188"/>
              <a:gd name="connsiteY1" fmla="*/ 54429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2600302 w 5278188"/>
              <a:gd name="connsiteY1" fmla="*/ 21771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8188" h="6528603">
                <a:moveTo>
                  <a:pt x="0" y="0"/>
                </a:moveTo>
                <a:lnTo>
                  <a:pt x="2600302" y="21771"/>
                </a:lnTo>
                <a:lnTo>
                  <a:pt x="5278188" y="6528603"/>
                </a:lnTo>
                <a:lnTo>
                  <a:pt x="0" y="6528603"/>
                </a:lnTo>
                <a:lnTo>
                  <a:pt x="0" y="0"/>
                </a:lnTo>
                <a:close/>
              </a:path>
            </a:pathLst>
          </a:custGeom>
          <a:solidFill>
            <a:srgbClr val="D10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8">
            <a:extLst>
              <a:ext uri="{FF2B5EF4-FFF2-40B4-BE49-F238E27FC236}">
                <a16:creationId xmlns:a16="http://schemas.microsoft.com/office/drawing/2014/main" id="{E9519167-0459-423C-827C-3C2F77D7171D}"/>
              </a:ext>
            </a:extLst>
          </p:cNvPr>
          <p:cNvSpPr/>
          <p:nvPr/>
        </p:nvSpPr>
        <p:spPr>
          <a:xfrm flipH="1">
            <a:off x="2913949" y="96679"/>
            <a:ext cx="2195931" cy="3653771"/>
          </a:xfrm>
          <a:custGeom>
            <a:avLst/>
            <a:gdLst>
              <a:gd name="connsiteX0" fmla="*/ 0 w 3069771"/>
              <a:gd name="connsiteY0" fmla="*/ 4438649 h 4438649"/>
              <a:gd name="connsiteX1" fmla="*/ 2488264 w 3069771"/>
              <a:gd name="connsiteY1" fmla="*/ 0 h 4438649"/>
              <a:gd name="connsiteX2" fmla="*/ 3069771 w 3069771"/>
              <a:gd name="connsiteY2" fmla="*/ 0 h 4438649"/>
              <a:gd name="connsiteX3" fmla="*/ 581507 w 3069771"/>
              <a:gd name="connsiteY3" fmla="*/ 4438649 h 4438649"/>
              <a:gd name="connsiteX4" fmla="*/ 0 w 3069771"/>
              <a:gd name="connsiteY4" fmla="*/ 4438649 h 4438649"/>
              <a:gd name="connsiteX0" fmla="*/ 0 w 3069771"/>
              <a:gd name="connsiteY0" fmla="*/ 4438649 h 4678135"/>
              <a:gd name="connsiteX1" fmla="*/ 2488264 w 3069771"/>
              <a:gd name="connsiteY1" fmla="*/ 0 h 4678135"/>
              <a:gd name="connsiteX2" fmla="*/ 3069771 w 3069771"/>
              <a:gd name="connsiteY2" fmla="*/ 0 h 4678135"/>
              <a:gd name="connsiteX3" fmla="*/ 1082250 w 3069771"/>
              <a:gd name="connsiteY3" fmla="*/ 4678135 h 4678135"/>
              <a:gd name="connsiteX4" fmla="*/ 0 w 3069771"/>
              <a:gd name="connsiteY4" fmla="*/ 4438649 h 4678135"/>
              <a:gd name="connsiteX0" fmla="*/ 0 w 2569028"/>
              <a:gd name="connsiteY0" fmla="*/ 4667249 h 4678135"/>
              <a:gd name="connsiteX1" fmla="*/ 1987521 w 2569028"/>
              <a:gd name="connsiteY1" fmla="*/ 0 h 4678135"/>
              <a:gd name="connsiteX2" fmla="*/ 2569028 w 2569028"/>
              <a:gd name="connsiteY2" fmla="*/ 0 h 4678135"/>
              <a:gd name="connsiteX3" fmla="*/ 581507 w 2569028"/>
              <a:gd name="connsiteY3" fmla="*/ 4678135 h 4678135"/>
              <a:gd name="connsiteX4" fmla="*/ 0 w 2569028"/>
              <a:gd name="connsiteY4" fmla="*/ 4667249 h 4678135"/>
              <a:gd name="connsiteX0" fmla="*/ 0 w 2569028"/>
              <a:gd name="connsiteY0" fmla="*/ 4667249 h 4678135"/>
              <a:gd name="connsiteX1" fmla="*/ 2172578 w 2569028"/>
              <a:gd name="connsiteY1" fmla="*/ 0 h 4678135"/>
              <a:gd name="connsiteX2" fmla="*/ 2569028 w 2569028"/>
              <a:gd name="connsiteY2" fmla="*/ 0 h 4678135"/>
              <a:gd name="connsiteX3" fmla="*/ 581507 w 2569028"/>
              <a:gd name="connsiteY3" fmla="*/ 4678135 h 4678135"/>
              <a:gd name="connsiteX4" fmla="*/ 0 w 2569028"/>
              <a:gd name="connsiteY4" fmla="*/ 4667249 h 4678135"/>
              <a:gd name="connsiteX0" fmla="*/ 0 w 2405743"/>
              <a:gd name="connsiteY0" fmla="*/ 4667249 h 4678135"/>
              <a:gd name="connsiteX1" fmla="*/ 2009293 w 2405743"/>
              <a:gd name="connsiteY1" fmla="*/ 0 h 4678135"/>
              <a:gd name="connsiteX2" fmla="*/ 2405743 w 2405743"/>
              <a:gd name="connsiteY2" fmla="*/ 0 h 4678135"/>
              <a:gd name="connsiteX3" fmla="*/ 418222 w 2405743"/>
              <a:gd name="connsiteY3" fmla="*/ 4678135 h 4678135"/>
              <a:gd name="connsiteX4" fmla="*/ 0 w 2405743"/>
              <a:gd name="connsiteY4" fmla="*/ 4667249 h 4678135"/>
              <a:gd name="connsiteX0" fmla="*/ 0 w 2405743"/>
              <a:gd name="connsiteY0" fmla="*/ 4667249 h 4689020"/>
              <a:gd name="connsiteX1" fmla="*/ 2009293 w 2405743"/>
              <a:gd name="connsiteY1" fmla="*/ 0 h 4689020"/>
              <a:gd name="connsiteX2" fmla="*/ 2405743 w 2405743"/>
              <a:gd name="connsiteY2" fmla="*/ 0 h 4689020"/>
              <a:gd name="connsiteX3" fmla="*/ 439993 w 2405743"/>
              <a:gd name="connsiteY3" fmla="*/ 4689020 h 4689020"/>
              <a:gd name="connsiteX4" fmla="*/ 0 w 2405743"/>
              <a:gd name="connsiteY4" fmla="*/ 4667249 h 4689020"/>
              <a:gd name="connsiteX0" fmla="*/ 0 w 2383972"/>
              <a:gd name="connsiteY0" fmla="*/ 4678134 h 4689020"/>
              <a:gd name="connsiteX1" fmla="*/ 1987522 w 2383972"/>
              <a:gd name="connsiteY1" fmla="*/ 0 h 4689020"/>
              <a:gd name="connsiteX2" fmla="*/ 2383972 w 2383972"/>
              <a:gd name="connsiteY2" fmla="*/ 0 h 4689020"/>
              <a:gd name="connsiteX3" fmla="*/ 418222 w 2383972"/>
              <a:gd name="connsiteY3" fmla="*/ 4689020 h 4689020"/>
              <a:gd name="connsiteX4" fmla="*/ 0 w 2383972"/>
              <a:gd name="connsiteY4" fmla="*/ 4678134 h 468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3972" h="4689020">
                <a:moveTo>
                  <a:pt x="0" y="4678134"/>
                </a:moveTo>
                <a:lnTo>
                  <a:pt x="1987522" y="0"/>
                </a:lnTo>
                <a:lnTo>
                  <a:pt x="2383972" y="0"/>
                </a:lnTo>
                <a:lnTo>
                  <a:pt x="418222" y="4689020"/>
                </a:lnTo>
                <a:lnTo>
                  <a:pt x="0" y="467813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9046" y="96679"/>
            <a:ext cx="3340555" cy="173664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আর কীভাবে বায়ুর  উপস্থিতি অনুভব করতে পারি?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53D6A-A0FF-48F9-BD93-F9DD993E1A75}"/>
              </a:ext>
            </a:extLst>
          </p:cNvPr>
          <p:cNvSpPr txBox="1"/>
          <p:nvPr/>
        </p:nvSpPr>
        <p:spPr>
          <a:xfrm>
            <a:off x="160916" y="2965220"/>
            <a:ext cx="275026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বাতাসে যখন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ঘুড়ি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948" y="717828"/>
            <a:ext cx="6656067" cy="495047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14A13B-2CC2-421C-A3E9-6D8203FFCF83}"/>
              </a:ext>
            </a:extLst>
          </p:cNvPr>
          <p:cNvCxnSpPr>
            <a:cxnSpLocks/>
          </p:cNvCxnSpPr>
          <p:nvPr/>
        </p:nvCxnSpPr>
        <p:spPr>
          <a:xfrm>
            <a:off x="3060920" y="3169432"/>
            <a:ext cx="3439886" cy="236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732D5AF-CDA0-47A7-BA50-D52FAEDEFD1D}"/>
              </a:ext>
            </a:extLst>
          </p:cNvPr>
          <p:cNvSpPr/>
          <p:nvPr/>
        </p:nvSpPr>
        <p:spPr>
          <a:xfrm>
            <a:off x="179869" y="2916210"/>
            <a:ext cx="2768009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বাতাসে যখন চুল ওড়ে</a:t>
            </a:r>
            <a:r>
              <a:rPr lang="bn-BD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8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678" y="271922"/>
            <a:ext cx="7774503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 কীভাবে বায়ুর  উপস্থিতি অনুভব করতে পারি</a:t>
            </a:r>
            <a:r>
              <a:rPr lang="bn-BD" sz="32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b="1" dirty="0" smtClean="0">
                <a:ln w="31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31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D1FCAB-52FC-45A9-B850-163A99ACBDAE}"/>
              </a:ext>
            </a:extLst>
          </p:cNvPr>
          <p:cNvSpPr txBox="1"/>
          <p:nvPr/>
        </p:nvSpPr>
        <p:spPr>
          <a:xfrm>
            <a:off x="650465" y="5514750"/>
            <a:ext cx="57708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বাতাসে যখন কাপড় 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403" y="5506359"/>
            <a:ext cx="58561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বাতাসে যখন গাছের পাতা নড়ে।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65" y="1371601"/>
            <a:ext cx="4940983" cy="38530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20" y="1371601"/>
            <a:ext cx="4940983" cy="3852999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36008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"/>
          <a:stretch/>
        </p:blipFill>
        <p:spPr>
          <a:xfrm>
            <a:off x="1146629" y="910806"/>
            <a:ext cx="9608457" cy="4650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16880" y="232318"/>
            <a:ext cx="56679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b="1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</a:t>
            </a:r>
            <a:r>
              <a:rPr lang="bn-BD" sz="3600" b="1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কর:</a:t>
            </a:r>
            <a:endParaRPr lang="en-US" sz="3600" b="1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3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05" y="3878302"/>
            <a:ext cx="2072946" cy="1392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01" y="975780"/>
            <a:ext cx="3525881" cy="395043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89225" y="2346632"/>
            <a:ext cx="1925614" cy="1111602"/>
            <a:chOff x="1989225" y="2346632"/>
            <a:chExt cx="1925614" cy="1111602"/>
          </a:xfrm>
        </p:grpSpPr>
        <p:sp>
          <p:nvSpPr>
            <p:cNvPr id="7" name="Oval 6"/>
            <p:cNvSpPr/>
            <p:nvPr/>
          </p:nvSpPr>
          <p:spPr>
            <a:xfrm>
              <a:off x="1989225" y="2346632"/>
              <a:ext cx="1925614" cy="111160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5105" y="2474893"/>
              <a:ext cx="1707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কার্বণ ডাই-অক্সইড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21191" y="3033486"/>
            <a:ext cx="1583174" cy="877439"/>
            <a:chOff x="5521191" y="3033486"/>
            <a:chExt cx="1583174" cy="877439"/>
          </a:xfrm>
        </p:grpSpPr>
        <p:sp>
          <p:nvSpPr>
            <p:cNvPr id="10" name="Oval 9"/>
            <p:cNvSpPr/>
            <p:nvPr/>
          </p:nvSpPr>
          <p:spPr>
            <a:xfrm>
              <a:off x="5521191" y="3033486"/>
              <a:ext cx="1583174" cy="87743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22059" y="3217126"/>
              <a:ext cx="1166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অক্সিজেন</a:t>
              </a:r>
              <a:endPara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Curved Down Arrow 11"/>
          <p:cNvSpPr/>
          <p:nvPr/>
        </p:nvSpPr>
        <p:spPr>
          <a:xfrm rot="3086156" flipV="1">
            <a:off x="4132978" y="3112162"/>
            <a:ext cx="2453872" cy="1029317"/>
          </a:xfrm>
          <a:prstGeom prst="curved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13722429">
            <a:off x="3172475" y="2975877"/>
            <a:ext cx="3672283" cy="1308798"/>
          </a:xfrm>
          <a:prstGeom prst="curved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0046" y="5754751"/>
            <a:ext cx="1090387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মানুষসহ সকল প্রাণী ও উদ্ভিদ শ্বাসকার্যে বায়ু ব্যবহার করে। </a:t>
            </a:r>
            <a:endParaRPr lang="en-US" sz="3600" u="sng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7064" y="5744971"/>
            <a:ext cx="85119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খাদ্য তৈরিতে বায়ু ব্যবহার করে।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0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/>
      <p:bldP spid="14" grpId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769184"/>
            <a:ext cx="5284695" cy="43706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13355" y="79976"/>
            <a:ext cx="639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বায়ুর ব্যবহার </a:t>
            </a:r>
            <a:endParaRPr lang="en-US" sz="36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6" b="51678" l="5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55"/>
          <a:stretch/>
        </p:blipFill>
        <p:spPr>
          <a:xfrm>
            <a:off x="6028870" y="683430"/>
            <a:ext cx="5401448" cy="4494828"/>
          </a:xfrm>
          <a:prstGeom prst="roundRect">
            <a:avLst>
              <a:gd name="adj" fmla="val 34131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" name="Group 4"/>
          <p:cNvGrpSpPr/>
          <p:nvPr/>
        </p:nvGrpSpPr>
        <p:grpSpPr>
          <a:xfrm>
            <a:off x="2285398" y="5264012"/>
            <a:ext cx="7827389" cy="1291942"/>
            <a:chOff x="2165022" y="4872447"/>
            <a:chExt cx="7827389" cy="1725105"/>
          </a:xfrm>
          <a:solidFill>
            <a:srgbClr val="00B0F0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9F936E2-F85A-4972-9677-C35C38137AE3}"/>
                </a:ext>
              </a:extLst>
            </p:cNvPr>
            <p:cNvSpPr/>
            <p:nvPr/>
          </p:nvSpPr>
          <p:spPr>
            <a:xfrm>
              <a:off x="2165022" y="4872447"/>
              <a:ext cx="7827389" cy="1725105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A7E7E42-2074-4906-8937-0BAC0DFD5E42}"/>
                </a:ext>
              </a:extLst>
            </p:cNvPr>
            <p:cNvSpPr/>
            <p:nvPr/>
          </p:nvSpPr>
          <p:spPr>
            <a:xfrm>
              <a:off x="2326848" y="5163230"/>
              <a:ext cx="7503736" cy="1161038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02577" y="5586817"/>
            <a:ext cx="979303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গাড়ির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চাকায় বায়ু ব্যবহার করা হয়।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5" y="1135197"/>
            <a:ext cx="3605610" cy="3452301"/>
          </a:xfrm>
          <a:prstGeom prst="roundRect">
            <a:avLst>
              <a:gd name="adj" fmla="val 30407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092943" y="235963"/>
            <a:ext cx="404368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বায়ুর ব্যবহার 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27" y="1135198"/>
            <a:ext cx="3881841" cy="3237405"/>
          </a:xfrm>
          <a:prstGeom prst="roundRect">
            <a:avLst>
              <a:gd name="adj" fmla="val 29186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019" y="1135197"/>
            <a:ext cx="3301139" cy="3237405"/>
          </a:xfrm>
          <a:prstGeom prst="roundRect">
            <a:avLst>
              <a:gd name="adj" fmla="val 31122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74812" y="5239651"/>
            <a:ext cx="378860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নৌকার পাল বাতাস ব্যবহার করে পানিতে চলাচল করে।</a:t>
            </a:r>
            <a:endParaRPr lang="en-US" sz="2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7834" y="5239650"/>
            <a:ext cx="362857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গরম লাগলে বায়ুর সাহায্যে আমরা শরীর ঠান্ডা করি।</a:t>
            </a:r>
            <a:endParaRPr lang="en-US" sz="2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0711" y="5271837"/>
            <a:ext cx="411117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 উইন্ডমিলের চাকা ঘুরিয়ে বিদ্যুৎ তৈরিতে সাহায্য করে।</a:t>
            </a:r>
          </a:p>
        </p:txBody>
      </p:sp>
    </p:spTree>
    <p:extLst>
      <p:ext uri="{BB962C8B-B14F-4D97-AF65-F5344CB8AC3E}">
        <p14:creationId xmlns:p14="http://schemas.microsoft.com/office/powerpoint/2010/main" val="299274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99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BFBB27-6372-4B17-817A-9D7CA8944BE3}"/>
              </a:ext>
            </a:extLst>
          </p:cNvPr>
          <p:cNvSpPr txBox="1"/>
          <p:nvPr/>
        </p:nvSpPr>
        <p:spPr>
          <a:xfrm>
            <a:off x="224630" y="3014061"/>
            <a:ext cx="928875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 পাশে বায়ু আছে এম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তিনটি উদাহরণ দাও।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0701" y="4172988"/>
            <a:ext cx="703937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জীবের বেঁচে থাকার জন্য বায়ু প্রয়োজন কেন তা তিনটি বাক্যে লেখ।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0701" y="3588213"/>
            <a:ext cx="590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 কীভাবে বায়ু ব্যবহার করি?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183" y="0"/>
            <a:ext cx="2764958" cy="29377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lowchart: Alternate Process 5"/>
          <p:cNvSpPr/>
          <p:nvPr/>
        </p:nvSpPr>
        <p:spPr>
          <a:xfrm>
            <a:off x="843194" y="2376900"/>
            <a:ext cx="9288758" cy="3338286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73700" y="552937"/>
            <a:ext cx="44429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5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54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3D0C6E4-72D2-46C0-8821-C191316B4952}"/>
              </a:ext>
            </a:extLst>
          </p:cNvPr>
          <p:cNvSpPr/>
          <p:nvPr/>
        </p:nvSpPr>
        <p:spPr>
          <a:xfrm>
            <a:off x="119168" y="53854"/>
            <a:ext cx="5382017" cy="6747874"/>
          </a:xfrm>
          <a:custGeom>
            <a:avLst/>
            <a:gdLst>
              <a:gd name="connsiteX0" fmla="*/ 0 w 5278188"/>
              <a:gd name="connsiteY0" fmla="*/ 0 h 6528603"/>
              <a:gd name="connsiteX1" fmla="*/ 5278188 w 5278188"/>
              <a:gd name="connsiteY1" fmla="*/ 0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2371702 w 5278188"/>
              <a:gd name="connsiteY1" fmla="*/ 10886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3340531 w 5278188"/>
              <a:gd name="connsiteY1" fmla="*/ 54429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2600302 w 5278188"/>
              <a:gd name="connsiteY1" fmla="*/ 21771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2600302 w 5278188"/>
              <a:gd name="connsiteY1" fmla="*/ 12806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2582373 w 5278188"/>
              <a:gd name="connsiteY1" fmla="*/ 3842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8188" h="6528603">
                <a:moveTo>
                  <a:pt x="0" y="0"/>
                </a:moveTo>
                <a:lnTo>
                  <a:pt x="2582373" y="3842"/>
                </a:lnTo>
                <a:lnTo>
                  <a:pt x="5278188" y="6528603"/>
                </a:lnTo>
                <a:lnTo>
                  <a:pt x="0" y="65286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8">
            <a:extLst>
              <a:ext uri="{FF2B5EF4-FFF2-40B4-BE49-F238E27FC236}">
                <a16:creationId xmlns:a16="http://schemas.microsoft.com/office/drawing/2014/main" id="{D3C1CB18-C1AF-47A9-9CED-B258064FAFCA}"/>
              </a:ext>
            </a:extLst>
          </p:cNvPr>
          <p:cNvSpPr/>
          <p:nvPr/>
        </p:nvSpPr>
        <p:spPr>
          <a:xfrm flipH="1">
            <a:off x="2701275" y="53853"/>
            <a:ext cx="2327700" cy="4729161"/>
          </a:xfrm>
          <a:custGeom>
            <a:avLst/>
            <a:gdLst>
              <a:gd name="connsiteX0" fmla="*/ 0 w 3069771"/>
              <a:gd name="connsiteY0" fmla="*/ 4438649 h 4438649"/>
              <a:gd name="connsiteX1" fmla="*/ 2488264 w 3069771"/>
              <a:gd name="connsiteY1" fmla="*/ 0 h 4438649"/>
              <a:gd name="connsiteX2" fmla="*/ 3069771 w 3069771"/>
              <a:gd name="connsiteY2" fmla="*/ 0 h 4438649"/>
              <a:gd name="connsiteX3" fmla="*/ 581507 w 3069771"/>
              <a:gd name="connsiteY3" fmla="*/ 4438649 h 4438649"/>
              <a:gd name="connsiteX4" fmla="*/ 0 w 3069771"/>
              <a:gd name="connsiteY4" fmla="*/ 4438649 h 4438649"/>
              <a:gd name="connsiteX0" fmla="*/ 0 w 3069771"/>
              <a:gd name="connsiteY0" fmla="*/ 4438649 h 4678135"/>
              <a:gd name="connsiteX1" fmla="*/ 2488264 w 3069771"/>
              <a:gd name="connsiteY1" fmla="*/ 0 h 4678135"/>
              <a:gd name="connsiteX2" fmla="*/ 3069771 w 3069771"/>
              <a:gd name="connsiteY2" fmla="*/ 0 h 4678135"/>
              <a:gd name="connsiteX3" fmla="*/ 1082250 w 3069771"/>
              <a:gd name="connsiteY3" fmla="*/ 4678135 h 4678135"/>
              <a:gd name="connsiteX4" fmla="*/ 0 w 3069771"/>
              <a:gd name="connsiteY4" fmla="*/ 4438649 h 4678135"/>
              <a:gd name="connsiteX0" fmla="*/ 0 w 2569028"/>
              <a:gd name="connsiteY0" fmla="*/ 4667249 h 4678135"/>
              <a:gd name="connsiteX1" fmla="*/ 1987521 w 2569028"/>
              <a:gd name="connsiteY1" fmla="*/ 0 h 4678135"/>
              <a:gd name="connsiteX2" fmla="*/ 2569028 w 2569028"/>
              <a:gd name="connsiteY2" fmla="*/ 0 h 4678135"/>
              <a:gd name="connsiteX3" fmla="*/ 581507 w 2569028"/>
              <a:gd name="connsiteY3" fmla="*/ 4678135 h 4678135"/>
              <a:gd name="connsiteX4" fmla="*/ 0 w 2569028"/>
              <a:gd name="connsiteY4" fmla="*/ 4667249 h 4678135"/>
              <a:gd name="connsiteX0" fmla="*/ 0 w 2569028"/>
              <a:gd name="connsiteY0" fmla="*/ 4667249 h 4678135"/>
              <a:gd name="connsiteX1" fmla="*/ 2172578 w 2569028"/>
              <a:gd name="connsiteY1" fmla="*/ 0 h 4678135"/>
              <a:gd name="connsiteX2" fmla="*/ 2569028 w 2569028"/>
              <a:gd name="connsiteY2" fmla="*/ 0 h 4678135"/>
              <a:gd name="connsiteX3" fmla="*/ 581507 w 2569028"/>
              <a:gd name="connsiteY3" fmla="*/ 4678135 h 4678135"/>
              <a:gd name="connsiteX4" fmla="*/ 0 w 2569028"/>
              <a:gd name="connsiteY4" fmla="*/ 4667249 h 4678135"/>
              <a:gd name="connsiteX0" fmla="*/ 0 w 2405743"/>
              <a:gd name="connsiteY0" fmla="*/ 4667249 h 4678135"/>
              <a:gd name="connsiteX1" fmla="*/ 2009293 w 2405743"/>
              <a:gd name="connsiteY1" fmla="*/ 0 h 4678135"/>
              <a:gd name="connsiteX2" fmla="*/ 2405743 w 2405743"/>
              <a:gd name="connsiteY2" fmla="*/ 0 h 4678135"/>
              <a:gd name="connsiteX3" fmla="*/ 418222 w 2405743"/>
              <a:gd name="connsiteY3" fmla="*/ 4678135 h 4678135"/>
              <a:gd name="connsiteX4" fmla="*/ 0 w 2405743"/>
              <a:gd name="connsiteY4" fmla="*/ 4667249 h 4678135"/>
              <a:gd name="connsiteX0" fmla="*/ 0 w 2405743"/>
              <a:gd name="connsiteY0" fmla="*/ 4667249 h 4689020"/>
              <a:gd name="connsiteX1" fmla="*/ 2009293 w 2405743"/>
              <a:gd name="connsiteY1" fmla="*/ 0 h 4689020"/>
              <a:gd name="connsiteX2" fmla="*/ 2405743 w 2405743"/>
              <a:gd name="connsiteY2" fmla="*/ 0 h 4689020"/>
              <a:gd name="connsiteX3" fmla="*/ 439993 w 2405743"/>
              <a:gd name="connsiteY3" fmla="*/ 4689020 h 4689020"/>
              <a:gd name="connsiteX4" fmla="*/ 0 w 2405743"/>
              <a:gd name="connsiteY4" fmla="*/ 4667249 h 4689020"/>
              <a:gd name="connsiteX0" fmla="*/ 0 w 2383972"/>
              <a:gd name="connsiteY0" fmla="*/ 4678134 h 4689020"/>
              <a:gd name="connsiteX1" fmla="*/ 1987522 w 2383972"/>
              <a:gd name="connsiteY1" fmla="*/ 0 h 4689020"/>
              <a:gd name="connsiteX2" fmla="*/ 2383972 w 2383972"/>
              <a:gd name="connsiteY2" fmla="*/ 0 h 4689020"/>
              <a:gd name="connsiteX3" fmla="*/ 418222 w 2383972"/>
              <a:gd name="connsiteY3" fmla="*/ 4689020 h 4689020"/>
              <a:gd name="connsiteX4" fmla="*/ 0 w 2383972"/>
              <a:gd name="connsiteY4" fmla="*/ 4678134 h 468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3972" h="4689020">
                <a:moveTo>
                  <a:pt x="0" y="4678134"/>
                </a:moveTo>
                <a:lnTo>
                  <a:pt x="1987522" y="0"/>
                </a:lnTo>
                <a:lnTo>
                  <a:pt x="2383972" y="0"/>
                </a:lnTo>
                <a:lnTo>
                  <a:pt x="418222" y="4689020"/>
                </a:lnTo>
                <a:lnTo>
                  <a:pt x="0" y="467813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2750" y="2418433"/>
            <a:ext cx="50570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kern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b="1" kern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kern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en-US" sz="4000" b="1" kern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৩৬ </a:t>
            </a:r>
            <a:r>
              <a:rPr lang="en-US" sz="4000" b="1" kern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b="1" kern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৩৭</a:t>
            </a:r>
            <a:r>
              <a:rPr lang="bn-BD" sz="4000" b="1" kern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kern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 </a:t>
            </a:r>
            <a:r>
              <a:rPr lang="en-US" sz="4000" b="1" kern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পৃষ্ঠায়</a:t>
            </a:r>
            <a:r>
              <a:rPr lang="bn-BD" sz="4000" b="1" kern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4000" b="1" kern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kern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kern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4000" b="1" kern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000" b="1" kern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64" y="175998"/>
            <a:ext cx="5401994" cy="6503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8473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E6954F-B87F-424B-87AA-5C1386E92740}"/>
              </a:ext>
            </a:extLst>
          </p:cNvPr>
          <p:cNvSpPr txBox="1"/>
          <p:nvPr/>
        </p:nvSpPr>
        <p:spPr>
          <a:xfrm>
            <a:off x="4030648" y="286477"/>
            <a:ext cx="448662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4800" b="1" dirty="0" err="1" smtClean="0">
                <a:ln w="0">
                  <a:solidFill>
                    <a:srgbClr val="F43CB7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 smtClean="0">
                <a:ln w="0">
                  <a:solidFill>
                    <a:srgbClr val="F43CB7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>
                  <a:solidFill>
                    <a:srgbClr val="F43CB7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 w="0">
                <a:solidFill>
                  <a:srgbClr val="F43CB7"/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8A2628-5CC0-495E-9B9A-FCC3F19600E3}"/>
              </a:ext>
            </a:extLst>
          </p:cNvPr>
          <p:cNvSpPr txBox="1"/>
          <p:nvPr/>
        </p:nvSpPr>
        <p:spPr>
          <a:xfrm>
            <a:off x="4653898" y="2108533"/>
            <a:ext cx="6822578" cy="298543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4000" b="1" dirty="0" err="1" smtClean="0">
                <a:ln w="9525">
                  <a:noFill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r>
              <a:rPr lang="en-US" sz="4000" b="1" dirty="0" smtClean="0">
                <a:ln w="9525">
                  <a:noFill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noFill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রাজিয়া</a:t>
            </a:r>
            <a:r>
              <a:rPr lang="en-US" sz="4000" b="1" dirty="0" smtClean="0">
                <a:ln w="9525">
                  <a:noFill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 smtClean="0">
              <a:ln w="9525">
                <a:noFill/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4000" b="1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বীরগঞ্জ</a:t>
            </a:r>
            <a:r>
              <a:rPr lang="en-US" sz="4000" b="1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bn-BD" sz="4000" b="1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4000" b="1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বীরগঞ্জ</a:t>
            </a:r>
            <a:r>
              <a:rPr lang="bn-BD" sz="4000" b="1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bn-BD" sz="4000" b="1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 smtClean="0">
              <a:ln w="0"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ln w="0">
                  <a:noFill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E:mail-sultanarazia11185@gmail.com</a:t>
            </a:r>
            <a:endParaRPr lang="bn-BD" sz="2800" b="1" dirty="0" smtClean="0">
              <a:ln w="0">
                <a:noFill/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28DF8F-80BC-4ACD-8C3D-C9BA73607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44" y="1540807"/>
            <a:ext cx="3242416" cy="4120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155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0627" y="481012"/>
            <a:ext cx="329074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4400" b="1" dirty="0">
                <a:ln w="3175"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b="1" dirty="0">
              <a:ln w="3175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88258" y="2012156"/>
            <a:ext cx="5593976" cy="3915966"/>
          </a:xfrm>
          <a:prstGeom prst="flowChartAlternateProcess">
            <a:avLst/>
          </a:prstGeom>
          <a:solidFill>
            <a:srgbClr val="F6FEC8"/>
          </a:solidFill>
          <a:ln w="28575">
            <a:solidFill>
              <a:srgbClr val="F43AB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bn-BD" sz="3200" b="1" dirty="0" smtClean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দল: </a:t>
            </a:r>
            <a:r>
              <a:rPr lang="bn-BD" sz="3200" b="1" dirty="0" smtClean="0">
                <a:ln w="0">
                  <a:noFill/>
                </a:ln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পাঠ্যপুস্তুকের পৃষ্ঠা ৩৬ এর কাজ ১ করে দেখাও</a:t>
            </a:r>
            <a:r>
              <a:rPr lang="en-US" sz="3200" b="1" dirty="0" smtClean="0">
                <a:ln w="0">
                  <a:noFill/>
                </a:ln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 smtClean="0">
              <a:ln w="0">
                <a:noFill/>
              </a:ln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n w="0">
                  <a:noFill/>
                </a:ln>
                <a:solidFill>
                  <a:srgbClr val="D10D5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bn-BD" sz="3200" b="1" dirty="0" smtClean="0">
                <a:ln w="0">
                  <a:noFill/>
                </a:ln>
                <a:solidFill>
                  <a:srgbClr val="D10D5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0">
                  <a:noFill/>
                </a:ln>
                <a:solidFill>
                  <a:srgbClr val="D10D5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দল: </a:t>
            </a:r>
            <a:r>
              <a:rPr lang="bn-BD" sz="3200" b="1" dirty="0" smtClean="0">
                <a:ln w="0">
                  <a:noFill/>
                </a:ln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 পৃষ্ঠা ৩৬ এর কাজ ২ করে দেখাও।</a:t>
            </a:r>
          </a:p>
          <a:p>
            <a:r>
              <a:rPr lang="en-US" sz="3200" b="1" dirty="0" err="1" smtClean="0">
                <a:ln w="0">
                  <a:noFill/>
                </a:ln>
                <a:solidFill>
                  <a:srgbClr val="0AA61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bn-BD" sz="3200" b="1" dirty="0" smtClean="0">
                <a:ln w="0">
                  <a:noFill/>
                </a:ln>
                <a:solidFill>
                  <a:srgbClr val="0AA61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0">
                  <a:noFill/>
                </a:ln>
                <a:solidFill>
                  <a:srgbClr val="0AA61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দল: </a:t>
            </a:r>
            <a:r>
              <a:rPr lang="bn-BD" sz="3200" b="1" dirty="0" smtClean="0">
                <a:ln w="0">
                  <a:noFill/>
                </a:ln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কীভাবে বায়ুর উপস্থিতি অনুভব করে এ রকম পাঁচটি অবস্থার তালিকা তৈরি কর।</a:t>
            </a:r>
            <a:endParaRPr lang="en-US" sz="3200" b="1" dirty="0">
              <a:ln w="0">
                <a:noFill/>
              </a:ln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1935" y="6040188"/>
            <a:ext cx="914813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BD" sz="36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 </a:t>
            </a:r>
            <a:r>
              <a:rPr lang="bn-BD" sz="36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bn-BD" sz="36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</a:t>
            </a:r>
            <a:r>
              <a:rPr lang="en-US" sz="3600" b="1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 </a:t>
            </a:r>
            <a:r>
              <a:rPr lang="en-US" sz="36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 কর</a:t>
            </a:r>
            <a:r>
              <a:rPr lang="bn-BD" sz="36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73" t="1681" r="1489" b="1274"/>
          <a:stretch/>
        </p:blipFill>
        <p:spPr>
          <a:xfrm>
            <a:off x="5915602" y="2123047"/>
            <a:ext cx="6048898" cy="3694184"/>
          </a:xfrm>
          <a:prstGeom prst="flowChartAlternate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816" y="170056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0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3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318" y="1340332"/>
            <a:ext cx="5163533" cy="1077218"/>
          </a:xfrm>
          <a:prstGeom prst="rect">
            <a:avLst/>
          </a:prstGeom>
          <a:noFill/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কোনটি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 মানুষসহ সকল প্রাণী বাঁচতে পারেনা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721" y="2809039"/>
            <a:ext cx="2797754" cy="523220"/>
          </a:xfrm>
          <a:prstGeom prst="rect">
            <a:avLst/>
          </a:prstGeom>
          <a:noFill/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জলীয়বাষ্প</a:t>
            </a:r>
            <a:r>
              <a:rPr lang="bn-BD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207" y="2809039"/>
            <a:ext cx="3173505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 </a:t>
            </a:r>
            <a:endParaRPr lang="en-US" sz="2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8404" y="3704565"/>
            <a:ext cx="2810072" cy="523220"/>
          </a:xfrm>
          <a:prstGeom prst="rect">
            <a:avLst/>
          </a:prstGeom>
          <a:noFill/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কার্বণ 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ডাই-অক্সইড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5346" y="3763597"/>
            <a:ext cx="3330183" cy="523220"/>
          </a:xfrm>
          <a:prstGeom prst="rect">
            <a:avLst/>
          </a:prstGeom>
          <a:noFill/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bn-BD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2945" y="1233790"/>
            <a:ext cx="4446067" cy="1200329"/>
          </a:xfrm>
          <a:prstGeom prst="rect">
            <a:avLst/>
          </a:prstGeom>
          <a:noFill/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 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7846" y="4927207"/>
            <a:ext cx="9291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উত্তরের 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 উপরের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অপশনগুলোতে </a:t>
            </a:r>
            <a:r>
              <a:rPr lang="bn-BD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করি। 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7539" y="2713547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3088" y="601269"/>
            <a:ext cx="5045780" cy="58477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 বল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5259" y="307301"/>
            <a:ext cx="2088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84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95" y="242546"/>
            <a:ext cx="3203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012" y="242546"/>
            <a:ext cx="4765537" cy="2859322"/>
          </a:xfrm>
          <a:prstGeom prst="roundRect">
            <a:avLst>
              <a:gd name="adj" fmla="val 4081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B30F38-1A13-437F-ADFE-2B0B2E84A345}"/>
              </a:ext>
            </a:extLst>
          </p:cNvPr>
          <p:cNvSpPr txBox="1"/>
          <p:nvPr/>
        </p:nvSpPr>
        <p:spPr>
          <a:xfrm>
            <a:off x="1470969" y="2778702"/>
            <a:ext cx="66323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3600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0969" y="3462235"/>
            <a:ext cx="916041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বায়ু কোথায় থাকে?</a:t>
            </a:r>
          </a:p>
          <a:p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বায়ু প্রবাহ কীভাবে বিদ্যুৎ তৈরিতে 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 করে?</a:t>
            </a:r>
          </a:p>
          <a:p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কীভাবে বায়ু ব্যবহার করে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শ?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7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7069" y="391936"/>
            <a:ext cx="335779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4800" b="1" dirty="0">
                <a:ln w="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ln w="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F56991-B06A-4297-9AF6-5F73C76B86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" t="5174" r="2239"/>
          <a:stretch/>
        </p:blipFill>
        <p:spPr>
          <a:xfrm>
            <a:off x="310194" y="1768840"/>
            <a:ext cx="5291628" cy="367708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11C4E6-4C81-457F-B280-EB9048CF46E8}"/>
              </a:ext>
            </a:extLst>
          </p:cNvPr>
          <p:cNvSpPr/>
          <p:nvPr/>
        </p:nvSpPr>
        <p:spPr>
          <a:xfrm>
            <a:off x="6002990" y="1768841"/>
            <a:ext cx="5475194" cy="379291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6B8516-D9E3-419E-B333-321F69C658AE}"/>
              </a:ext>
            </a:extLst>
          </p:cNvPr>
          <p:cNvSpPr txBox="1"/>
          <p:nvPr/>
        </p:nvSpPr>
        <p:spPr>
          <a:xfrm rot="10800000" flipV="1">
            <a:off x="6206376" y="2788137"/>
            <a:ext cx="506842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 যে যে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বায়ু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 তার একটি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তৈরি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69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95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C48025B-B0E0-42A4-906E-CAD081B8B943}"/>
              </a:ext>
            </a:extLst>
          </p:cNvPr>
          <p:cNvSpPr/>
          <p:nvPr/>
        </p:nvSpPr>
        <p:spPr>
          <a:xfrm>
            <a:off x="1071929" y="851647"/>
            <a:ext cx="5172635" cy="5163670"/>
          </a:xfrm>
          <a:prstGeom prst="ellipse">
            <a:avLst/>
          </a:prstGeom>
          <a:solidFill>
            <a:srgbClr val="F43C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DC43AFF-E006-4434-946E-C510AFBE1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1890" y="1157991"/>
            <a:ext cx="4392712" cy="45420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0CBB0AD-DD43-44E7-A1AD-B92176A64E46}"/>
              </a:ext>
            </a:extLst>
          </p:cNvPr>
          <p:cNvSpPr/>
          <p:nvPr/>
        </p:nvSpPr>
        <p:spPr>
          <a:xfrm>
            <a:off x="869576" y="636494"/>
            <a:ext cx="5593977" cy="5585012"/>
          </a:xfrm>
          <a:prstGeom prst="ellipse">
            <a:avLst/>
          </a:prstGeom>
          <a:noFill/>
          <a:ln w="28575" cap="flat" cmpd="sng" algn="ctr">
            <a:solidFill>
              <a:srgbClr val="F43CB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43CB7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BF4FC7-ABFF-4709-BE6F-D1EB14477F46}"/>
              </a:ext>
            </a:extLst>
          </p:cNvPr>
          <p:cNvSpPr/>
          <p:nvPr/>
        </p:nvSpPr>
        <p:spPr>
          <a:xfrm>
            <a:off x="1220492" y="4745638"/>
            <a:ext cx="914400" cy="914400"/>
          </a:xfrm>
          <a:prstGeom prst="ellipse">
            <a:avLst/>
          </a:prstGeom>
          <a:solidFill>
            <a:srgbClr val="00B050">
              <a:alpha val="5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D24F9CE-2D8F-4A54-8EC5-98B28CEDFB22}"/>
              </a:ext>
            </a:extLst>
          </p:cNvPr>
          <p:cNvSpPr/>
          <p:nvPr/>
        </p:nvSpPr>
        <p:spPr>
          <a:xfrm>
            <a:off x="817692" y="4305300"/>
            <a:ext cx="356679" cy="370252"/>
          </a:xfrm>
          <a:prstGeom prst="ellipse">
            <a:avLst/>
          </a:prstGeom>
          <a:solidFill>
            <a:srgbClr val="F43A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2AB46E-A902-4638-B201-6D689D687870}"/>
              </a:ext>
            </a:extLst>
          </p:cNvPr>
          <p:cNvSpPr/>
          <p:nvPr/>
        </p:nvSpPr>
        <p:spPr>
          <a:xfrm>
            <a:off x="604054" y="4028663"/>
            <a:ext cx="213638" cy="228600"/>
          </a:xfrm>
          <a:prstGeom prst="ellipse">
            <a:avLst/>
          </a:prstGeom>
          <a:solidFill>
            <a:srgbClr val="F43A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46917" y="2427689"/>
            <a:ext cx="53335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10D5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10D5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10D5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D10D5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14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8A2628-5CC0-495E-9B9A-FCC3F19600E3}"/>
              </a:ext>
            </a:extLst>
          </p:cNvPr>
          <p:cNvSpPr txBox="1"/>
          <p:nvPr/>
        </p:nvSpPr>
        <p:spPr>
          <a:xfrm>
            <a:off x="5466691" y="768712"/>
            <a:ext cx="4893275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4800" dirty="0" err="1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8A2628-5CC0-495E-9B9A-FCC3F19600E3}"/>
              </a:ext>
            </a:extLst>
          </p:cNvPr>
          <p:cNvSpPr txBox="1"/>
          <p:nvPr/>
        </p:nvSpPr>
        <p:spPr>
          <a:xfrm>
            <a:off x="5466691" y="2665442"/>
            <a:ext cx="6300588" cy="23698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b="1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600" b="1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bn-BD" sz="3600" b="1" dirty="0" smtClean="0">
              <a:ln w="0"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en-US" sz="3600" b="1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b="1" dirty="0">
              <a:ln w="0"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600" b="1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১৯/০১/২০২৩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360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71" y="768712"/>
            <a:ext cx="4191294" cy="5593712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7302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0493" y="549678"/>
            <a:ext cx="7401671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3175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ছবিগুলো দেখ।</a:t>
            </a:r>
            <a:endParaRPr lang="en-US" sz="4000" b="1" dirty="0">
              <a:ln w="3175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1" y="1245347"/>
            <a:ext cx="3743621" cy="321884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96" y="1252052"/>
            <a:ext cx="3762619" cy="321214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241" y="1245347"/>
            <a:ext cx="3743621" cy="321884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268939" y="533017"/>
            <a:ext cx="11698941" cy="5082988"/>
          </a:xfrm>
          <a:prstGeom prst="roundRect">
            <a:avLst>
              <a:gd name="adj" fmla="val 5761"/>
            </a:avLst>
          </a:prstGeom>
          <a:noFill/>
          <a:ln w="28575">
            <a:solidFill>
              <a:srgbClr val="D10D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0594" y="4621243"/>
            <a:ext cx="10675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আমরা কী কী দেখতে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পাচ্ছি?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0B17BC-DA5C-42AC-BB15-5F3A675A3CFC}"/>
              </a:ext>
            </a:extLst>
          </p:cNvPr>
          <p:cNvSpPr txBox="1"/>
          <p:nvPr/>
        </p:nvSpPr>
        <p:spPr>
          <a:xfrm>
            <a:off x="-323815" y="5700153"/>
            <a:ext cx="1336880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তোমরা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 ক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 বলতে পারবে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পাঠের বিষয় কী?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D53D6A-A0FF-48F9-BD93-F9DD993E1A75}"/>
              </a:ext>
            </a:extLst>
          </p:cNvPr>
          <p:cNvSpPr txBox="1"/>
          <p:nvPr/>
        </p:nvSpPr>
        <p:spPr>
          <a:xfrm>
            <a:off x="1194408" y="5712813"/>
            <a:ext cx="98827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ঘুড়ি ঘু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ছাতা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পাতা নড়ছে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7468" y="5807142"/>
            <a:ext cx="751246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এরকম ঘটার কারণ কী?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77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Tv Clipart 28726 - Flat Screen Television Transparent - Full Size  PNG Image - PNGkit">
            <a:extLst>
              <a:ext uri="{FF2B5EF4-FFF2-40B4-BE49-F238E27FC236}">
                <a16:creationId xmlns:a16="http://schemas.microsoft.com/office/drawing/2014/main" id="{A624C4DA-7900-4231-B016-10D07157A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246"/>
          <a:stretch/>
        </p:blipFill>
        <p:spPr bwMode="auto">
          <a:xfrm>
            <a:off x="4311376" y="1123606"/>
            <a:ext cx="6232565" cy="42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ompressed air | technology | Britann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950" y="1341115"/>
            <a:ext cx="5884079" cy="335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9A8667-31C9-445D-B8EC-5962515B62E5}"/>
              </a:ext>
            </a:extLst>
          </p:cNvPr>
          <p:cNvSpPr txBox="1"/>
          <p:nvPr/>
        </p:nvSpPr>
        <p:spPr>
          <a:xfrm>
            <a:off x="885911" y="2134508"/>
            <a:ext cx="3598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74801B-5BE3-4217-98C1-D5FAC2E68F6E}"/>
              </a:ext>
            </a:extLst>
          </p:cNvPr>
          <p:cNvSpPr/>
          <p:nvPr/>
        </p:nvSpPr>
        <p:spPr>
          <a:xfrm>
            <a:off x="4495963" y="1283223"/>
            <a:ext cx="5884079" cy="3466163"/>
          </a:xfrm>
          <a:prstGeom prst="rect">
            <a:avLst/>
          </a:prstGeom>
          <a:solidFill>
            <a:schemeClr val="bg2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5952D6-60A6-4CF2-AB0E-7A83C628D643}"/>
              </a:ext>
            </a:extLst>
          </p:cNvPr>
          <p:cNvSpPr txBox="1"/>
          <p:nvPr/>
        </p:nvSpPr>
        <p:spPr>
          <a:xfrm>
            <a:off x="5040804" y="2485799"/>
            <a:ext cx="47737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চারপাশের বায়ু</a:t>
            </a:r>
            <a:endParaRPr kumimoji="0" lang="en-US" sz="4400" b="0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0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A0E965-E532-4445-8313-0F8208E43990}"/>
              </a:ext>
            </a:extLst>
          </p:cNvPr>
          <p:cNvSpPr/>
          <p:nvPr/>
        </p:nvSpPr>
        <p:spPr>
          <a:xfrm>
            <a:off x="4665294" y="319184"/>
            <a:ext cx="276378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bn-BD" sz="4800" b="1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শিখনফল:</a:t>
            </a:r>
            <a:endParaRPr lang="en-US" sz="4800" b="1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AB9990-43D6-4A5D-B2BB-01E0ECDC9011}"/>
              </a:ext>
            </a:extLst>
          </p:cNvPr>
          <p:cNvSpPr/>
          <p:nvPr/>
        </p:nvSpPr>
        <p:spPr>
          <a:xfrm>
            <a:off x="2486021" y="1674804"/>
            <a:ext cx="4382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en-US" sz="36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360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bn-IN" sz="360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AE82F7-AA9B-4114-BA0D-87E1D7787237}"/>
              </a:ext>
            </a:extLst>
          </p:cNvPr>
          <p:cNvSpPr txBox="1"/>
          <p:nvPr/>
        </p:nvSpPr>
        <p:spPr>
          <a:xfrm>
            <a:off x="1719708" y="2441559"/>
            <a:ext cx="20883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kumimoji="0" lang="bn-BD" sz="4000" b="0" i="0" u="none" strike="noStrike" kern="1200" cap="none" spc="0" normalizeH="0" baseline="0" noProof="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r>
              <a:rPr kumimoji="0" lang="en-US" sz="4000" b="0" i="0" u="none" strike="noStrike" kern="1200" cap="none" spc="0" normalizeH="0" baseline="0" noProof="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</a:t>
            </a:r>
            <a:r>
              <a:rPr kumimoji="0" lang="bn-BD" sz="4000" b="0" i="0" u="none" strike="noStrike" kern="1200" cap="none" spc="0" normalizeH="0" baseline="0" noProof="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r>
              <a:rPr kumimoji="0" lang="en-US" sz="4000" b="0" i="0" u="none" strike="noStrike" kern="1200" cap="none" spc="0" normalizeH="0" baseline="0" noProof="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9D3BD4-269B-4327-B0EA-87EA8D6448A5}"/>
              </a:ext>
            </a:extLst>
          </p:cNvPr>
          <p:cNvSpPr txBox="1"/>
          <p:nvPr/>
        </p:nvSpPr>
        <p:spPr>
          <a:xfrm>
            <a:off x="2202912" y="2539385"/>
            <a:ext cx="74124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320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US" sz="320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বোঝাতে</a:t>
            </a:r>
            <a:r>
              <a:rPr lang="en-US" sz="320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9D88E2-6238-4450-A5F6-94DBF4DC27B7}"/>
              </a:ext>
            </a:extLst>
          </p:cNvPr>
          <p:cNvSpPr txBox="1"/>
          <p:nvPr/>
        </p:nvSpPr>
        <p:spPr>
          <a:xfrm>
            <a:off x="1719708" y="3472834"/>
            <a:ext cx="21776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kumimoji="0" lang="bn-BD" sz="4000" b="0" i="0" u="none" strike="noStrike" kern="1200" cap="none" spc="0" normalizeH="0" baseline="0" noProof="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.৩.১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D64FF1-B077-4A9C-A695-3479F62EB526}"/>
              </a:ext>
            </a:extLst>
          </p:cNvPr>
          <p:cNvSpPr txBox="1"/>
          <p:nvPr/>
        </p:nvSpPr>
        <p:spPr>
          <a:xfrm>
            <a:off x="2630981" y="3592655"/>
            <a:ext cx="90438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ও প্রাণীর বেঁচে থাকার জন্য বায়ুর গুরুত্ব ব্যাখ্যা করতে </a:t>
            </a:r>
            <a:r>
              <a:rPr lang="bn-BD" sz="320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948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42C5DD-3126-431F-984D-EB1E29C17BF5}"/>
              </a:ext>
            </a:extLst>
          </p:cNvPr>
          <p:cNvSpPr/>
          <p:nvPr/>
        </p:nvSpPr>
        <p:spPr>
          <a:xfrm>
            <a:off x="7933765" y="109115"/>
            <a:ext cx="4168588" cy="6669743"/>
          </a:xfrm>
          <a:prstGeom prst="rect">
            <a:avLst/>
          </a:prstGeom>
          <a:solidFill>
            <a:srgbClr val="00B050">
              <a:alpha val="7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F43CB7">
                      <a:shade val="30000"/>
                      <a:satMod val="115000"/>
                    </a:srgbClr>
                  </a:gs>
                  <a:gs pos="50000">
                    <a:srgbClr val="F43CB7">
                      <a:shade val="67500"/>
                      <a:satMod val="115000"/>
                    </a:srgbClr>
                  </a:gs>
                  <a:gs pos="100000">
                    <a:srgbClr val="F43CB7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78DDFA-8033-4065-A148-2FC1B9ACE0C2}"/>
              </a:ext>
            </a:extLst>
          </p:cNvPr>
          <p:cNvSpPr txBox="1"/>
          <p:nvPr/>
        </p:nvSpPr>
        <p:spPr>
          <a:xfrm>
            <a:off x="7989758" y="2749502"/>
            <a:ext cx="41123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 পরিবেশের একটি উপাদান। উদ্ভিদ এবং প্রাণীর বেঁচে থাকার জন্য বায়ু প্রয়োজন।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C3BC1-17DE-4A45-9418-76350E987F12}"/>
              </a:ext>
            </a:extLst>
          </p:cNvPr>
          <p:cNvSpPr txBox="1"/>
          <p:nvPr/>
        </p:nvSpPr>
        <p:spPr>
          <a:xfrm>
            <a:off x="8649126" y="226257"/>
            <a:ext cx="2893300" cy="1197810"/>
          </a:xfrm>
          <a:prstGeom prst="rect">
            <a:avLst/>
          </a:prstGeom>
          <a:solidFill>
            <a:srgbClr val="D10D5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 </a:t>
            </a:r>
            <a:r>
              <a:rPr lang="en-US" sz="36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bn-BD" sz="36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en-US" sz="36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bn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7" y="109117"/>
            <a:ext cx="7843148" cy="6669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617" y="5471410"/>
            <a:ext cx="214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Sultana </a:t>
            </a:r>
            <a:r>
              <a:rPr lang="en-US" b="1" dirty="0" err="1"/>
              <a:t>R</a:t>
            </a:r>
            <a:r>
              <a:rPr lang="en-US" b="1" dirty="0" err="1" smtClean="0"/>
              <a:t>azia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383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5454" y="311654"/>
            <a:ext cx="652840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as-IN" sz="3200" b="1" dirty="0">
                <a:ln w="0">
                  <a:solidFill>
                    <a:srgbClr val="FFC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n w="0">
                  <a:solidFill>
                    <a:srgbClr val="FFC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0">
                  <a:solidFill>
                    <a:srgbClr val="FFC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0">
                  <a:solidFill>
                    <a:srgbClr val="FFC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b="1" dirty="0">
                <a:ln w="0">
                  <a:solidFill>
                    <a:srgbClr val="FFC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n w="0">
                  <a:solidFill>
                    <a:srgbClr val="FFC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ন: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বায়ুর উপস্থিতি বুঝতে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90" y="613054"/>
            <a:ext cx="827663" cy="818926"/>
            <a:chOff x="1020625" y="602977"/>
            <a:chExt cx="914400" cy="914400"/>
          </a:xfrm>
          <a:solidFill>
            <a:srgbClr val="00B050"/>
          </a:solidFill>
        </p:grpSpPr>
        <p:sp>
          <p:nvSpPr>
            <p:cNvPr id="4" name="Oval 3"/>
            <p:cNvSpPr/>
            <p:nvPr/>
          </p:nvSpPr>
          <p:spPr>
            <a:xfrm>
              <a:off x="1020625" y="602977"/>
              <a:ext cx="914400" cy="9144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22828" y="754458"/>
              <a:ext cx="457200" cy="4572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480458" y="1211658"/>
              <a:ext cx="0" cy="228600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278802" y="705425"/>
            <a:ext cx="1706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165" y="1574263"/>
            <a:ext cx="315059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করতে হবে 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057179" y="938141"/>
            <a:ext cx="4367293" cy="592405"/>
            <a:chOff x="4144919" y="810960"/>
            <a:chExt cx="4669962" cy="592405"/>
          </a:xfrm>
        </p:grpSpPr>
        <p:sp>
          <p:nvSpPr>
            <p:cNvPr id="10" name="Rectangle 9"/>
            <p:cNvSpPr/>
            <p:nvPr/>
          </p:nvSpPr>
          <p:spPr>
            <a:xfrm>
              <a:off x="4286768" y="818590"/>
              <a:ext cx="45281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b="1" dirty="0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বায়ুর উপস্থিতি অনুভব করা</a:t>
              </a:r>
              <a:endParaRPr lang="en-US" sz="28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: Rounded Corners 37"/>
            <p:cNvSpPr/>
            <p:nvPr/>
          </p:nvSpPr>
          <p:spPr>
            <a:xfrm>
              <a:off x="4144919" y="810960"/>
              <a:ext cx="3925242" cy="592405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6362" y="2267131"/>
            <a:ext cx="2198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কাজ:</a:t>
            </a:r>
            <a:r>
              <a:rPr lang="bn-BD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CC54FD-E940-4325-AA36-E0DAF43F223A}"/>
              </a:ext>
            </a:extLst>
          </p:cNvPr>
          <p:cNvSpPr txBox="1"/>
          <p:nvPr/>
        </p:nvSpPr>
        <p:spPr>
          <a:xfrm>
            <a:off x="517787" y="2791675"/>
            <a:ext cx="548622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 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 </a:t>
            </a:r>
            <a:r>
              <a:rPr lang="bn-IN" sz="36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পলিথিন ব্যাগে বায়ু ভর্তি 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IN" sz="36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 সুতা দিয়ে 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বাঁধ।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A30CB3-1755-44CE-82D7-F813235891BC}"/>
              </a:ext>
            </a:extLst>
          </p:cNvPr>
          <p:cNvSpPr txBox="1"/>
          <p:nvPr/>
        </p:nvSpPr>
        <p:spPr>
          <a:xfrm>
            <a:off x="564113" y="3868893"/>
            <a:ext cx="606528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বায়ুভর্তি ব্যাগটি ছু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ড়ে দাও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,চাপ 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আঘাত 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নাড়াচাড় কর।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787" y="4934199"/>
            <a:ext cx="5771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 তুমি তোমার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 অথবা শরীরে কী অনুভব কর?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3" t="12316" r="9664" b="11960"/>
          <a:stretch/>
        </p:blipFill>
        <p:spPr>
          <a:xfrm>
            <a:off x="6818873" y="1990863"/>
            <a:ext cx="4815348" cy="4227476"/>
          </a:xfrm>
          <a:prstGeom prst="round2DiagRect">
            <a:avLst>
              <a:gd name="adj1" fmla="val 15854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2" t="19720" r="8255" b="8773"/>
          <a:stretch/>
        </p:blipFill>
        <p:spPr>
          <a:xfrm>
            <a:off x="6807348" y="1968031"/>
            <a:ext cx="4826873" cy="4250308"/>
          </a:xfrm>
          <a:prstGeom prst="round2DiagRect">
            <a:avLst>
              <a:gd name="adj1" fmla="val 12092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53" t="26087" r="14273" b="10669"/>
          <a:stretch/>
        </p:blipFill>
        <p:spPr>
          <a:xfrm>
            <a:off x="6818873" y="1948243"/>
            <a:ext cx="4844416" cy="4250308"/>
          </a:xfrm>
          <a:prstGeom prst="round2DiagRect">
            <a:avLst>
              <a:gd name="adj1" fmla="val 11882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449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1139" y="446214"/>
            <a:ext cx="827663" cy="818926"/>
            <a:chOff x="1020625" y="602977"/>
            <a:chExt cx="914400" cy="914400"/>
          </a:xfrm>
          <a:solidFill>
            <a:srgbClr val="00B050"/>
          </a:solidFill>
        </p:grpSpPr>
        <p:sp>
          <p:nvSpPr>
            <p:cNvPr id="3" name="Oval 2"/>
            <p:cNvSpPr/>
            <p:nvPr/>
          </p:nvSpPr>
          <p:spPr>
            <a:xfrm>
              <a:off x="1020625" y="602977"/>
              <a:ext cx="914400" cy="9144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22828" y="754458"/>
              <a:ext cx="457200" cy="4572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480458" y="1211658"/>
              <a:ext cx="0" cy="228600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457458" y="622395"/>
            <a:ext cx="19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কাজ:</a:t>
            </a:r>
          </a:p>
        </p:txBody>
      </p:sp>
      <p:sp>
        <p:nvSpPr>
          <p:cNvPr id="7" name="Rectangle: Rounded Corners 34"/>
          <p:cNvSpPr/>
          <p:nvPr/>
        </p:nvSpPr>
        <p:spPr>
          <a:xfrm>
            <a:off x="327547" y="313900"/>
            <a:ext cx="11464120" cy="6144958"/>
          </a:xfrm>
          <a:prstGeom prst="roundRect">
            <a:avLst>
              <a:gd name="adj" fmla="val 7500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326" y="1654375"/>
            <a:ext cx="30269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করতে হবে 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298271" y="606213"/>
            <a:ext cx="4051251" cy="646331"/>
            <a:chOff x="4144919" y="818590"/>
            <a:chExt cx="4720335" cy="646331"/>
          </a:xfrm>
        </p:grpSpPr>
        <p:sp>
          <p:nvSpPr>
            <p:cNvPr id="10" name="Rectangle 9"/>
            <p:cNvSpPr/>
            <p:nvPr/>
          </p:nvSpPr>
          <p:spPr>
            <a:xfrm>
              <a:off x="4286768" y="818590"/>
              <a:ext cx="4578486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bn-BD" sz="3600" b="1" dirty="0" smtClean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বায়ুর উপস্থিতি অনুভব করা</a:t>
              </a:r>
              <a:endParaRPr lang="en-US" sz="36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: Rounded Corners 37"/>
            <p:cNvSpPr/>
            <p:nvPr/>
          </p:nvSpPr>
          <p:spPr>
            <a:xfrm>
              <a:off x="4144919" y="851162"/>
              <a:ext cx="3925242" cy="55220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84237" y="2271681"/>
            <a:ext cx="2144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কাজ:</a:t>
            </a:r>
            <a:r>
              <a:rPr lang="bn-BD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endParaRPr lang="en-US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CC54FD-E940-4325-AA36-E0DAF43F223A}"/>
              </a:ext>
            </a:extLst>
          </p:cNvPr>
          <p:cNvSpPr txBox="1"/>
          <p:nvPr/>
        </p:nvSpPr>
        <p:spPr>
          <a:xfrm>
            <a:off x="521057" y="3041016"/>
            <a:ext cx="543556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 পাশের চিত্রের মতো বায়ু ভর্তি ব্যাগটি পানিতে ডোবাও।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A30CB3-1755-44CE-82D7-F813235891BC}"/>
              </a:ext>
            </a:extLst>
          </p:cNvPr>
          <p:cNvSpPr txBox="1"/>
          <p:nvPr/>
        </p:nvSpPr>
        <p:spPr>
          <a:xfrm>
            <a:off x="457878" y="4274170"/>
            <a:ext cx="556192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সুতা দিয়ে বাঁধা ব্যাগের মুখ খুলে ব্যাগ থেকে বায়ু বের করে দাও।</a:t>
            </a:r>
          </a:p>
          <a:p>
            <a:pPr algn="ctr"/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8A241A-F25B-4402-9698-F3422C2C17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675" l="1036" r="974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05" t="6104" r="4910" b="7235"/>
          <a:stretch/>
        </p:blipFill>
        <p:spPr>
          <a:xfrm>
            <a:off x="6723742" y="1510775"/>
            <a:ext cx="4963886" cy="4271500"/>
          </a:xfrm>
          <a:prstGeom prst="round2DiagRect">
            <a:avLst>
              <a:gd name="adj1" fmla="val 1403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22" b="90942" l="29646" r="933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15" t="5268" r="7050" b="10275"/>
          <a:stretch/>
        </p:blipFill>
        <p:spPr>
          <a:xfrm>
            <a:off x="6619703" y="1510775"/>
            <a:ext cx="5050668" cy="4333055"/>
          </a:xfrm>
          <a:prstGeom prst="round2DiagRect">
            <a:avLst>
              <a:gd name="adj1" fmla="val 13943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869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644</Words>
  <Application>Microsoft Office PowerPoint</Application>
  <PresentationFormat>Widescreen</PresentationFormat>
  <Paragraphs>98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 "SULTANA"</dc:creator>
  <cp:lastModifiedBy>LENOVO "SULTANA"</cp:lastModifiedBy>
  <cp:revision>34</cp:revision>
  <dcterms:created xsi:type="dcterms:W3CDTF">2023-01-17T16:28:37Z</dcterms:created>
  <dcterms:modified xsi:type="dcterms:W3CDTF">2023-01-18T18:22:31Z</dcterms:modified>
</cp:coreProperties>
</file>