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15"/>
  </p:notesMasterIdLst>
  <p:sldIdLst>
    <p:sldId id="308" r:id="rId3"/>
    <p:sldId id="307" r:id="rId4"/>
    <p:sldId id="310" r:id="rId5"/>
    <p:sldId id="311" r:id="rId6"/>
    <p:sldId id="309" r:id="rId7"/>
    <p:sldId id="277" r:id="rId8"/>
    <p:sldId id="289" r:id="rId9"/>
    <p:sldId id="298" r:id="rId10"/>
    <p:sldId id="299" r:id="rId11"/>
    <p:sldId id="300" r:id="rId12"/>
    <p:sldId id="296" r:id="rId13"/>
    <p:sldId id="31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CC3399"/>
    <a:srgbClr val="CC0066"/>
    <a:srgbClr val="D6009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2838"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EA7EC-7B18-465B-AF80-53929365AF1C}" type="datetimeFigureOut">
              <a:rPr lang="en-US" smtClean="0"/>
              <a:t>1/28/2023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37485-29CB-43C1-AB87-43D809C4791A}" type="slidenum">
              <a:rPr lang="en-US" smtClean="0"/>
              <a:t>‹#›</a:t>
            </a:fld>
            <a:endParaRPr lang="en-US"/>
          </a:p>
        </p:txBody>
      </p:sp>
    </p:spTree>
    <p:extLst>
      <p:ext uri="{BB962C8B-B14F-4D97-AF65-F5344CB8AC3E}">
        <p14:creationId xmlns:p14="http://schemas.microsoft.com/office/powerpoint/2010/main" val="21284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ctr"/>
            <a:r>
              <a:rPr lang="en-US" dirty="0" smtClean="0"/>
              <a:t>Ending slide.</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699485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SutonnyMJ" pitchFamily="2" charset="0"/>
                <a:cs typeface="Arial" charset="0"/>
              </a:defRPr>
            </a:lvl1pPr>
          </a:lstStyle>
          <a:p>
            <a:pPr>
              <a:defRPr/>
            </a:pPr>
            <a:fld id="{659BF4EE-D4E5-4BA7-B721-82856452C3A8}" type="datetimeFigureOut">
              <a:rPr lang="en-US"/>
              <a:pPr>
                <a:defRPr/>
              </a:pPr>
              <a:t>1/28/2023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SutonnyMJ" pitchFamily="2"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SutonnyMJ" pitchFamily="2" charset="0"/>
                <a:cs typeface="Arial" charset="0"/>
              </a:defRPr>
            </a:lvl1pPr>
          </a:lstStyle>
          <a:p>
            <a:pPr>
              <a:defRPr/>
            </a:pPr>
            <a:fld id="{C14B0780-5904-45F7-B0CA-C1149AA97596}" type="slidenum">
              <a:rPr lang="en-US"/>
              <a:pPr>
                <a:defRPr/>
              </a:pPr>
              <a:t>‹#›</a:t>
            </a:fld>
            <a:endParaRPr lang="en-US"/>
          </a:p>
        </p:txBody>
      </p:sp>
    </p:spTree>
    <p:extLst>
      <p:ext uri="{BB962C8B-B14F-4D97-AF65-F5344CB8AC3E}">
        <p14:creationId xmlns:p14="http://schemas.microsoft.com/office/powerpoint/2010/main" val="13745045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SutonnyMJ" pitchFamily="2" charset="0"/>
                <a:cs typeface="Arial" charset="0"/>
              </a:defRPr>
            </a:lvl1pPr>
          </a:lstStyle>
          <a:p>
            <a:pPr>
              <a:defRPr/>
            </a:pPr>
            <a:fld id="{506C876E-30C1-4193-8B65-1631BFDFBD8F}" type="datetimeFigureOut">
              <a:rPr lang="en-US"/>
              <a:pPr>
                <a:defRPr/>
              </a:pPr>
              <a:t>1/28/2023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SutonnyMJ" pitchFamily="2"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SutonnyMJ" pitchFamily="2" charset="0"/>
                <a:cs typeface="Arial" charset="0"/>
              </a:defRPr>
            </a:lvl1pPr>
          </a:lstStyle>
          <a:p>
            <a:pPr>
              <a:defRPr/>
            </a:pPr>
            <a:fld id="{4E3CA55D-AA4C-490C-81DB-F6E0D72681C5}" type="slidenum">
              <a:rPr lang="en-US"/>
              <a:pPr>
                <a:defRPr/>
              </a:pPr>
              <a:t>‹#›</a:t>
            </a:fld>
            <a:endParaRPr lang="en-US"/>
          </a:p>
        </p:txBody>
      </p:sp>
    </p:spTree>
    <p:extLst>
      <p:ext uri="{BB962C8B-B14F-4D97-AF65-F5344CB8AC3E}">
        <p14:creationId xmlns:p14="http://schemas.microsoft.com/office/powerpoint/2010/main" val="41301479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SutonnyMJ" pitchFamily="2" charset="0"/>
                <a:cs typeface="Arial" charset="0"/>
              </a:defRPr>
            </a:lvl1pPr>
          </a:lstStyle>
          <a:p>
            <a:pPr>
              <a:defRPr/>
            </a:pPr>
            <a:fld id="{28E6DE9D-5E24-44F2-B1EB-4D7FD2B69802}" type="datetimeFigureOut">
              <a:rPr lang="en-US"/>
              <a:pPr>
                <a:defRPr/>
              </a:pPr>
              <a:t>1/28/2023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SutonnyMJ" pitchFamily="2"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SutonnyMJ" pitchFamily="2" charset="0"/>
                <a:cs typeface="Arial" charset="0"/>
              </a:defRPr>
            </a:lvl1pPr>
          </a:lstStyle>
          <a:p>
            <a:pPr>
              <a:defRPr/>
            </a:pPr>
            <a:fld id="{7948ED99-D608-45BB-8B2E-E2A3DB505517}" type="slidenum">
              <a:rPr lang="en-US"/>
              <a:pPr>
                <a:defRPr/>
              </a:pPr>
              <a:t>‹#›</a:t>
            </a:fld>
            <a:endParaRPr lang="en-US"/>
          </a:p>
        </p:txBody>
      </p:sp>
    </p:spTree>
    <p:extLst>
      <p:ext uri="{BB962C8B-B14F-4D97-AF65-F5344CB8AC3E}">
        <p14:creationId xmlns:p14="http://schemas.microsoft.com/office/powerpoint/2010/main" val="253014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58A70B-A249-4C9D-B449-CAA8C3BB98CA}"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98EAEC-A08B-4A13-8394-38BDBF7E4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3693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8A70B-A249-4C9D-B449-CAA8C3BB98CA}"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98EAEC-A08B-4A13-8394-38BDBF7E4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814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8A70B-A249-4C9D-B449-CAA8C3BB98CA}"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98EAEC-A08B-4A13-8394-38BDBF7E4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1612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58A70B-A249-4C9D-B449-CAA8C3BB98CA}"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98EAEC-A08B-4A13-8394-38BDBF7E4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6333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58A70B-A249-4C9D-B449-CAA8C3BB98CA}"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98EAEC-A08B-4A13-8394-38BDBF7E4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7516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58A70B-A249-4C9D-B449-CAA8C3BB98CA}"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698EAEC-A08B-4A13-8394-38BDBF7E4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0577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8A70B-A249-4C9D-B449-CAA8C3BB98CA}"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98EAEC-A08B-4A13-8394-38BDBF7E4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5643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8A70B-A249-4C9D-B449-CAA8C3BB98CA}"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98EAEC-A08B-4A13-8394-38BDBF7E4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7020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SutonnyMJ" pitchFamily="2" charset="0"/>
                <a:cs typeface="Arial" charset="0"/>
              </a:defRPr>
            </a:lvl1pPr>
          </a:lstStyle>
          <a:p>
            <a:pPr>
              <a:defRPr/>
            </a:pPr>
            <a:fld id="{E02C198D-FB7F-47C8-B142-954270036EDF}" type="datetimeFigureOut">
              <a:rPr lang="en-US"/>
              <a:pPr>
                <a:defRPr/>
              </a:pPr>
              <a:t>1/28/2023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SutonnyMJ" pitchFamily="2"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SutonnyMJ" pitchFamily="2" charset="0"/>
                <a:cs typeface="Arial" charset="0"/>
              </a:defRPr>
            </a:lvl1pPr>
          </a:lstStyle>
          <a:p>
            <a:pPr>
              <a:defRPr/>
            </a:pPr>
            <a:fld id="{235E7529-1BD0-4F94-A421-04E04538C752}" type="slidenum">
              <a:rPr lang="en-US"/>
              <a:pPr>
                <a:defRPr/>
              </a:pPr>
              <a:t>‹#›</a:t>
            </a:fld>
            <a:endParaRPr lang="en-US"/>
          </a:p>
        </p:txBody>
      </p:sp>
    </p:spTree>
    <p:extLst>
      <p:ext uri="{BB962C8B-B14F-4D97-AF65-F5344CB8AC3E}">
        <p14:creationId xmlns:p14="http://schemas.microsoft.com/office/powerpoint/2010/main" val="1010883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8A70B-A249-4C9D-B449-CAA8C3BB98CA}"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98EAEC-A08B-4A13-8394-38BDBF7E4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3995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8A70B-A249-4C9D-B449-CAA8C3BB98CA}"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98EAEC-A08B-4A13-8394-38BDBF7E4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8208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8A70B-A249-4C9D-B449-CAA8C3BB98CA}"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98EAEC-A08B-4A13-8394-38BDBF7E4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475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b="1">
                <a:latin typeface="SutonnyMJ" pitchFamily="2" charset="0"/>
                <a:cs typeface="Arial" charset="0"/>
              </a:defRPr>
            </a:lvl1pPr>
          </a:lstStyle>
          <a:p>
            <a:pPr>
              <a:defRPr/>
            </a:pPr>
            <a:fld id="{0724BB63-FFF5-4277-916C-4CC7C3B228BD}" type="datetimeFigureOut">
              <a:rPr lang="en-US"/>
              <a:pPr>
                <a:defRPr/>
              </a:pPr>
              <a:t>1/28/2023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SutonnyMJ" pitchFamily="2"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SutonnyMJ" pitchFamily="2" charset="0"/>
                <a:cs typeface="Arial" charset="0"/>
              </a:defRPr>
            </a:lvl1pPr>
          </a:lstStyle>
          <a:p>
            <a:pPr>
              <a:defRPr/>
            </a:pPr>
            <a:fld id="{A06DE1B0-EA99-4124-9263-5D3187C63ECE}" type="slidenum">
              <a:rPr lang="en-US"/>
              <a:pPr>
                <a:defRPr/>
              </a:pPr>
              <a:t>‹#›</a:t>
            </a:fld>
            <a:endParaRPr lang="en-US"/>
          </a:p>
        </p:txBody>
      </p:sp>
    </p:spTree>
    <p:extLst>
      <p:ext uri="{BB962C8B-B14F-4D97-AF65-F5344CB8AC3E}">
        <p14:creationId xmlns:p14="http://schemas.microsoft.com/office/powerpoint/2010/main" val="815953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b="1">
                <a:latin typeface="SutonnyMJ" pitchFamily="2" charset="0"/>
                <a:cs typeface="Arial" charset="0"/>
              </a:defRPr>
            </a:lvl1pPr>
          </a:lstStyle>
          <a:p>
            <a:pPr>
              <a:defRPr/>
            </a:pPr>
            <a:fld id="{4466D9BC-3B61-47D2-A547-1BEC05986E22}" type="datetimeFigureOut">
              <a:rPr lang="en-US"/>
              <a:pPr>
                <a:defRPr/>
              </a:pPr>
              <a:t>1/28/2023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SutonnyMJ" pitchFamily="2"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SutonnyMJ" pitchFamily="2" charset="0"/>
                <a:cs typeface="Arial" charset="0"/>
              </a:defRPr>
            </a:lvl1pPr>
          </a:lstStyle>
          <a:p>
            <a:pPr>
              <a:defRPr/>
            </a:pPr>
            <a:fld id="{A7410311-B69F-438F-80B7-7D406B29F2B5}" type="slidenum">
              <a:rPr lang="en-US"/>
              <a:pPr>
                <a:defRPr/>
              </a:pPr>
              <a:t>‹#›</a:t>
            </a:fld>
            <a:endParaRPr lang="en-US"/>
          </a:p>
        </p:txBody>
      </p:sp>
    </p:spTree>
    <p:extLst>
      <p:ext uri="{BB962C8B-B14F-4D97-AF65-F5344CB8AC3E}">
        <p14:creationId xmlns:p14="http://schemas.microsoft.com/office/powerpoint/2010/main" val="18440922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SutonnyMJ" pitchFamily="2" charset="0"/>
                <a:cs typeface="Arial" charset="0"/>
              </a:defRPr>
            </a:lvl1pPr>
          </a:lstStyle>
          <a:p>
            <a:pPr>
              <a:defRPr/>
            </a:pPr>
            <a:fld id="{1F9A97D1-8476-4324-A718-61A581150463}" type="datetimeFigureOut">
              <a:rPr lang="en-US"/>
              <a:pPr>
                <a:defRPr/>
              </a:pPr>
              <a:t>1/28/2023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SutonnyMJ" pitchFamily="2"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b="1">
                <a:latin typeface="SutonnyMJ" pitchFamily="2" charset="0"/>
                <a:cs typeface="Arial" charset="0"/>
              </a:defRPr>
            </a:lvl1pPr>
          </a:lstStyle>
          <a:p>
            <a:pPr>
              <a:defRPr/>
            </a:pPr>
            <a:fld id="{A9ED849F-737E-48D9-8EC1-8E663B8BD297}" type="slidenum">
              <a:rPr lang="en-US"/>
              <a:pPr>
                <a:defRPr/>
              </a:pPr>
              <a:t>‹#›</a:t>
            </a:fld>
            <a:endParaRPr lang="en-US"/>
          </a:p>
        </p:txBody>
      </p:sp>
    </p:spTree>
    <p:extLst>
      <p:ext uri="{BB962C8B-B14F-4D97-AF65-F5344CB8AC3E}">
        <p14:creationId xmlns:p14="http://schemas.microsoft.com/office/powerpoint/2010/main" val="22328491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b="1">
                <a:latin typeface="SutonnyMJ" pitchFamily="2" charset="0"/>
                <a:cs typeface="Arial" charset="0"/>
              </a:defRPr>
            </a:lvl1pPr>
          </a:lstStyle>
          <a:p>
            <a:pPr>
              <a:defRPr/>
            </a:pPr>
            <a:fld id="{40F5F660-4139-4470-BC0D-D2CD94FFBA9B}" type="datetimeFigureOut">
              <a:rPr lang="en-US"/>
              <a:pPr>
                <a:defRPr/>
              </a:pPr>
              <a:t>1/28/2023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SutonnyMJ" pitchFamily="2"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b="1">
                <a:latin typeface="SutonnyMJ" pitchFamily="2" charset="0"/>
                <a:cs typeface="Arial" charset="0"/>
              </a:defRPr>
            </a:lvl1pPr>
          </a:lstStyle>
          <a:p>
            <a:pPr>
              <a:defRPr/>
            </a:pPr>
            <a:fld id="{13E8AEB5-F98B-4BF2-B50A-3CCC500CCC4D}" type="slidenum">
              <a:rPr lang="en-US"/>
              <a:pPr>
                <a:defRPr/>
              </a:pPr>
              <a:t>‹#›</a:t>
            </a:fld>
            <a:endParaRPr lang="en-US"/>
          </a:p>
        </p:txBody>
      </p:sp>
    </p:spTree>
    <p:extLst>
      <p:ext uri="{BB962C8B-B14F-4D97-AF65-F5344CB8AC3E}">
        <p14:creationId xmlns:p14="http://schemas.microsoft.com/office/powerpoint/2010/main" val="19786180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SutonnyMJ" pitchFamily="2" charset="0"/>
                <a:cs typeface="Arial" charset="0"/>
              </a:defRPr>
            </a:lvl1pPr>
          </a:lstStyle>
          <a:p>
            <a:pPr>
              <a:defRPr/>
            </a:pPr>
            <a:fld id="{7CDBA2A4-E5D0-4DE3-946F-939C834295E2}" type="datetimeFigureOut">
              <a:rPr lang="en-US"/>
              <a:pPr>
                <a:defRPr/>
              </a:pPr>
              <a:t>1/28/2023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SutonnyMJ" pitchFamily="2"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b="1">
                <a:latin typeface="SutonnyMJ" pitchFamily="2" charset="0"/>
                <a:cs typeface="Arial" charset="0"/>
              </a:defRPr>
            </a:lvl1pPr>
          </a:lstStyle>
          <a:p>
            <a:pPr>
              <a:defRPr/>
            </a:pPr>
            <a:fld id="{1DC6D009-9582-4684-89E7-436A3A34A356}" type="slidenum">
              <a:rPr lang="en-US"/>
              <a:pPr>
                <a:defRPr/>
              </a:pPr>
              <a:t>‹#›</a:t>
            </a:fld>
            <a:endParaRPr lang="en-US"/>
          </a:p>
        </p:txBody>
      </p:sp>
    </p:spTree>
    <p:extLst>
      <p:ext uri="{BB962C8B-B14F-4D97-AF65-F5344CB8AC3E}">
        <p14:creationId xmlns:p14="http://schemas.microsoft.com/office/powerpoint/2010/main" val="6378712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SutonnyMJ" pitchFamily="2" charset="0"/>
                <a:cs typeface="Arial" charset="0"/>
              </a:defRPr>
            </a:lvl1pPr>
          </a:lstStyle>
          <a:p>
            <a:pPr>
              <a:defRPr/>
            </a:pPr>
            <a:fld id="{0DA574D1-8630-4988-A4A5-1E7E30B2C320}" type="datetimeFigureOut">
              <a:rPr lang="en-US"/>
              <a:pPr>
                <a:defRPr/>
              </a:pPr>
              <a:t>1/28/2023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SutonnyMJ" pitchFamily="2"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SutonnyMJ" pitchFamily="2" charset="0"/>
                <a:cs typeface="Arial" charset="0"/>
              </a:defRPr>
            </a:lvl1pPr>
          </a:lstStyle>
          <a:p>
            <a:pPr>
              <a:defRPr/>
            </a:pPr>
            <a:fld id="{015905A4-A892-4C3A-A4F4-D1369B6AECC3}" type="slidenum">
              <a:rPr lang="en-US"/>
              <a:pPr>
                <a:defRPr/>
              </a:pPr>
              <a:t>‹#›</a:t>
            </a:fld>
            <a:endParaRPr lang="en-US"/>
          </a:p>
        </p:txBody>
      </p:sp>
    </p:spTree>
    <p:extLst>
      <p:ext uri="{BB962C8B-B14F-4D97-AF65-F5344CB8AC3E}">
        <p14:creationId xmlns:p14="http://schemas.microsoft.com/office/powerpoint/2010/main" val="37620604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SutonnyMJ" pitchFamily="2" charset="0"/>
                <a:cs typeface="Arial" charset="0"/>
              </a:defRPr>
            </a:lvl1pPr>
          </a:lstStyle>
          <a:p>
            <a:pPr>
              <a:defRPr/>
            </a:pPr>
            <a:fld id="{59A9F3B0-E115-4BEC-964F-B390FFB9AC48}" type="datetimeFigureOut">
              <a:rPr lang="en-US"/>
              <a:pPr>
                <a:defRPr/>
              </a:pPr>
              <a:t>1/28/2023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SutonnyMJ" pitchFamily="2"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SutonnyMJ" pitchFamily="2" charset="0"/>
                <a:cs typeface="Arial" charset="0"/>
              </a:defRPr>
            </a:lvl1pPr>
          </a:lstStyle>
          <a:p>
            <a:pPr>
              <a:defRPr/>
            </a:pPr>
            <a:fld id="{9F5A843F-B2E7-4744-9068-8C8BCA50A242}" type="slidenum">
              <a:rPr lang="en-US"/>
              <a:pPr>
                <a:defRPr/>
              </a:pPr>
              <a:t>‹#›</a:t>
            </a:fld>
            <a:endParaRPr lang="en-US"/>
          </a:p>
        </p:txBody>
      </p:sp>
    </p:spTree>
    <p:extLst>
      <p:ext uri="{BB962C8B-B14F-4D97-AF65-F5344CB8AC3E}">
        <p14:creationId xmlns:p14="http://schemas.microsoft.com/office/powerpoint/2010/main" val="36513057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86"/>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NikoshBAN"/>
                <a:cs typeface="+mn-cs"/>
              </a:defRPr>
            </a:lvl1pPr>
          </a:lstStyle>
          <a:p>
            <a:pPr>
              <a:defRPr/>
            </a:pPr>
            <a:fld id="{8647D952-1AF2-447E-90A5-23C7DB600EE3}" type="datetimeFigureOut">
              <a:rPr lang="en-US"/>
              <a:pPr>
                <a:defRPr/>
              </a:pPr>
              <a:t>1/28/2023</a:t>
            </a:fld>
            <a:endParaRPr lang="en-US"/>
          </a:p>
        </p:txBody>
      </p:sp>
      <p:sp>
        <p:nvSpPr>
          <p:cNvPr id="5" name="Footer Placeholder 4"/>
          <p:cNvSpPr>
            <a:spLocks noGrp="1"/>
          </p:cNvSpPr>
          <p:nvPr>
            <p:ph type="ftr" sz="quarter" idx="3"/>
          </p:nvPr>
        </p:nvSpPr>
        <p:spPr>
          <a:xfrm>
            <a:off x="3124200" y="6356386"/>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NikoshBAN"/>
                <a:cs typeface="+mn-cs"/>
              </a:defRPr>
            </a:lvl1pPr>
          </a:lstStyle>
          <a:p>
            <a:pPr>
              <a:defRPr/>
            </a:pPr>
            <a:endParaRPr lang="en-US"/>
          </a:p>
        </p:txBody>
      </p:sp>
      <p:sp>
        <p:nvSpPr>
          <p:cNvPr id="6" name="Slide Number Placeholder 5"/>
          <p:cNvSpPr>
            <a:spLocks noGrp="1"/>
          </p:cNvSpPr>
          <p:nvPr>
            <p:ph type="sldNum" sz="quarter" idx="4"/>
          </p:nvPr>
        </p:nvSpPr>
        <p:spPr>
          <a:xfrm>
            <a:off x="6553200" y="6356386"/>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NikoshBAN"/>
                <a:cs typeface="+mn-cs"/>
              </a:defRPr>
            </a:lvl1pPr>
          </a:lstStyle>
          <a:p>
            <a:pPr>
              <a:defRPr/>
            </a:pPr>
            <a:fld id="{90EC6E0F-FE39-4440-A346-1558E1B7F197}" type="slidenum">
              <a:rPr lang="en-US"/>
              <a:pPr>
                <a:defRPr/>
              </a:pPr>
              <a:t>‹#›</a:t>
            </a:fld>
            <a:endParaRPr lang="en-US"/>
          </a:p>
        </p:txBody>
      </p:sp>
    </p:spTree>
    <p:extLst>
      <p:ext uri="{BB962C8B-B14F-4D97-AF65-F5344CB8AC3E}">
        <p14:creationId xmlns:p14="http://schemas.microsoft.com/office/powerpoint/2010/main" val="728319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NikoshBAN" pitchFamily="2" charset="0"/>
        </a:defRPr>
      </a:lvl2pPr>
      <a:lvl3pPr algn="ctr" rtl="0" eaLnBrk="0" fontAlgn="base" hangingPunct="0">
        <a:spcBef>
          <a:spcPct val="0"/>
        </a:spcBef>
        <a:spcAft>
          <a:spcPct val="0"/>
        </a:spcAft>
        <a:defRPr sz="4400">
          <a:solidFill>
            <a:schemeClr val="tx1"/>
          </a:solidFill>
          <a:latin typeface="NikoshBAN" pitchFamily="2" charset="0"/>
        </a:defRPr>
      </a:lvl3pPr>
      <a:lvl4pPr algn="ctr" rtl="0" eaLnBrk="0" fontAlgn="base" hangingPunct="0">
        <a:spcBef>
          <a:spcPct val="0"/>
        </a:spcBef>
        <a:spcAft>
          <a:spcPct val="0"/>
        </a:spcAft>
        <a:defRPr sz="4400">
          <a:solidFill>
            <a:schemeClr val="tx1"/>
          </a:solidFill>
          <a:latin typeface="NikoshBAN" pitchFamily="2" charset="0"/>
        </a:defRPr>
      </a:lvl4pPr>
      <a:lvl5pPr algn="ctr" rtl="0" eaLnBrk="0" fontAlgn="base" hangingPunct="0">
        <a:spcBef>
          <a:spcPct val="0"/>
        </a:spcBef>
        <a:spcAft>
          <a:spcPct val="0"/>
        </a:spcAft>
        <a:defRPr sz="4400">
          <a:solidFill>
            <a:schemeClr val="tx1"/>
          </a:solidFill>
          <a:latin typeface="NikoshBAN" pitchFamily="2" charset="0"/>
        </a:defRPr>
      </a:lvl5pPr>
      <a:lvl6pPr marL="457200" algn="ctr" rtl="0" fontAlgn="base">
        <a:spcBef>
          <a:spcPct val="0"/>
        </a:spcBef>
        <a:spcAft>
          <a:spcPct val="0"/>
        </a:spcAft>
        <a:defRPr sz="4400">
          <a:solidFill>
            <a:schemeClr val="tx1"/>
          </a:solidFill>
          <a:latin typeface="NikoshBAN" pitchFamily="2" charset="0"/>
        </a:defRPr>
      </a:lvl6pPr>
      <a:lvl7pPr marL="914400" algn="ctr" rtl="0" fontAlgn="base">
        <a:spcBef>
          <a:spcPct val="0"/>
        </a:spcBef>
        <a:spcAft>
          <a:spcPct val="0"/>
        </a:spcAft>
        <a:defRPr sz="4400">
          <a:solidFill>
            <a:schemeClr val="tx1"/>
          </a:solidFill>
          <a:latin typeface="NikoshBAN" pitchFamily="2" charset="0"/>
        </a:defRPr>
      </a:lvl7pPr>
      <a:lvl8pPr marL="1371600" algn="ctr" rtl="0" fontAlgn="base">
        <a:spcBef>
          <a:spcPct val="0"/>
        </a:spcBef>
        <a:spcAft>
          <a:spcPct val="0"/>
        </a:spcAft>
        <a:defRPr sz="4400">
          <a:solidFill>
            <a:schemeClr val="tx1"/>
          </a:solidFill>
          <a:latin typeface="NikoshBAN" pitchFamily="2" charset="0"/>
        </a:defRPr>
      </a:lvl8pPr>
      <a:lvl9pPr marL="1828800" algn="ctr" rtl="0" fontAlgn="base">
        <a:spcBef>
          <a:spcPct val="0"/>
        </a:spcBef>
        <a:spcAft>
          <a:spcPct val="0"/>
        </a:spcAft>
        <a:defRPr sz="4400">
          <a:solidFill>
            <a:schemeClr val="tx1"/>
          </a:solidFill>
          <a:latin typeface="NikoshBAN" pitchFamily="2"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8A70B-A249-4C9D-B449-CAA8C3BB98CA}"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8EAEC-A08B-4A13-8394-38BDBF7E45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528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media4.wav"/><Relationship Id="rId7" Type="http://schemas.microsoft.com/office/2007/relationships/hdphoto" Target="../media/hdphoto1.wdp"/><Relationship Id="rId2" Type="http://schemas.microsoft.com/office/2007/relationships/media" Target="../media/media4.wav"/><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media1.wav"/><Relationship Id="rId7" Type="http://schemas.openxmlformats.org/officeDocument/2006/relationships/image" Target="../media/image12.png"/><Relationship Id="rId2" Type="http://schemas.microsoft.com/office/2007/relationships/media" Target="../media/media1.wav"/><Relationship Id="rId1" Type="http://schemas.openxmlformats.org/officeDocument/2006/relationships/tags" Target="../tags/tag3.xml"/><Relationship Id="rId6" Type="http://schemas.openxmlformats.org/officeDocument/2006/relationships/image" Target="../media/image11.jpg"/><Relationship Id="rId5" Type="http://schemas.openxmlformats.org/officeDocument/2006/relationships/hyperlink" Target="https://bn.wikipedia.org/wiki/%E0%A6%B8%E0%A7%8D%E0%A6%B2%E0%A6%BE%E0%A6%87%E0%A6%A1_%E0%A6%95%E0%A7%8D%E0%A6%AF%E0%A6%BE%E0%A6%B2%E0%A6%BF%E0%A6%AA%E0%A6%BE%E0%A6%B0%E0%A7%8D%E0%A6%B8#.E0.A6.AF.E0.A6.BE.E0.A6.A8.E0.A7.8D.E0.A6.A4.E0.A7.8D.E0.A6.B0.E0.A6.BF.E0.A6.95_.E0.A6.A4.E0.A7.8D.E0.A6.B0.E0.A7.81.E0.A6.9F.E0.A6.BF" TargetMode="External"/><Relationship Id="rId4" Type="http://schemas.openxmlformats.org/officeDocument/2006/relationships/slideLayout" Target="../slideLayouts/slideLayout7.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media2.wav"/><Relationship Id="rId7" Type="http://schemas.microsoft.com/office/2007/relationships/hdphoto" Target="../media/hdphoto1.wdp"/><Relationship Id="rId2" Type="http://schemas.microsoft.com/office/2007/relationships/media" Target="../media/media2.wav"/><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media3.wav"/><Relationship Id="rId7" Type="http://schemas.microsoft.com/office/2007/relationships/hdphoto" Target="../media/hdphoto1.wdp"/><Relationship Id="rId2" Type="http://schemas.microsoft.com/office/2007/relationships/media" Target="../media/media3.wav"/><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52822" y="3047998"/>
            <a:ext cx="4191000" cy="1295401"/>
          </a:xfrm>
          <a:prstGeom prst="rect">
            <a:avLst/>
          </a:prstGeom>
          <a:noFill/>
        </p:spPr>
        <p:txBody>
          <a:bodyPr wrap="square"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defTabSz="914124" eaLnBrk="1" fontAlgn="auto" hangingPunct="1">
              <a:spcBef>
                <a:spcPts val="0"/>
              </a:spcBef>
              <a:spcAft>
                <a:spcPts val="0"/>
              </a:spcAft>
            </a:pPr>
            <a:r>
              <a:rPr lang="bn-IN" sz="1800" b="1" dirty="0" smtClean="0">
                <a:ln w="11430"/>
                <a:blipFill dpi="0" rotWithShape="1">
                  <a:blip r:embed="rId3">
                    <a:extLst>
                      <a:ext uri="{28A0092B-C50C-407E-A947-70E740481C1C}">
                        <a14:useLocalDpi xmlns:a14="http://schemas.microsoft.com/office/drawing/2010/main" val="0"/>
                      </a:ext>
                    </a:extLst>
                  </a:blip>
                  <a:srcRect/>
                  <a:stretch>
                    <a:fillRect/>
                  </a:stretch>
                </a:blipFill>
                <a:effectLst>
                  <a:outerShdw blurRad="50800" dist="39000" dir="5460000" algn="tl">
                    <a:srgbClr val="000000">
                      <a:alpha val="38000"/>
                    </a:srgbClr>
                  </a:outerShdw>
                </a:effectLst>
                <a:latin typeface="Book Antiqua" pitchFamily="18" charset="0"/>
              </a:rPr>
              <a:t>স্বাগতম</a:t>
            </a:r>
            <a:endParaRPr lang="en-US" sz="1800" b="1" dirty="0">
              <a:ln w="11430"/>
              <a:blipFill dpi="0" rotWithShape="1">
                <a:blip r:embed="rId3">
                  <a:extLst>
                    <a:ext uri="{28A0092B-C50C-407E-A947-70E740481C1C}">
                      <a14:useLocalDpi xmlns:a14="http://schemas.microsoft.com/office/drawing/2010/main" val="0"/>
                    </a:ext>
                  </a:extLst>
                </a:blip>
                <a:srcRect/>
                <a:stretch>
                  <a:fillRect/>
                </a:stretch>
              </a:blipFill>
              <a:effectLst>
                <a:outerShdw blurRad="50800" dist="39000" dir="5460000" algn="tl">
                  <a:srgbClr val="000000">
                    <a:alpha val="38000"/>
                  </a:srgbClr>
                </a:outerShdw>
              </a:effectLst>
              <a:latin typeface="Calibri"/>
              <a:cs typeface="+mn-cs"/>
            </a:endParaRPr>
          </a:p>
        </p:txBody>
      </p:sp>
      <p:sp>
        <p:nvSpPr>
          <p:cNvPr id="10" name="TextBox 9"/>
          <p:cNvSpPr txBox="1"/>
          <p:nvPr/>
        </p:nvSpPr>
        <p:spPr>
          <a:xfrm>
            <a:off x="344237" y="357475"/>
            <a:ext cx="8534400" cy="1447800"/>
          </a:xfrm>
          <a:prstGeom prst="rect">
            <a:avLst/>
          </a:prstGeom>
          <a:noFill/>
        </p:spPr>
        <p:txBody>
          <a:bodyPr wrap="square" rtlCol="0">
            <a:prstTxWarp prst="textCanUp">
              <a:avLst/>
            </a:prstTxWarp>
            <a:spAutoFit/>
          </a:bodyPr>
          <a:lstStyle/>
          <a:p>
            <a:pPr eaLnBrk="1" fontAlgn="auto" hangingPunct="1">
              <a:spcBef>
                <a:spcPts val="0"/>
              </a:spcBef>
              <a:spcAft>
                <a:spcPts val="0"/>
              </a:spcAft>
            </a:pPr>
            <a:r>
              <a:rPr lang="en-US" sz="3600" b="1" dirty="0" err="1" smtClean="0">
                <a:ln w="18000">
                  <a:solidFill>
                    <a:srgbClr val="FF0000"/>
                  </a:solidFill>
                  <a:prstDash val="solid"/>
                  <a:miter lim="800000"/>
                </a:ln>
                <a:solidFill>
                  <a:srgbClr val="FFC000"/>
                </a:solidFill>
                <a:effectLst>
                  <a:outerShdw blurRad="25500" dist="23000" dir="7020000" algn="tl">
                    <a:srgbClr val="000000">
                      <a:alpha val="50000"/>
                    </a:srgbClr>
                  </a:outerShdw>
                </a:effectLst>
                <a:latin typeface="NikoshBAN" pitchFamily="2" charset="0"/>
                <a:cs typeface="NikoshBAN" pitchFamily="2" charset="0"/>
              </a:rPr>
              <a:t>পদার্থবিজ্ঞান</a:t>
            </a:r>
            <a:r>
              <a:rPr lang="en-US" sz="3600" b="1" dirty="0" smtClean="0">
                <a:ln w="18000">
                  <a:solidFill>
                    <a:srgbClr val="FF0000"/>
                  </a:solidFill>
                  <a:prstDash val="solid"/>
                  <a:miter lim="800000"/>
                </a:ln>
                <a:solidFill>
                  <a:srgbClr val="FFC000"/>
                </a:solidFill>
                <a:effectLst>
                  <a:outerShdw blurRad="25500" dist="23000" dir="7020000" algn="tl">
                    <a:srgbClr val="000000">
                      <a:alpha val="50000"/>
                    </a:srgbClr>
                  </a:outerShdw>
                </a:effectLst>
                <a:latin typeface="NikoshBAN" pitchFamily="2" charset="0"/>
                <a:cs typeface="NikoshBAN" pitchFamily="2" charset="0"/>
              </a:rPr>
              <a:t> </a:t>
            </a:r>
            <a:r>
              <a:rPr lang="en-US" sz="3600" b="1" dirty="0" err="1" smtClean="0">
                <a:ln w="18000">
                  <a:solidFill>
                    <a:srgbClr val="FF0000"/>
                  </a:solidFill>
                  <a:prstDash val="solid"/>
                  <a:miter lim="800000"/>
                </a:ln>
                <a:solidFill>
                  <a:srgbClr val="FFC000"/>
                </a:solidFill>
                <a:effectLst>
                  <a:outerShdw blurRad="25500" dist="23000" dir="7020000" algn="tl">
                    <a:srgbClr val="000000">
                      <a:alpha val="50000"/>
                    </a:srgbClr>
                  </a:outerShdw>
                </a:effectLst>
                <a:latin typeface="NikoshBAN" pitchFamily="2" charset="0"/>
                <a:cs typeface="NikoshBAN" pitchFamily="2" charset="0"/>
              </a:rPr>
              <a:t>বিভাগ</a:t>
            </a:r>
            <a:r>
              <a:rPr lang="bn-IN" sz="3600" b="1" dirty="0" smtClean="0">
                <a:ln w="18000">
                  <a:solidFill>
                    <a:srgbClr val="FF0000"/>
                  </a:solidFill>
                  <a:prstDash val="solid"/>
                  <a:miter lim="800000"/>
                </a:ln>
                <a:solidFill>
                  <a:srgbClr val="FFC000"/>
                </a:solidFill>
                <a:effectLst>
                  <a:outerShdw blurRad="25500" dist="23000" dir="7020000" algn="tl">
                    <a:srgbClr val="000000">
                      <a:alpha val="50000"/>
                    </a:srgbClr>
                  </a:outerShdw>
                </a:effectLst>
                <a:latin typeface="NikoshBAN" pitchFamily="2" charset="0"/>
                <a:cs typeface="NikoshBAN" pitchFamily="2" charset="0"/>
              </a:rPr>
              <a:t> এর পক্ষথেকে </a:t>
            </a:r>
            <a:endParaRPr lang="en-US" sz="3600" b="1" dirty="0">
              <a:ln w="18000">
                <a:solidFill>
                  <a:srgbClr val="FF0000"/>
                </a:solidFill>
                <a:prstDash val="solid"/>
                <a:miter lim="800000"/>
              </a:ln>
              <a:solidFill>
                <a:srgbClr val="FFC000"/>
              </a:solidFill>
              <a:effectLst>
                <a:outerShdw blurRad="25500" dist="23000" dir="7020000" algn="tl">
                  <a:srgbClr val="000000">
                    <a:alpha val="50000"/>
                  </a:srgbClr>
                </a:outerShdw>
              </a:effectLst>
              <a:latin typeface="NikoshBAN" pitchFamily="2" charset="0"/>
              <a:cs typeface="NikoshBAN" pitchFamily="2"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8818" y="-18757"/>
            <a:ext cx="4485182" cy="71628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891" y="-14697"/>
            <a:ext cx="4840318" cy="7162800"/>
          </a:xfrm>
          <a:prstGeom prst="rect">
            <a:avLst/>
          </a:prstGeom>
        </p:spPr>
      </p:pic>
    </p:spTree>
    <p:extLst>
      <p:ext uri="{BB962C8B-B14F-4D97-AF65-F5344CB8AC3E}">
        <p14:creationId xmlns:p14="http://schemas.microsoft.com/office/powerpoint/2010/main" val="66980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afterEffect">
                                  <p:stCondLst>
                                    <p:cond delay="0"/>
                                  </p:stCondLst>
                                  <p:childTnLst>
                                    <p:anim calcmode="lin" valueType="num">
                                      <p:cBhvr additive="base">
                                        <p:cTn id="6" dur="2000"/>
                                        <p:tgtEl>
                                          <p:spTgt spid="14"/>
                                        </p:tgtEl>
                                        <p:attrNameLst>
                                          <p:attrName>ppt_x</p:attrName>
                                        </p:attrNameLst>
                                      </p:cBhvr>
                                      <p:tavLst>
                                        <p:tav tm="0">
                                          <p:val>
                                            <p:strVal val="ppt_x"/>
                                          </p:val>
                                        </p:tav>
                                        <p:tav tm="100000">
                                          <p:val>
                                            <p:strVal val="0-ppt_w/2"/>
                                          </p:val>
                                        </p:tav>
                                      </p:tavLst>
                                    </p:anim>
                                    <p:anim calcmode="lin" valueType="num">
                                      <p:cBhvr additive="base">
                                        <p:cTn id="7" dur="2000"/>
                                        <p:tgtEl>
                                          <p:spTgt spid="14"/>
                                        </p:tgtEl>
                                        <p:attrNameLst>
                                          <p:attrName>ppt_y</p:attrName>
                                        </p:attrNameLst>
                                      </p:cBhvr>
                                      <p:tavLst>
                                        <p:tav tm="0">
                                          <p:val>
                                            <p:strVal val="ppt_y"/>
                                          </p:val>
                                        </p:tav>
                                        <p:tav tm="100000">
                                          <p:val>
                                            <p:strVal val="ppt_y"/>
                                          </p:val>
                                        </p:tav>
                                      </p:tavLst>
                                    </p:anim>
                                    <p:set>
                                      <p:cBhvr>
                                        <p:cTn id="8" dur="1" fill="hold">
                                          <p:stCondLst>
                                            <p:cond delay="1999"/>
                                          </p:stCondLst>
                                        </p:cTn>
                                        <p:tgtEl>
                                          <p:spTgt spid="14"/>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2000"/>
                                        <p:tgtEl>
                                          <p:spTgt spid="13"/>
                                        </p:tgtEl>
                                        <p:attrNameLst>
                                          <p:attrName>ppt_x</p:attrName>
                                        </p:attrNameLst>
                                      </p:cBhvr>
                                      <p:tavLst>
                                        <p:tav tm="0">
                                          <p:val>
                                            <p:strVal val="ppt_x"/>
                                          </p:val>
                                        </p:tav>
                                        <p:tav tm="100000">
                                          <p:val>
                                            <p:strVal val="1+ppt_w/2"/>
                                          </p:val>
                                        </p:tav>
                                      </p:tavLst>
                                    </p:anim>
                                    <p:anim calcmode="lin" valueType="num">
                                      <p:cBhvr additive="base">
                                        <p:cTn id="11" dur="2000"/>
                                        <p:tgtEl>
                                          <p:spTgt spid="13"/>
                                        </p:tgtEl>
                                        <p:attrNameLst>
                                          <p:attrName>ppt_y</p:attrName>
                                        </p:attrNameLst>
                                      </p:cBhvr>
                                      <p:tavLst>
                                        <p:tav tm="0">
                                          <p:val>
                                            <p:strVal val="ppt_y"/>
                                          </p:val>
                                        </p:tav>
                                        <p:tav tm="100000">
                                          <p:val>
                                            <p:strVal val="ppt_y"/>
                                          </p:val>
                                        </p:tav>
                                      </p:tavLst>
                                    </p:anim>
                                    <p:set>
                                      <p:cBhvr>
                                        <p:cTn id="12" dur="1" fill="hold">
                                          <p:stCondLst>
                                            <p:cond delay="1999"/>
                                          </p:stCondLst>
                                        </p:cTn>
                                        <p:tgtEl>
                                          <p:spTgt spid="13"/>
                                        </p:tgtEl>
                                        <p:attrNameLst>
                                          <p:attrName>style.visibility</p:attrName>
                                        </p:attrNameLst>
                                      </p:cBhvr>
                                      <p:to>
                                        <p:strVal val="hidden"/>
                                      </p:to>
                                    </p:set>
                                  </p:childTnLst>
                                </p:cTn>
                              </p:par>
                            </p:childTnLst>
                          </p:cTn>
                        </p:par>
                        <p:par>
                          <p:cTn id="13" fill="hold">
                            <p:stCondLst>
                              <p:cond delay="2000"/>
                            </p:stCondLst>
                            <p:childTnLst>
                              <p:par>
                                <p:cTn id="14" presetID="2" presetClass="entr" presetSubtype="3"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2" presetClass="emph" presetSubtype="0" repeatCount="indefinite" fill="hold" grpId="1" nodeType="afterEffect">
                                  <p:stCondLst>
                                    <p:cond delay="0"/>
                                  </p:stCondLst>
                                  <p:childTnLst>
                                    <p:animClr clrSpc="hsl" dir="cw">
                                      <p:cBhvr override="childStyle">
                                        <p:cTn id="20" dur="1000" fill="hold"/>
                                        <p:tgtEl>
                                          <p:spTgt spid="10"/>
                                        </p:tgtEl>
                                        <p:attrNameLst>
                                          <p:attrName>style.color</p:attrName>
                                        </p:attrNameLst>
                                      </p:cBhvr>
                                      <p:by>
                                        <p:hsl h="-7200000" s="0" l="0"/>
                                      </p:by>
                                    </p:animClr>
                                    <p:animClr clrSpc="hsl" dir="cw">
                                      <p:cBhvr>
                                        <p:cTn id="21" dur="1000" fill="hold"/>
                                        <p:tgtEl>
                                          <p:spTgt spid="10"/>
                                        </p:tgtEl>
                                        <p:attrNameLst>
                                          <p:attrName>fillcolor</p:attrName>
                                        </p:attrNameLst>
                                      </p:cBhvr>
                                      <p:by>
                                        <p:hsl h="-7200000" s="0" l="0"/>
                                      </p:by>
                                    </p:animClr>
                                    <p:animClr clrSpc="hsl" dir="cw">
                                      <p:cBhvr>
                                        <p:cTn id="22" dur="1000" fill="hold"/>
                                        <p:tgtEl>
                                          <p:spTgt spid="10"/>
                                        </p:tgtEl>
                                        <p:attrNameLst>
                                          <p:attrName>stroke.color</p:attrName>
                                        </p:attrNameLst>
                                      </p:cBhvr>
                                      <p:by>
                                        <p:hsl h="-7200000" s="0" l="0"/>
                                      </p:by>
                                    </p:animClr>
                                    <p:set>
                                      <p:cBhvr>
                                        <p:cTn id="23" dur="1000" fill="hold"/>
                                        <p:tgtEl>
                                          <p:spTgt spid="10"/>
                                        </p:tgtEl>
                                        <p:attrNameLst>
                                          <p:attrName>fill.type</p:attrName>
                                        </p:attrNameLst>
                                      </p:cBhvr>
                                      <p:to>
                                        <p:strVal val="solid"/>
                                      </p:to>
                                    </p:set>
                                  </p:childTnLst>
                                </p:cTn>
                              </p:par>
                            </p:childTnLst>
                          </p:cTn>
                        </p:par>
                        <p:par>
                          <p:cTn id="24" fill="hold">
                            <p:stCondLst>
                              <p:cond delay="3500"/>
                            </p:stCondLst>
                            <p:childTnLst>
                              <p:par>
                                <p:cTn id="25" presetID="2" presetClass="entr" presetSubtype="3"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1+#ppt_w/2"/>
                                          </p:val>
                                        </p:tav>
                                        <p:tav tm="100000">
                                          <p:val>
                                            <p:strVal val="#ppt_x"/>
                                          </p:val>
                                        </p:tav>
                                      </p:tavLst>
                                    </p:anim>
                                    <p:anim calcmode="lin" valueType="num">
                                      <p:cBhvr additive="base">
                                        <p:cTn id="2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47750" y="361950"/>
            <a:ext cx="5883626" cy="4724400"/>
            <a:chOff x="609600" y="685800"/>
            <a:chExt cx="7061902" cy="6858000"/>
          </a:xfrm>
        </p:grpSpPr>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r="77860"/>
            <a:stretch/>
          </p:blipFill>
          <p:spPr>
            <a:xfrm>
              <a:off x="609600" y="685800"/>
              <a:ext cx="1559276" cy="6858000"/>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1869" b="58889"/>
            <a:stretch/>
          </p:blipFill>
          <p:spPr>
            <a:xfrm>
              <a:off x="2168876" y="723900"/>
              <a:ext cx="5502626" cy="2819400"/>
            </a:xfrm>
            <a:prstGeom prst="rect">
              <a:avLst/>
            </a:prstGeom>
          </p:spPr>
        </p:pic>
      </p:gr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3763" t="41944" r="5370"/>
          <a:stretch/>
        </p:blipFill>
        <p:spPr>
          <a:xfrm>
            <a:off x="2232561" y="2273300"/>
            <a:ext cx="3463389" cy="2762779"/>
          </a:xfrm>
          <a:prstGeom prst="rect">
            <a:avLst/>
          </a:prstGeom>
        </p:spPr>
      </p:pic>
      <p:cxnSp>
        <p:nvCxnSpPr>
          <p:cNvPr id="29" name="Elbow Connector 28"/>
          <p:cNvCxnSpPr/>
          <p:nvPr/>
        </p:nvCxnSpPr>
        <p:spPr>
          <a:xfrm rot="16200000" flipH="1">
            <a:off x="2029204" y="2911739"/>
            <a:ext cx="2007129" cy="1295400"/>
          </a:xfrm>
          <a:prstGeom prst="bentConnector3">
            <a:avLst/>
          </a:prstGeom>
          <a:ln w="57150">
            <a:tailEnd type="arrow"/>
          </a:ln>
        </p:spPr>
        <p:style>
          <a:lnRef idx="3">
            <a:schemeClr val="accent6"/>
          </a:lnRef>
          <a:fillRef idx="0">
            <a:schemeClr val="accent6"/>
          </a:fillRef>
          <a:effectRef idx="2">
            <a:schemeClr val="accent6"/>
          </a:effectRef>
          <a:fontRef idx="minor">
            <a:schemeClr val="tx1"/>
          </a:fontRef>
        </p:style>
      </p:cxnSp>
      <p:pic>
        <p:nvPicPr>
          <p:cNvPr id="17" name="Picture 16"/>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3619" b="100000" l="5981" r="65311">
                        <a14:backgroundMark x1="19856" y1="17899" x2="19856" y2="17899"/>
                        <a14:backgroundMark x1="31579" y1="24514" x2="31579" y2="24514"/>
                        <a14:backgroundMark x1="39952" y1="29183" x2="39952" y2="29183"/>
                        <a14:backgroundMark x1="48565" y1="33852" x2="48565" y2="33852"/>
                        <a14:backgroundMark x1="54306" y1="40078" x2="54306" y2="40078"/>
                        <a14:backgroundMark x1="59330" y1="43580" x2="59330" y2="43580"/>
                        <a14:backgroundMark x1="62679" y1="48638" x2="62679" y2="48638"/>
                        <a14:backgroundMark x1="62440" y1="52918" x2="62440" y2="52918"/>
                        <a14:backgroundMark x1="58373" y1="55642" x2="58373" y2="55642"/>
                        <a14:backgroundMark x1="52632" y1="52140" x2="52632" y2="52140"/>
                        <a14:backgroundMark x1="47368" y1="47471" x2="47368" y2="47471"/>
                        <a14:backgroundMark x1="41866" y1="45525" x2="41866" y2="45525"/>
                        <a14:backgroundMark x1="42823" y1="50584" x2="42823" y2="50584"/>
                        <a14:backgroundMark x1="41627" y1="56809" x2="41627" y2="56809"/>
                        <a14:backgroundMark x1="38995" y1="60700" x2="38995" y2="60700"/>
                        <a14:backgroundMark x1="33971" y1="63424" x2="33971" y2="63424"/>
                        <a14:backgroundMark x1="31818" y1="69650" x2="31818" y2="69650"/>
                        <a14:backgroundMark x1="27751" y1="73541" x2="27751" y2="73541"/>
                        <a14:backgroundMark x1="26555" y1="78988" x2="26555" y2="78988"/>
                        <a14:backgroundMark x1="21053" y1="80934" x2="21053" y2="80934"/>
                        <a14:backgroundMark x1="16268" y1="76654" x2="16268" y2="76654"/>
                        <a14:backgroundMark x1="11244" y1="75486" x2="11244" y2="75486"/>
                        <a14:backgroundMark x1="7895" y1="71984" x2="7895" y2="71984"/>
                        <a14:backgroundMark x1="8612" y1="64591" x2="8612" y2="64591"/>
                        <a14:backgroundMark x1="8852" y1="54475" x2="8852" y2="54475"/>
                        <a14:backgroundMark x1="8612" y1="43969" x2="8612" y2="43969"/>
                        <a14:backgroundMark x1="8134" y1="33463" x2="8134" y2="33463"/>
                        <a14:backgroundMark x1="8134" y1="26848" x2="8134" y2="26848"/>
                        <a14:backgroundMark x1="8373" y1="22179" x2="8373" y2="22179"/>
                        <a14:backgroundMark x1="11244" y1="20623" x2="11244" y2="20623"/>
                        <a14:backgroundMark x1="12919" y1="17510" x2="12919" y2="17510"/>
                      </a14:backgroundRemoval>
                    </a14:imgEffect>
                  </a14:imgLayer>
                </a14:imgProps>
              </a:ext>
              <a:ext uri="{28A0092B-C50C-407E-A947-70E740481C1C}">
                <a14:useLocalDpi xmlns:a14="http://schemas.microsoft.com/office/drawing/2010/main" val="0"/>
              </a:ext>
            </a:extLst>
          </a:blip>
          <a:srcRect t="17665" r="36800" b="20060"/>
          <a:stretch/>
        </p:blipFill>
        <p:spPr>
          <a:xfrm rot="20123164">
            <a:off x="1270255" y="2265495"/>
            <a:ext cx="1136653" cy="688707"/>
          </a:xfrm>
          <a:prstGeom prst="rect">
            <a:avLst/>
          </a:prstGeom>
        </p:spPr>
      </p:pic>
      <p:sp>
        <p:nvSpPr>
          <p:cNvPr id="7" name="Rectangle 6"/>
          <p:cNvSpPr/>
          <p:nvPr/>
        </p:nvSpPr>
        <p:spPr>
          <a:xfrm>
            <a:off x="3737619" y="65031"/>
            <a:ext cx="2225031" cy="707886"/>
          </a:xfrm>
          <a:prstGeom prst="rect">
            <a:avLst/>
          </a:prstGeom>
        </p:spPr>
        <p:txBody>
          <a:bodyPr wrap="square">
            <a:spAutoFit/>
          </a:bodyPr>
          <a:lstStyle/>
          <a:p>
            <a:pPr algn="r"/>
            <a:r>
              <a:rPr lang="bn-IN" sz="4000" b="1" u="sng"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ঋণাত্মক ত্রুটি   </a:t>
            </a:r>
            <a:endParaRPr lang="en-US" sz="4000" b="1" u="sng"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8" name="TextBox 7"/>
          <p:cNvSpPr txBox="1"/>
          <p:nvPr/>
        </p:nvSpPr>
        <p:spPr>
          <a:xfrm>
            <a:off x="2998421" y="4639204"/>
            <a:ext cx="1931667" cy="461665"/>
          </a:xfrm>
          <a:prstGeom prst="rect">
            <a:avLst/>
          </a:prstGeom>
          <a:noFill/>
        </p:spPr>
        <p:txBody>
          <a:bodyPr wrap="square" rtlCol="0">
            <a:spAutoFit/>
          </a:bodyPr>
          <a:lstStyle/>
          <a:p>
            <a:r>
              <a:rPr lang="bn-IN" sz="2400" b="1" dirty="0" smtClean="0">
                <a:ln w="10541" cmpd="sng">
                  <a:solidFill>
                    <a:srgbClr val="4F81BD">
                      <a:shade val="88000"/>
                      <a:satMod val="110000"/>
                    </a:srgbClr>
                  </a:solidFill>
                  <a:prstDash val="solid"/>
                </a:ln>
                <a:solidFill>
                  <a:srgbClr val="CC0099"/>
                </a:solidFill>
                <a:latin typeface="NikoshBAN" pitchFamily="2" charset="0"/>
                <a:cs typeface="NikoshBAN" pitchFamily="2" charset="0"/>
              </a:rPr>
              <a:t>ঋণাত্মক ত্রূটি</a:t>
            </a:r>
            <a:endParaRPr lang="en-US" sz="2400" b="1" dirty="0">
              <a:ln w="10541" cmpd="sng">
                <a:solidFill>
                  <a:srgbClr val="4F81BD">
                    <a:shade val="88000"/>
                    <a:satMod val="110000"/>
                  </a:srgbClr>
                </a:solidFill>
                <a:prstDash val="solid"/>
              </a:ln>
              <a:solidFill>
                <a:srgbClr val="CC0099"/>
              </a:solidFill>
              <a:latin typeface="NikoshBAN" pitchFamily="2" charset="0"/>
              <a:cs typeface="NikoshBAN" pitchFamily="2" charset="0"/>
            </a:endParaRPr>
          </a:p>
        </p:txBody>
      </p:sp>
      <p:sp>
        <p:nvSpPr>
          <p:cNvPr id="11" name="Rectangle 10"/>
          <p:cNvSpPr/>
          <p:nvPr/>
        </p:nvSpPr>
        <p:spPr>
          <a:xfrm>
            <a:off x="381000" y="5239309"/>
            <a:ext cx="8610600" cy="738664"/>
          </a:xfrm>
          <a:prstGeom prst="rect">
            <a:avLst/>
          </a:prstGeom>
        </p:spPr>
        <p:txBody>
          <a:bodyPr wrap="square">
            <a:spAutoFit/>
          </a:bodyPr>
          <a:lstStyle/>
          <a:p>
            <a:r>
              <a:rPr lang="en-US" sz="2400" b="1" kern="0" dirty="0" smtClean="0">
                <a:solidFill>
                  <a:srgbClr val="CC3399"/>
                </a:solidFill>
                <a:latin typeface="NikoshBAN"/>
              </a:rPr>
              <a:t> </a:t>
            </a:r>
            <a:r>
              <a:rPr lang="bn-IN" sz="2400" b="1" kern="0" dirty="0" smtClean="0">
                <a:solidFill>
                  <a:srgbClr val="CC3399"/>
                </a:solidFill>
                <a:latin typeface="NikoshBAN"/>
              </a:rPr>
              <a:t>(২) ঋণাত্মক</a:t>
            </a:r>
            <a:r>
              <a:rPr lang="bn-IN" sz="2400" b="1" kern="0" dirty="0" smtClean="0">
                <a:solidFill>
                  <a:srgbClr val="CC3399"/>
                </a:solidFill>
                <a:latin typeface="NikoshBAN" pitchFamily="2" charset="0"/>
                <a:cs typeface="NikoshBAN" pitchFamily="2" charset="0"/>
              </a:rPr>
              <a:t> ত্রুটিঃ </a:t>
            </a:r>
            <a:r>
              <a:rPr lang="bn-IN" kern="0" dirty="0" smtClean="0">
                <a:solidFill>
                  <a:prstClr val="black"/>
                </a:solidFill>
                <a:latin typeface="NikoshBAN"/>
              </a:rPr>
              <a:t>ভার্নিয়ারের শূন্য দাগ মূল স্কেলের শূণ্য দাগের বাম পাশে থাকলে ত্রুটি হবে ঋণাত্মক। </a:t>
            </a:r>
            <a:endParaRPr lang="en-US" kern="0" dirty="0" smtClean="0">
              <a:solidFill>
                <a:sysClr val="windowText" lastClr="000000"/>
              </a:solidFill>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
        <p:nvSpPr>
          <p:cNvPr id="12" name="TextBox 12"/>
          <p:cNvSpPr txBox="1"/>
          <p:nvPr/>
        </p:nvSpPr>
        <p:spPr>
          <a:xfrm>
            <a:off x="-8655424" y="6079330"/>
            <a:ext cx="865542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ক্লাসে</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মনোযোগী</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হও</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এবং</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কথাবলা</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থেকে</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বিরত</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থাকো</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endParaRPr kumimoji="0" lang="en-US" sz="4000" b="0" i="0" u="none" strike="noStrike" kern="1200" cap="none" spc="0" normalizeH="0" baseline="0" noProof="0" dirty="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endParaRPr>
          </a:p>
        </p:txBody>
      </p:sp>
    </p:spTree>
    <p:custDataLst>
      <p:tags r:id="rId1"/>
    </p:custDataLst>
    <p:extLst>
      <p:ext uri="{BB962C8B-B14F-4D97-AF65-F5344CB8AC3E}">
        <p14:creationId xmlns:p14="http://schemas.microsoft.com/office/powerpoint/2010/main" val="2741842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3" presetClass="path" presetSubtype="0" repeatCount="2000" autoRev="1" fill="hold" nodeType="clickEffect">
                                  <p:stCondLst>
                                    <p:cond delay="0"/>
                                  </p:stCondLst>
                                  <p:childTnLst>
                                    <p:animMotion origin="layout" path="M -0.00417 -3.7037E-7 L 0.24583 -3.7037E-7 " pathEditMode="relative" rAng="0" ptsTypes="AA">
                                      <p:cBhvr>
                                        <p:cTn id="23" dur="2000" fill="hold"/>
                                        <p:tgtEl>
                                          <p:spTgt spid="4"/>
                                        </p:tgtEl>
                                        <p:attrNameLst>
                                          <p:attrName>ppt_x</p:attrName>
                                          <p:attrName>ppt_y</p:attrName>
                                        </p:attrNameLst>
                                      </p:cBhvr>
                                      <p:rCtr x="12500" y="0"/>
                                    </p:animMotion>
                                  </p:childTnLst>
                                </p:cTn>
                              </p:par>
                            </p:childTnLst>
                          </p:cTn>
                        </p:par>
                        <p:par>
                          <p:cTn id="24" fill="hold">
                            <p:stCondLst>
                              <p:cond delay="8000"/>
                            </p:stCondLst>
                            <p:childTnLst>
                              <p:par>
                                <p:cTn id="25" presetID="1" presetClass="entr" presetSubtype="0" fill="hold" nodeType="afterEffect">
                                  <p:stCondLst>
                                    <p:cond delay="500"/>
                                  </p:stCondLst>
                                  <p:childTnLst>
                                    <p:set>
                                      <p:cBhvr>
                                        <p:cTn id="26" dur="1" fill="hold">
                                          <p:stCondLst>
                                            <p:cond delay="0"/>
                                          </p:stCondLst>
                                        </p:cTn>
                                        <p:tgtEl>
                                          <p:spTgt spid="17"/>
                                        </p:tgtEl>
                                        <p:attrNameLst>
                                          <p:attrName>style.visibility</p:attrName>
                                        </p:attrNameLst>
                                      </p:cBhvr>
                                      <p:to>
                                        <p:strVal val="visible"/>
                                      </p:to>
                                    </p:set>
                                  </p:childTnLst>
                                </p:cTn>
                              </p:par>
                            </p:childTnLst>
                          </p:cTn>
                        </p:par>
                        <p:par>
                          <p:cTn id="27" fill="hold">
                            <p:stCondLst>
                              <p:cond delay="8500"/>
                            </p:stCondLst>
                            <p:childTnLst>
                              <p:par>
                                <p:cTn id="28" presetID="42" presetClass="path" presetSubtype="0" repeatCount="indefinite" autoRev="1" fill="hold" nodeType="afterEffect">
                                  <p:stCondLst>
                                    <p:cond delay="0"/>
                                  </p:stCondLst>
                                  <p:endCondLst>
                                    <p:cond evt="onNext" delay="0">
                                      <p:tgtEl>
                                        <p:sldTgt/>
                                      </p:tgtEl>
                                    </p:cond>
                                  </p:endCondLst>
                                  <p:childTnLst>
                                    <p:animMotion origin="layout" path="M 0.00104 -0.07223 L -1.66667E-6 0.01388 " pathEditMode="relative" rAng="0" ptsTypes="AA">
                                      <p:cBhvr>
                                        <p:cTn id="29" dur="2000" fill="hold"/>
                                        <p:tgtEl>
                                          <p:spTgt spid="17"/>
                                        </p:tgtEl>
                                        <p:attrNameLst>
                                          <p:attrName>ppt_x</p:attrName>
                                          <p:attrName>ppt_y</p:attrName>
                                        </p:attrNameLst>
                                      </p:cBhvr>
                                      <p:rCtr x="-52" y="4306"/>
                                    </p:animMotion>
                                  </p:childTnLst>
                                </p:cTn>
                              </p:par>
                              <p:par>
                                <p:cTn id="30" presetID="22" presetClass="entr" presetSubtype="1" repeatCount="indefinite" fill="hold" nodeType="withEffect">
                                  <p:stCondLst>
                                    <p:cond delay="0"/>
                                  </p:stCondLst>
                                  <p:endCondLst>
                                    <p:cond evt="onNext" delay="0">
                                      <p:tgtEl>
                                        <p:sldTgt/>
                                      </p:tgtEl>
                                    </p:cond>
                                  </p:end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22" presetClass="entr" presetSubtype="8" fill="hold" grpId="0" nodeType="withEffect">
                                  <p:stCondLst>
                                    <p:cond delay="0"/>
                                  </p:stCondLst>
                                  <p:iterate type="wd">
                                    <p:tmPct val="35000"/>
                                  </p:iterate>
                                  <p:childTnLst>
                                    <p:set>
                                      <p:cBhvr>
                                        <p:cTn id="39" dur="1" fill="hold">
                                          <p:stCondLst>
                                            <p:cond delay="0"/>
                                          </p:stCondLst>
                                        </p:cTn>
                                        <p:tgtEl>
                                          <p:spTgt spid="11"/>
                                        </p:tgtEl>
                                        <p:attrNameLst>
                                          <p:attrName>style.visibility</p:attrName>
                                        </p:attrNameLst>
                                      </p:cBhvr>
                                      <p:to>
                                        <p:strVal val="visible"/>
                                      </p:to>
                                    </p:set>
                                    <p:animEffect transition="in" filter="wipe(left)">
                                      <p:cBhvr>
                                        <p:cTn id="40" dur="1000"/>
                                        <p:tgtEl>
                                          <p:spTgt spid="11"/>
                                        </p:tgtEl>
                                      </p:cBhvr>
                                    </p:animEffect>
                                  </p:childTnLst>
                                </p:cTn>
                              </p:par>
                            </p:childTnLst>
                          </p:cTn>
                        </p:par>
                        <p:par>
                          <p:cTn id="41" fill="hold">
                            <p:stCondLst>
                              <p:cond delay="16150"/>
                            </p:stCondLst>
                            <p:childTnLst>
                              <p:par>
                                <p:cTn id="42" presetID="2" presetClass="entr" presetSubtype="2" repeatCount="indefinite"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0" fill="hold"/>
                                        <p:tgtEl>
                                          <p:spTgt spid="12"/>
                                        </p:tgtEl>
                                        <p:attrNameLst>
                                          <p:attrName>ppt_x</p:attrName>
                                        </p:attrNameLst>
                                      </p:cBhvr>
                                      <p:tavLst>
                                        <p:tav tm="0">
                                          <p:val>
                                            <p:strVal val="1+#ppt_w/2"/>
                                          </p:val>
                                        </p:tav>
                                        <p:tav tm="100000">
                                          <p:val>
                                            <p:strVal val="#ppt_x"/>
                                          </p:val>
                                        </p:tav>
                                      </p:tavLst>
                                    </p:anim>
                                    <p:anim calcmode="lin" valueType="num">
                                      <p:cBhvr additive="base">
                                        <p:cTn id="45" dur="5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6" fill="hold" display="0">
                  <p:stCondLst>
                    <p:cond delay="indefinite"/>
                  </p:stCondLst>
                  <p:endCondLst>
                    <p:cond evt="onStopAudio" delay="0">
                      <p:tgtEl>
                        <p:sldTgt/>
                      </p:tgtEl>
                    </p:cond>
                  </p:endCondLst>
                </p:cTn>
                <p:tgtEl>
                  <p:spTgt spid="5"/>
                </p:tgtEl>
              </p:cMediaNode>
            </p:audio>
          </p:childTnLst>
        </p:cTn>
      </p:par>
    </p:tnLst>
    <p:bldLst>
      <p:bldP spid="7" grpId="0"/>
      <p:bldP spid="8"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466517"/>
            <a:ext cx="39624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4000" b="1" u="sng" dirty="0" smtClean="0">
                <a:ln w="11430"/>
                <a:solidFill>
                  <a:srgbClr val="CC3399"/>
                </a:solidFill>
                <a:effectLst>
                  <a:outerShdw blurRad="50800" dist="39000" dir="5460000" algn="tl">
                    <a:srgbClr val="000000">
                      <a:alpha val="38000"/>
                    </a:srgbClr>
                  </a:outerShdw>
                </a:effectLst>
              </a:rPr>
              <a:t>পাঠ মূল্যায়ন </a:t>
            </a:r>
            <a:endParaRPr lang="en-US" sz="4000" b="1" u="sng" dirty="0">
              <a:ln w="11430"/>
              <a:solidFill>
                <a:srgbClr val="CC3399"/>
              </a:solidFill>
              <a:effectLst>
                <a:outerShdw blurRad="50800" dist="39000" dir="5460000" algn="tl">
                  <a:srgbClr val="000000">
                    <a:alpha val="38000"/>
                  </a:srgbClr>
                </a:outerShdw>
              </a:effectLst>
            </a:endParaRPr>
          </a:p>
        </p:txBody>
      </p:sp>
      <p:sp>
        <p:nvSpPr>
          <p:cNvPr id="3" name="TextBox 2"/>
          <p:cNvSpPr txBox="1"/>
          <p:nvPr/>
        </p:nvSpPr>
        <p:spPr>
          <a:xfrm>
            <a:off x="762000" y="1534180"/>
            <a:ext cx="5791200" cy="523220"/>
          </a:xfrm>
          <a:prstGeom prst="rect">
            <a:avLst/>
          </a:prstGeom>
          <a:noFill/>
        </p:spPr>
        <p:txBody>
          <a:bodyPr wrap="square" rtlCol="0">
            <a:spAutoFit/>
          </a:bodyPr>
          <a:lstStyle/>
          <a:p>
            <a:r>
              <a:rPr lang="bn-IN" sz="2800" b="1" dirty="0" smtClean="0"/>
              <a:t>১। স্লাইড ক্যালিপার্স কাকে বলে ?</a:t>
            </a:r>
            <a:r>
              <a:rPr lang="bn-IN" dirty="0" smtClean="0"/>
              <a:t> </a:t>
            </a:r>
            <a:endParaRPr lang="en-US" dirty="0"/>
          </a:p>
        </p:txBody>
      </p:sp>
      <p:sp>
        <p:nvSpPr>
          <p:cNvPr id="4" name="TextBox 3"/>
          <p:cNvSpPr txBox="1"/>
          <p:nvPr/>
        </p:nvSpPr>
        <p:spPr>
          <a:xfrm>
            <a:off x="762000" y="2069068"/>
            <a:ext cx="7315200" cy="523220"/>
          </a:xfrm>
          <a:prstGeom prst="rect">
            <a:avLst/>
          </a:prstGeom>
          <a:noFill/>
        </p:spPr>
        <p:txBody>
          <a:bodyPr wrap="square" rtlCol="0">
            <a:spAutoFit/>
          </a:bodyPr>
          <a:lstStyle/>
          <a:p>
            <a:r>
              <a:rPr lang="bn-IN" sz="2800" b="1" dirty="0" smtClean="0"/>
              <a:t>২। যান্ত্রিক ত্রুটি বলতে কী বুঝায় ?</a:t>
            </a:r>
            <a:endParaRPr lang="en-US" sz="2800" b="1" dirty="0"/>
          </a:p>
        </p:txBody>
      </p:sp>
      <p:sp>
        <p:nvSpPr>
          <p:cNvPr id="5" name="TextBox 4"/>
          <p:cNvSpPr txBox="1"/>
          <p:nvPr/>
        </p:nvSpPr>
        <p:spPr>
          <a:xfrm>
            <a:off x="762000" y="2592288"/>
            <a:ext cx="5276850" cy="523220"/>
          </a:xfrm>
          <a:prstGeom prst="rect">
            <a:avLst/>
          </a:prstGeom>
          <a:noFill/>
        </p:spPr>
        <p:txBody>
          <a:bodyPr wrap="square" rtlCol="0">
            <a:spAutoFit/>
          </a:bodyPr>
          <a:lstStyle/>
          <a:p>
            <a:r>
              <a:rPr lang="bn-IN" sz="2800" b="1" dirty="0" smtClean="0"/>
              <a:t>৩। ভার্ণিয়ার ধ্রুবক কী ? </a:t>
            </a:r>
            <a:endParaRPr lang="en-US" sz="2800" b="1" dirty="0"/>
          </a:p>
        </p:txBody>
      </p:sp>
      <p:sp>
        <p:nvSpPr>
          <p:cNvPr id="6" name="TextBox 5"/>
          <p:cNvSpPr txBox="1"/>
          <p:nvPr/>
        </p:nvSpPr>
        <p:spPr>
          <a:xfrm>
            <a:off x="762000" y="3115508"/>
            <a:ext cx="5029200" cy="523220"/>
          </a:xfrm>
          <a:prstGeom prst="rect">
            <a:avLst/>
          </a:prstGeom>
          <a:noFill/>
        </p:spPr>
        <p:txBody>
          <a:bodyPr wrap="square" rtlCol="0">
            <a:spAutoFit/>
          </a:bodyPr>
          <a:lstStyle/>
          <a:p>
            <a:r>
              <a:rPr lang="bn-IN" sz="2800" b="1" dirty="0" smtClean="0"/>
              <a:t>৪।  ভার্ণিয়ার সমপাতন কী ? </a:t>
            </a:r>
            <a:endParaRPr lang="en-US" sz="2800" b="1" dirty="0"/>
          </a:p>
        </p:txBody>
      </p:sp>
      <p:sp>
        <p:nvSpPr>
          <p:cNvPr id="7" name="TextBox 12"/>
          <p:cNvSpPr txBox="1"/>
          <p:nvPr/>
        </p:nvSpPr>
        <p:spPr>
          <a:xfrm>
            <a:off x="-8655424" y="6079330"/>
            <a:ext cx="865542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ক্লাসে</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মনোযোগী</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হও</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এবং</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কথাবলা</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থেকে</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বিরত</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থাকো</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endParaRPr kumimoji="0" lang="en-US" sz="4000" b="0" i="0" u="none" strike="noStrike" kern="1200" cap="none" spc="0" normalizeH="0" baseline="0" noProof="0" dirty="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endParaRPr>
          </a:p>
        </p:txBody>
      </p:sp>
    </p:spTree>
    <p:custDataLst>
      <p:tags r:id="rId1"/>
    </p:custDataLst>
    <p:extLst>
      <p:ext uri="{BB962C8B-B14F-4D97-AF65-F5344CB8AC3E}">
        <p14:creationId xmlns:p14="http://schemas.microsoft.com/office/powerpoint/2010/main" val="3088117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 presetClass="entr" presetSubtype="2" repeatCount="indefinite"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0" fill="hold"/>
                                        <p:tgtEl>
                                          <p:spTgt spid="7"/>
                                        </p:tgtEl>
                                        <p:attrNameLst>
                                          <p:attrName>ppt_x</p:attrName>
                                        </p:attrNameLst>
                                      </p:cBhvr>
                                      <p:tavLst>
                                        <p:tav tm="0">
                                          <p:val>
                                            <p:strVal val="1+#ppt_w/2"/>
                                          </p:val>
                                        </p:tav>
                                        <p:tav tm="100000">
                                          <p:val>
                                            <p:strVal val="#ppt_x"/>
                                          </p:val>
                                        </p:tav>
                                      </p:tavLst>
                                    </p:anim>
                                    <p:anim calcmode="lin" valueType="num">
                                      <p:cBhvr additive="base">
                                        <p:cTn id="38" dur="5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457200"/>
            <a:ext cx="6534150" cy="230832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bn-IN" sz="4000" b="1" dirty="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a:rPr>
              <a:t> </a:t>
            </a:r>
            <a:r>
              <a:rPr lang="bn-IN" sz="4800" b="1" dirty="0">
                <a:ln w="11430"/>
                <a:solidFill>
                  <a:srgbClr val="CC0066"/>
                </a:solidFill>
                <a:effectLst>
                  <a:outerShdw blurRad="50800" dist="39000" dir="5460000" algn="tl">
                    <a:srgbClr val="000000">
                      <a:alpha val="38000"/>
                    </a:srgbClr>
                  </a:outerShdw>
                </a:effectLst>
                <a:latin typeface="NikoshBAN" pitchFamily="2" charset="0"/>
                <a:cs typeface="NikoshBAN" pitchFamily="2" charset="0"/>
              </a:rPr>
              <a:t>আল্লাহ্‌ আমাদের উপর সহায় হউন</a:t>
            </a:r>
          </a:p>
          <a:p>
            <a:pPr eaLnBrk="1" fontAlgn="auto" hangingPunct="1">
              <a:spcBef>
                <a:spcPts val="0"/>
              </a:spcBef>
              <a:spcAft>
                <a:spcPts val="0"/>
              </a:spcAft>
              <a:defRPr/>
            </a:pPr>
            <a:r>
              <a:rPr lang="bn-IN" sz="4800" b="1" dirty="0">
                <a:ln w="11430"/>
                <a:solidFill>
                  <a:srgbClr val="CC0066"/>
                </a:solidFill>
                <a:effectLst>
                  <a:outerShdw blurRad="50800" dist="39000" dir="5460000" algn="tl">
                    <a:srgbClr val="000000">
                      <a:alpha val="38000"/>
                    </a:srgbClr>
                  </a:outerShdw>
                </a:effectLst>
                <a:latin typeface="NikoshBAN" pitchFamily="2" charset="0"/>
                <a:cs typeface="NikoshBAN" pitchFamily="2" charset="0"/>
              </a:rPr>
              <a:t>            আজ এ পর্যন্তই</a:t>
            </a:r>
          </a:p>
          <a:p>
            <a:pPr eaLnBrk="1" fontAlgn="auto" hangingPunct="1">
              <a:spcBef>
                <a:spcPts val="0"/>
              </a:spcBef>
              <a:spcAft>
                <a:spcPts val="0"/>
              </a:spcAft>
              <a:defRPr/>
            </a:pPr>
            <a:r>
              <a:rPr lang="bn-IN" sz="4800" b="1" dirty="0">
                <a:ln w="11430"/>
                <a:solidFill>
                  <a:srgbClr val="CC0066"/>
                </a:solidFill>
                <a:effectLst>
                  <a:outerShdw blurRad="50800" dist="39000" dir="5460000" algn="tl">
                    <a:srgbClr val="000000">
                      <a:alpha val="38000"/>
                    </a:srgbClr>
                  </a:outerShdw>
                </a:effectLst>
                <a:latin typeface="NikoshBAN" pitchFamily="2" charset="0"/>
                <a:cs typeface="NikoshBAN" pitchFamily="2" charset="0"/>
              </a:rPr>
              <a:t>            খোদা হাফেজ।</a:t>
            </a:r>
            <a:endParaRPr lang="en-US" sz="4800" b="1" dirty="0">
              <a:ln w="11430"/>
              <a:solidFill>
                <a:srgbClr val="CC0066"/>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2533650"/>
            <a:ext cx="6934200" cy="409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12647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nodeType="afterGroup">
                            <p:stCondLst>
                              <p:cond delay="2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500"/>
                            </p:stCondLst>
                            <p:childTnLst>
                              <p:par>
                                <p:cTn id="15" presetID="22" presetClass="emph" presetSubtype="0" repeatCount="indefinite" fill="hold" grpId="0" nodeType="afterEffect">
                                  <p:stCondLst>
                                    <p:cond delay="0"/>
                                  </p:stCondLst>
                                  <p:childTnLst>
                                    <p:animClr clrSpc="hsl" dir="cw">
                                      <p:cBhvr override="childStyle">
                                        <p:cTn id="16" dur="500" fill="hold"/>
                                        <p:tgtEl>
                                          <p:spTgt spid="2"/>
                                        </p:tgtEl>
                                        <p:attrNameLst>
                                          <p:attrName>style.color</p:attrName>
                                        </p:attrNameLst>
                                      </p:cBhvr>
                                      <p:by>
                                        <p:hsl h="-7200000" s="0" l="0"/>
                                      </p:by>
                                    </p:animClr>
                                    <p:animClr clrSpc="hsl" dir="cw">
                                      <p:cBhvr>
                                        <p:cTn id="17" dur="500" fill="hold"/>
                                        <p:tgtEl>
                                          <p:spTgt spid="2"/>
                                        </p:tgtEl>
                                        <p:attrNameLst>
                                          <p:attrName>fillcolor</p:attrName>
                                        </p:attrNameLst>
                                      </p:cBhvr>
                                      <p:by>
                                        <p:hsl h="-7200000" s="0" l="0"/>
                                      </p:by>
                                    </p:animClr>
                                    <p:animClr clrSpc="hsl" dir="cw">
                                      <p:cBhvr>
                                        <p:cTn id="18" dur="500" fill="hold"/>
                                        <p:tgtEl>
                                          <p:spTgt spid="2"/>
                                        </p:tgtEl>
                                        <p:attrNameLst>
                                          <p:attrName>stroke.color</p:attrName>
                                        </p:attrNameLst>
                                      </p:cBhvr>
                                      <p:by>
                                        <p:hsl h="-7200000" s="0" l="0"/>
                                      </p:by>
                                    </p:animClr>
                                    <p:set>
                                      <p:cBhvr>
                                        <p:cTn id="1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03" t="15874" r="18092" b="38670"/>
          <a:stretch/>
        </p:blipFill>
        <p:spPr bwMode="auto">
          <a:xfrm>
            <a:off x="3581160" y="567007"/>
            <a:ext cx="1905480" cy="69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4035" y="1423514"/>
            <a:ext cx="6919366" cy="488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rot="20936247">
            <a:off x="1621729" y="3227898"/>
            <a:ext cx="4288779" cy="2431435"/>
          </a:xfrm>
          <a:prstGeom prst="rect">
            <a:avLst/>
          </a:prstGeom>
          <a:scene3d>
            <a:camera prst="isometricOffAxis2Left"/>
            <a:lightRig rig="threePt" dir="t"/>
          </a:scene3d>
        </p:spPr>
        <p:txBody>
          <a:bodyPr wrap="square">
            <a:spAutoFit/>
          </a:bodyPr>
          <a:lstStyle/>
          <a:p>
            <a:pPr>
              <a:defRPr/>
            </a:pPr>
            <a:r>
              <a:rPr lang="en-US" sz="32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bn-IN" sz="3200" b="1" kern="0"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মোঃহাবিবুর রহমান </a:t>
            </a:r>
            <a:endParaRPr lang="en-US" sz="32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pPr>
              <a:defRPr/>
            </a:pPr>
            <a:r>
              <a:rPr lang="en-US" b="1" kern="0" dirty="0">
                <a:solidFill>
                  <a:srgbClr val="002060"/>
                </a:solidFill>
                <a:latin typeface="NikoshBAN" pitchFamily="2" charset="0"/>
                <a:cs typeface="NikoshBAN" pitchFamily="2" charset="0"/>
              </a:rPr>
              <a:t>           </a:t>
            </a:r>
            <a:r>
              <a:rPr lang="bn-IN" b="1" kern="0" dirty="0" smtClean="0">
                <a:solidFill>
                  <a:srgbClr val="002060"/>
                </a:solidFill>
                <a:latin typeface="NikoshBAN" pitchFamily="2" charset="0"/>
                <a:cs typeface="NikoshBAN" pitchFamily="2" charset="0"/>
              </a:rPr>
              <a:t>ইনস্ট্রাক্টর (পদার্থবিজ্ঞান) </a:t>
            </a:r>
            <a:endParaRPr lang="en-US" sz="2400" b="1" kern="0" dirty="0">
              <a:solidFill>
                <a:srgbClr val="002060"/>
              </a:solidFill>
              <a:latin typeface="NikoshBAN" pitchFamily="2" charset="0"/>
              <a:cs typeface="NikoshBAN" pitchFamily="2" charset="0"/>
            </a:endParaRPr>
          </a:p>
          <a:p>
            <a:pPr>
              <a:defRPr/>
            </a:pPr>
            <a:r>
              <a:rPr lang="en-US" sz="2400" b="1" kern="0" dirty="0">
                <a:solidFill>
                  <a:srgbClr val="002060"/>
                </a:solidFill>
                <a:latin typeface="NikoshBAN" pitchFamily="2" charset="0"/>
                <a:cs typeface="NikoshBAN" pitchFamily="2" charset="0"/>
              </a:rPr>
              <a:t>  </a:t>
            </a:r>
            <a:r>
              <a:rPr lang="bn-IN" sz="2400" b="1" kern="0" dirty="0" smtClean="0">
                <a:solidFill>
                  <a:srgbClr val="002060"/>
                </a:solidFill>
                <a:latin typeface="NikoshBAN" pitchFamily="2" charset="0"/>
                <a:cs typeface="NikoshBAN" pitchFamily="2" charset="0"/>
              </a:rPr>
              <a:t>টেকনিক্যাল স্কুল ও কলেজ </a:t>
            </a:r>
            <a:endParaRPr lang="bn-BD" sz="2400" b="1" kern="0" dirty="0">
              <a:solidFill>
                <a:srgbClr val="002060"/>
              </a:solidFill>
              <a:latin typeface="NikoshBAN" pitchFamily="2" charset="0"/>
              <a:cs typeface="NikoshBAN" pitchFamily="2" charset="0"/>
            </a:endParaRPr>
          </a:p>
          <a:p>
            <a:pPr>
              <a:defRPr/>
            </a:pPr>
            <a:r>
              <a:rPr lang="en-US" sz="2400" b="1" kern="0" dirty="0">
                <a:solidFill>
                  <a:srgbClr val="002060"/>
                </a:solidFill>
                <a:latin typeface="NikoshBAN" pitchFamily="2" charset="0"/>
                <a:cs typeface="NikoshBAN" pitchFamily="2" charset="0"/>
              </a:rPr>
              <a:t>          </a:t>
            </a:r>
            <a:r>
              <a:rPr lang="en-US" sz="2400" b="1" kern="0" dirty="0" err="1" smtClean="0">
                <a:solidFill>
                  <a:srgbClr val="002060"/>
                </a:solidFill>
                <a:latin typeface="NikoshBAN" pitchFamily="2" charset="0"/>
                <a:cs typeface="NikoshBAN" pitchFamily="2" charset="0"/>
              </a:rPr>
              <a:t>কিশোরগঞ্জ</a:t>
            </a:r>
            <a:r>
              <a:rPr lang="bn-IN" sz="2400" b="1" kern="0" dirty="0" smtClean="0">
                <a:solidFill>
                  <a:srgbClr val="002060"/>
                </a:solidFill>
                <a:latin typeface="NikoshBAN" pitchFamily="2" charset="0"/>
                <a:cs typeface="NikoshBAN" pitchFamily="2" charset="0"/>
              </a:rPr>
              <a:t> </a:t>
            </a:r>
            <a:r>
              <a:rPr lang="bn-IN" b="1" kern="0" dirty="0" smtClean="0">
                <a:solidFill>
                  <a:srgbClr val="002060"/>
                </a:solidFill>
                <a:latin typeface="NikoshBAN" pitchFamily="2" charset="0"/>
                <a:cs typeface="NikoshBAN" pitchFamily="2" charset="0"/>
              </a:rPr>
              <a:t>।  </a:t>
            </a:r>
            <a:r>
              <a:rPr lang="bn-BD" b="1" kern="0" dirty="0" smtClean="0">
                <a:solidFill>
                  <a:srgbClr val="002060"/>
                </a:solidFill>
                <a:latin typeface="NikoshBAN" pitchFamily="2" charset="0"/>
                <a:cs typeface="NikoshBAN" pitchFamily="2" charset="0"/>
              </a:rPr>
              <a:t> </a:t>
            </a:r>
            <a:endParaRPr lang="en-US" b="1" kern="0" dirty="0" smtClean="0">
              <a:solidFill>
                <a:srgbClr val="002060"/>
              </a:solidFill>
              <a:latin typeface="NikoshBAN" pitchFamily="2" charset="0"/>
              <a:cs typeface="NikoshBAN" pitchFamily="2" charset="0"/>
            </a:endParaRPr>
          </a:p>
          <a:p>
            <a:pPr>
              <a:defRPr/>
            </a:pPr>
            <a:r>
              <a:rPr lang="en-US" b="1" kern="0" dirty="0">
                <a:solidFill>
                  <a:srgbClr val="002060"/>
                </a:solidFill>
                <a:latin typeface="NikoshBAN" pitchFamily="2" charset="0"/>
                <a:cs typeface="NikoshBAN" pitchFamily="2" charset="0"/>
              </a:rPr>
              <a:t> </a:t>
            </a:r>
            <a:r>
              <a:rPr lang="en-US" b="1" kern="0" dirty="0" smtClean="0">
                <a:solidFill>
                  <a:srgbClr val="002060"/>
                </a:solidFill>
                <a:latin typeface="NikoshBAN" pitchFamily="2" charset="0"/>
                <a:cs typeface="NikoshBAN" pitchFamily="2" charset="0"/>
              </a:rPr>
              <a:t>     </a:t>
            </a:r>
            <a:r>
              <a:rPr lang="en-US" sz="2400" b="1" kern="0" dirty="0" smtClean="0">
                <a:solidFill>
                  <a:srgbClr val="002060"/>
                </a:solidFill>
                <a:latin typeface="NikoshBAN" pitchFamily="2" charset="0"/>
                <a:cs typeface="NikoshBAN" pitchFamily="2" charset="0"/>
              </a:rPr>
              <a:t>  0171</a:t>
            </a:r>
            <a:r>
              <a:rPr lang="bn-IN" sz="2400" b="1" kern="0" dirty="0" smtClean="0">
                <a:solidFill>
                  <a:srgbClr val="002060"/>
                </a:solidFill>
                <a:latin typeface="NikoshBAN" pitchFamily="2" charset="0"/>
                <a:cs typeface="NikoshBAN" pitchFamily="2" charset="0"/>
              </a:rPr>
              <a:t>৫৩৪২৯৩৪ </a:t>
            </a:r>
            <a:endParaRPr lang="en-US" sz="2400" b="1" kern="0" dirty="0" smtClean="0">
              <a:solidFill>
                <a:srgbClr val="002060"/>
              </a:solidFill>
              <a:latin typeface="NikoshBAN" pitchFamily="2" charset="0"/>
              <a:cs typeface="NikoshBAN" pitchFamily="2" charset="0"/>
            </a:endParaRPr>
          </a:p>
          <a:p>
            <a:pPr>
              <a:defRPr/>
            </a:pPr>
            <a:r>
              <a:rPr lang="en-US" sz="2400" b="1" kern="0" dirty="0" smtClean="0">
                <a:solidFill>
                  <a:srgbClr val="002060"/>
                </a:solidFill>
                <a:latin typeface="NikoshBAN" pitchFamily="2" charset="0"/>
                <a:cs typeface="NikoshBAN" pitchFamily="2" charset="0"/>
              </a:rPr>
              <a:t>       </a:t>
            </a:r>
            <a:endParaRPr lang="en-US" sz="2400" kern="0" dirty="0">
              <a:solidFill>
                <a:srgbClr val="000000"/>
              </a:solidFill>
            </a:endParaRPr>
          </a:p>
        </p:txBody>
      </p:sp>
      <p:sp>
        <p:nvSpPr>
          <p:cNvPr id="5" name="Rectangle 4"/>
          <p:cNvSpPr/>
          <p:nvPr/>
        </p:nvSpPr>
        <p:spPr>
          <a:xfrm>
            <a:off x="5056172" y="3471560"/>
            <a:ext cx="2716227" cy="1785104"/>
          </a:xfrm>
          <a:prstGeom prst="rect">
            <a:avLst/>
          </a:prstGeom>
          <a:scene3d>
            <a:camera prst="isometricOffAxis1Right"/>
            <a:lightRig rig="threePt" dir="t"/>
          </a:scene3d>
        </p:spPr>
        <p:txBody>
          <a:bodyPr wrap="square">
            <a:spAutoFit/>
          </a:bodyPr>
          <a:lstStyle/>
          <a:p>
            <a:pPr algn="ctr">
              <a:defRPr/>
            </a:pPr>
            <a:r>
              <a:rPr lang="bn-BD" sz="32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শ্রেণিঃ </a:t>
            </a:r>
            <a:r>
              <a:rPr lang="en-US" sz="3200" b="1" spc="50" dirty="0" err="1"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নবম</a:t>
            </a:r>
            <a:r>
              <a:rPr lang="en-US" sz="32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endParaRPr lang="en-US" sz="32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pPr>
              <a:defRPr/>
            </a:pPr>
            <a:r>
              <a:rPr lang="en-US" b="1" dirty="0">
                <a:solidFill>
                  <a:srgbClr val="002060"/>
                </a:solidFill>
                <a:latin typeface="NikoshBAN" pitchFamily="2" charset="0"/>
                <a:cs typeface="NikoshBAN" pitchFamily="2" charset="0"/>
              </a:rPr>
              <a:t>             </a:t>
            </a:r>
            <a:r>
              <a:rPr lang="bn-BD" sz="2000" b="1" dirty="0" smtClean="0">
                <a:solidFill>
                  <a:srgbClr val="002060"/>
                </a:solidFill>
                <a:latin typeface="NikoshBAN" pitchFamily="2" charset="0"/>
                <a:cs typeface="NikoshBAN" pitchFamily="2" charset="0"/>
              </a:rPr>
              <a:t>বিষয়ঃ</a:t>
            </a:r>
            <a:r>
              <a:rPr lang="en-US" sz="2000" b="1" dirty="0" smtClean="0">
                <a:solidFill>
                  <a:srgbClr val="002060"/>
                </a:solidFill>
                <a:latin typeface="NikoshBAN" pitchFamily="2" charset="0"/>
                <a:cs typeface="NikoshBAN" pitchFamily="2" charset="0"/>
              </a:rPr>
              <a:t> </a:t>
            </a:r>
            <a:r>
              <a:rPr lang="en-US" sz="2000" b="1" dirty="0" err="1" smtClean="0">
                <a:solidFill>
                  <a:srgbClr val="002060"/>
                </a:solidFill>
                <a:latin typeface="NikoshBAN" pitchFamily="2" charset="0"/>
                <a:cs typeface="NikoshBAN" pitchFamily="2" charset="0"/>
              </a:rPr>
              <a:t>পদার্থ</a:t>
            </a:r>
            <a:r>
              <a:rPr lang="bn-BD" sz="2000" b="1" dirty="0" smtClean="0">
                <a:solidFill>
                  <a:srgbClr val="002060"/>
                </a:solidFill>
                <a:latin typeface="NikoshBAN" pitchFamily="2" charset="0"/>
                <a:cs typeface="NikoshBAN" pitchFamily="2" charset="0"/>
              </a:rPr>
              <a:t> </a:t>
            </a:r>
            <a:r>
              <a:rPr lang="en-US" sz="2000" b="1" dirty="0" err="1" smtClean="0">
                <a:solidFill>
                  <a:srgbClr val="002060"/>
                </a:solidFill>
                <a:latin typeface="NikoshBAN" pitchFamily="2" charset="0"/>
                <a:cs typeface="NikoshBAN" pitchFamily="2" charset="0"/>
              </a:rPr>
              <a:t>বিজ্ঞান</a:t>
            </a:r>
            <a:endParaRPr lang="en-US" sz="2000" b="1" dirty="0">
              <a:solidFill>
                <a:srgbClr val="002060"/>
              </a:solidFill>
              <a:latin typeface="NikoshBAN" pitchFamily="2" charset="0"/>
              <a:cs typeface="NikoshBAN" pitchFamily="2" charset="0"/>
            </a:endParaRPr>
          </a:p>
          <a:p>
            <a:pPr>
              <a:defRPr/>
            </a:pPr>
            <a:r>
              <a:rPr lang="en-US" sz="2000" b="1" dirty="0">
                <a:solidFill>
                  <a:srgbClr val="002060"/>
                </a:solidFill>
                <a:latin typeface="NikoshBAN" pitchFamily="2" charset="0"/>
                <a:cs typeface="NikoshBAN" pitchFamily="2" charset="0"/>
              </a:rPr>
              <a:t>            </a:t>
            </a:r>
            <a:r>
              <a:rPr lang="bn-BD" sz="2000" b="1" dirty="0">
                <a:solidFill>
                  <a:srgbClr val="002060"/>
                </a:solidFill>
                <a:latin typeface="NikoshBAN" pitchFamily="2" charset="0"/>
                <a:cs typeface="NikoshBAN" pitchFamily="2" charset="0"/>
              </a:rPr>
              <a:t>অধ্যায়ঃ </a:t>
            </a:r>
            <a:r>
              <a:rPr lang="en-US" sz="2000" b="1" dirty="0" err="1" smtClean="0">
                <a:solidFill>
                  <a:srgbClr val="002060"/>
                </a:solidFill>
                <a:latin typeface="NikoshBAN" pitchFamily="2" charset="0"/>
                <a:cs typeface="NikoshBAN" pitchFamily="2" charset="0"/>
              </a:rPr>
              <a:t>1ম</a:t>
            </a:r>
            <a:r>
              <a:rPr lang="en-US" sz="2000" b="1" dirty="0" smtClean="0">
                <a:solidFill>
                  <a:srgbClr val="002060"/>
                </a:solidFill>
                <a:latin typeface="NikoshBAN" pitchFamily="2" charset="0"/>
                <a:cs typeface="NikoshBAN" pitchFamily="2" charset="0"/>
              </a:rPr>
              <a:t>  </a:t>
            </a:r>
            <a:r>
              <a:rPr lang="bn-BD" sz="2000" b="1" dirty="0" smtClean="0">
                <a:solidFill>
                  <a:srgbClr val="002060"/>
                </a:solidFill>
                <a:latin typeface="NikoshBAN" pitchFamily="2" charset="0"/>
                <a:cs typeface="NikoshBAN" pitchFamily="2" charset="0"/>
              </a:rPr>
              <a:t> </a:t>
            </a:r>
            <a:endParaRPr lang="en-US" sz="2000" b="1" dirty="0">
              <a:solidFill>
                <a:srgbClr val="002060"/>
              </a:solidFill>
              <a:latin typeface="NikoshBAN" pitchFamily="2" charset="0"/>
              <a:cs typeface="NikoshBAN" pitchFamily="2" charset="0"/>
            </a:endParaRPr>
          </a:p>
          <a:p>
            <a:pPr>
              <a:defRPr/>
            </a:pPr>
            <a:r>
              <a:rPr lang="en-US" sz="2000" b="1" dirty="0">
                <a:solidFill>
                  <a:srgbClr val="002060"/>
                </a:solidFill>
                <a:latin typeface="NikoshBAN" pitchFamily="2" charset="0"/>
                <a:cs typeface="NikoshBAN" pitchFamily="2" charset="0"/>
              </a:rPr>
              <a:t>             </a:t>
            </a:r>
            <a:r>
              <a:rPr lang="bn-BD" sz="2000" b="1" dirty="0">
                <a:solidFill>
                  <a:srgbClr val="002060"/>
                </a:solidFill>
                <a:latin typeface="NikoshBAN" pitchFamily="2" charset="0"/>
                <a:cs typeface="NikoshBAN" pitchFamily="2" charset="0"/>
              </a:rPr>
              <a:t>সময়ঃ ৪৫ মিনিট  </a:t>
            </a:r>
          </a:p>
          <a:p>
            <a:pPr>
              <a:defRPr/>
            </a:pPr>
            <a:endParaRPr lang="bn-BD" b="1" dirty="0">
              <a:solidFill>
                <a:srgbClr val="002060"/>
              </a:solidFill>
              <a:latin typeface="NikoshBAN" pitchFamily="2" charset="0"/>
              <a:cs typeface="NikoshBAN" pitchFamily="2"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7486"/>
          <a:stretch/>
        </p:blipFill>
        <p:spPr>
          <a:xfrm rot="21383716">
            <a:off x="5768693" y="1793104"/>
            <a:ext cx="1364066" cy="173211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7912" y="1713746"/>
            <a:ext cx="1428206" cy="1639054"/>
          </a:xfrm>
          <a:prstGeom prst="ellipse">
            <a:avLst/>
          </a:prstGeom>
          <a:ln>
            <a:noFill/>
          </a:ln>
          <a:effectLst>
            <a:softEdge rad="112500"/>
          </a:effectLst>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4651" t="3334" r="6146" b="3055"/>
          <a:stretch/>
        </p:blipFill>
        <p:spPr>
          <a:xfrm rot="19940062">
            <a:off x="1934080" y="4784384"/>
            <a:ext cx="481666" cy="906823"/>
          </a:xfrm>
          <a:prstGeom prst="rect">
            <a:avLst/>
          </a:prstGeom>
        </p:spPr>
      </p:pic>
    </p:spTree>
    <p:extLst>
      <p:ext uri="{BB962C8B-B14F-4D97-AF65-F5344CB8AC3E}">
        <p14:creationId xmlns:p14="http://schemas.microsoft.com/office/powerpoint/2010/main" val="467976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7402989"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bn-BD" sz="4800"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আমরা দেখবো কিভাবে দৈর্ঘ মাপা যায় </a:t>
            </a:r>
            <a:endParaRPr lang="en-US" sz="4800"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3" name="Picture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6" t="8035" r="1666" b="8035"/>
          <a:stretch/>
        </p:blipFill>
        <p:spPr>
          <a:xfrm rot="10800000">
            <a:off x="228600" y="3853541"/>
            <a:ext cx="8763000" cy="827315"/>
          </a:xfrm>
          <a:prstGeom prst="rect">
            <a:avLst/>
          </a:prstGeom>
          <a:scene3d>
            <a:camera prst="orthographicFront"/>
            <a:lightRig rig="threePt" dir="t"/>
          </a:scene3d>
          <a:sp3d prstMaterial="plastic"/>
        </p:spPr>
      </p:pic>
      <p:cxnSp>
        <p:nvCxnSpPr>
          <p:cNvPr id="5" name="Straight Connector 4"/>
          <p:cNvCxnSpPr/>
          <p:nvPr/>
        </p:nvCxnSpPr>
        <p:spPr>
          <a:xfrm>
            <a:off x="2743200" y="4724400"/>
            <a:ext cx="25908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7225" y="1755775"/>
            <a:ext cx="17335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1771650"/>
            <a:ext cx="17335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a:off x="2743200" y="2514600"/>
            <a:ext cx="2590800" cy="2133600"/>
          </a:xfrm>
          <a:prstGeom prst="straightConnector1">
            <a:avLst/>
          </a:prstGeom>
          <a:ln w="38100">
            <a:solidFill>
              <a:srgbClr val="FF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334000" y="2514600"/>
            <a:ext cx="0" cy="2133600"/>
          </a:xfrm>
          <a:prstGeom prst="straightConnector1">
            <a:avLst/>
          </a:prstGeom>
          <a:ln w="38100">
            <a:solidFill>
              <a:srgbClr val="FF0000"/>
            </a:solidFill>
            <a:prstDash val="dashDot"/>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a:grpSpLocks/>
          </p:cNvGrpSpPr>
          <p:nvPr/>
        </p:nvGrpSpPr>
        <p:grpSpPr bwMode="auto">
          <a:xfrm>
            <a:off x="1752600" y="1714500"/>
            <a:ext cx="1847850" cy="1600200"/>
            <a:chOff x="3686175" y="5181600"/>
            <a:chExt cx="1847850" cy="1600200"/>
          </a:xfrm>
        </p:grpSpPr>
        <p:cxnSp>
          <p:nvCxnSpPr>
            <p:cNvPr id="15" name="Straight Connector 14"/>
            <p:cNvCxnSpPr/>
            <p:nvPr/>
          </p:nvCxnSpPr>
          <p:spPr>
            <a:xfrm flipV="1">
              <a:off x="3810000" y="5181600"/>
              <a:ext cx="1676400" cy="16002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86175" y="5181600"/>
              <a:ext cx="1847850" cy="16002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219200" y="3254514"/>
            <a:ext cx="2555508"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bn-BD" sz="400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এটা ভুল পদ্ধতি</a:t>
            </a:r>
            <a:endParaRPr lang="en-US" sz="400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26" name="TextBox 25"/>
          <p:cNvSpPr txBox="1"/>
          <p:nvPr/>
        </p:nvSpPr>
        <p:spPr>
          <a:xfrm>
            <a:off x="5391767" y="3080027"/>
            <a:ext cx="2903359"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bn-BD" sz="400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এটা সঠিক পদ্ধতি</a:t>
            </a:r>
            <a:endParaRPr lang="en-US" sz="400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005907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repeatCount="indefinite" fill="hold" nodeType="clickEffect">
                                  <p:stCondLst>
                                    <p:cond delay="0"/>
                                  </p:stCondLst>
                                  <p:endCondLst>
                                    <p:cond evt="onNext" delay="0">
                                      <p:tgtEl>
                                        <p:sldTgt/>
                                      </p:tgtEl>
                                    </p:cond>
                                  </p:end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37"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outVertical)">
                                      <p:cBhvr>
                                        <p:cTn id="32" dur="500"/>
                                        <p:tgtEl>
                                          <p:spTgt spid="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5"/>
                                        </p:tgtEl>
                                      </p:cBhvr>
                                    </p:animEffect>
                                    <p:set>
                                      <p:cBhvr>
                                        <p:cTn id="51" dur="1" fill="hold">
                                          <p:stCondLst>
                                            <p:cond delay="499"/>
                                          </p:stCondLst>
                                        </p:cTn>
                                        <p:tgtEl>
                                          <p:spTgt spid="25"/>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down)">
                                      <p:cBhvr>
                                        <p:cTn id="56" dur="500"/>
                                        <p:tgtEl>
                                          <p:spTgt spid="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up)">
                                      <p:cBhvr>
                                        <p:cTn id="61" dur="1000"/>
                                        <p:tgtEl>
                                          <p:spTgt spid="1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left)">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47750" y="361950"/>
            <a:ext cx="5883626" cy="4724400"/>
            <a:chOff x="609600" y="685800"/>
            <a:chExt cx="7061902" cy="685800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77860"/>
            <a:stretch/>
          </p:blipFill>
          <p:spPr>
            <a:xfrm>
              <a:off x="609600" y="685800"/>
              <a:ext cx="1559276" cy="68580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1869" b="58889"/>
            <a:stretch/>
          </p:blipFill>
          <p:spPr>
            <a:xfrm>
              <a:off x="2168876" y="723900"/>
              <a:ext cx="5502626" cy="2819400"/>
            </a:xfrm>
            <a:prstGeom prst="rect">
              <a:avLst/>
            </a:prstGeom>
          </p:spPr>
        </p:pic>
      </p:gr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763" t="41944" r="5370"/>
          <a:stretch/>
        </p:blipFill>
        <p:spPr>
          <a:xfrm>
            <a:off x="2232561" y="2273300"/>
            <a:ext cx="3463389" cy="2762779"/>
          </a:xfrm>
          <a:prstGeom prst="rect">
            <a:avLst/>
          </a:prstGeom>
        </p:spPr>
      </p:pic>
      <p:pic>
        <p:nvPicPr>
          <p:cNvPr id="17" name="Picture 16"/>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3619" b="100000" l="5981" r="65311">
                        <a14:backgroundMark x1="19856" y1="17899" x2="19856" y2="17899"/>
                        <a14:backgroundMark x1="31579" y1="24514" x2="31579" y2="24514"/>
                        <a14:backgroundMark x1="39952" y1="29183" x2="39952" y2="29183"/>
                        <a14:backgroundMark x1="48565" y1="33852" x2="48565" y2="33852"/>
                        <a14:backgroundMark x1="54306" y1="40078" x2="54306" y2="40078"/>
                        <a14:backgroundMark x1="59330" y1="43580" x2="59330" y2="43580"/>
                        <a14:backgroundMark x1="62679" y1="48638" x2="62679" y2="48638"/>
                        <a14:backgroundMark x1="62440" y1="52918" x2="62440" y2="52918"/>
                        <a14:backgroundMark x1="58373" y1="55642" x2="58373" y2="55642"/>
                        <a14:backgroundMark x1="52632" y1="52140" x2="52632" y2="52140"/>
                        <a14:backgroundMark x1="47368" y1="47471" x2="47368" y2="47471"/>
                        <a14:backgroundMark x1="41866" y1="45525" x2="41866" y2="45525"/>
                        <a14:backgroundMark x1="42823" y1="50584" x2="42823" y2="50584"/>
                        <a14:backgroundMark x1="41627" y1="56809" x2="41627" y2="56809"/>
                        <a14:backgroundMark x1="38995" y1="60700" x2="38995" y2="60700"/>
                        <a14:backgroundMark x1="33971" y1="63424" x2="33971" y2="63424"/>
                        <a14:backgroundMark x1="31818" y1="69650" x2="31818" y2="69650"/>
                        <a14:backgroundMark x1="27751" y1="73541" x2="27751" y2="73541"/>
                        <a14:backgroundMark x1="26555" y1="78988" x2="26555" y2="78988"/>
                        <a14:backgroundMark x1="21053" y1="80934" x2="21053" y2="80934"/>
                        <a14:backgroundMark x1="16268" y1="76654" x2="16268" y2="76654"/>
                        <a14:backgroundMark x1="11244" y1="75486" x2="11244" y2="75486"/>
                        <a14:backgroundMark x1="7895" y1="71984" x2="7895" y2="71984"/>
                        <a14:backgroundMark x1="8612" y1="64591" x2="8612" y2="64591"/>
                        <a14:backgroundMark x1="8852" y1="54475" x2="8852" y2="54475"/>
                        <a14:backgroundMark x1="8612" y1="43969" x2="8612" y2="43969"/>
                        <a14:backgroundMark x1="8134" y1="33463" x2="8134" y2="33463"/>
                        <a14:backgroundMark x1="8134" y1="26848" x2="8134" y2="26848"/>
                        <a14:backgroundMark x1="8373" y1="22179" x2="8373" y2="22179"/>
                        <a14:backgroundMark x1="11244" y1="20623" x2="11244" y2="20623"/>
                        <a14:backgroundMark x1="12919" y1="17510" x2="12919" y2="17510"/>
                      </a14:backgroundRemoval>
                    </a14:imgEffect>
                  </a14:imgLayer>
                </a14:imgProps>
              </a:ext>
              <a:ext uri="{28A0092B-C50C-407E-A947-70E740481C1C}">
                <a14:useLocalDpi xmlns:a14="http://schemas.microsoft.com/office/drawing/2010/main" val="0"/>
              </a:ext>
            </a:extLst>
          </a:blip>
          <a:srcRect t="17665" r="36800" b="20060"/>
          <a:stretch/>
        </p:blipFill>
        <p:spPr>
          <a:xfrm rot="20123164">
            <a:off x="1270255" y="2265495"/>
            <a:ext cx="1136653" cy="688707"/>
          </a:xfrm>
          <a:prstGeom prst="rect">
            <a:avLst/>
          </a:prstGeom>
        </p:spPr>
      </p:pic>
      <p:sp>
        <p:nvSpPr>
          <p:cNvPr id="7" name="Rectangle 6"/>
          <p:cNvSpPr/>
          <p:nvPr/>
        </p:nvSpPr>
        <p:spPr>
          <a:xfrm>
            <a:off x="3810000" y="4895361"/>
            <a:ext cx="2225031" cy="707886"/>
          </a:xfrm>
          <a:prstGeom prst="rect">
            <a:avLst/>
          </a:prstGeom>
        </p:spPr>
        <p:txBody>
          <a:bodyPr wrap="square">
            <a:spAutoFit/>
          </a:bodyPr>
          <a:lstStyle/>
          <a:p>
            <a:pPr algn="r"/>
            <a:r>
              <a:rPr lang="en-US" sz="4000" b="1" u="sng" dirty="0" err="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যান্ত্রিক</a:t>
            </a:r>
            <a:r>
              <a:rPr lang="en-US" sz="4000" b="1" u="sng"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4000" b="1" u="sng" dirty="0" err="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ত্রুটি</a:t>
            </a:r>
            <a:r>
              <a:rPr lang="en-US" sz="4000" b="1" u="sng"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 </a:t>
            </a:r>
            <a:endParaRPr lang="en-US" sz="4000" b="1" u="sng"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TextBox 12"/>
          <p:cNvSpPr txBox="1"/>
          <p:nvPr/>
        </p:nvSpPr>
        <p:spPr>
          <a:xfrm>
            <a:off x="-8655424" y="6079330"/>
            <a:ext cx="865542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ক্লাসে</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মনোযোগী</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হও</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এবং</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কথাবলা</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থেকে</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বিরত</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থাকো</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endParaRPr kumimoji="0" lang="en-US" sz="4000" b="0" i="0" u="none" strike="noStrike" kern="1200" cap="none" spc="0" normalizeH="0" baseline="0" noProof="0" dirty="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endParaRPr>
          </a:p>
        </p:txBody>
      </p:sp>
    </p:spTree>
    <p:custDataLst>
      <p:tags r:id="rId1"/>
    </p:custDataLst>
    <p:extLst>
      <p:ext uri="{BB962C8B-B14F-4D97-AF65-F5344CB8AC3E}">
        <p14:creationId xmlns:p14="http://schemas.microsoft.com/office/powerpoint/2010/main" val="3578639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3" presetClass="path" presetSubtype="0" repeatCount="2000" autoRev="1" fill="hold" nodeType="clickEffect">
                                  <p:stCondLst>
                                    <p:cond delay="0"/>
                                  </p:stCondLst>
                                  <p:childTnLst>
                                    <p:animMotion origin="layout" path="M 0.00416 -3.7037E-7 L 0.25416 -3.7037E-7 " pathEditMode="relative" rAng="0" ptsTypes="AA">
                                      <p:cBhvr>
                                        <p:cTn id="12" dur="2000" fill="hold"/>
                                        <p:tgtEl>
                                          <p:spTgt spid="4"/>
                                        </p:tgtEl>
                                        <p:attrNameLst>
                                          <p:attrName>ppt_x</p:attrName>
                                          <p:attrName>ppt_y</p:attrName>
                                        </p:attrNameLst>
                                      </p:cBhvr>
                                      <p:rCtr x="12500" y="0"/>
                                    </p:animMotion>
                                  </p:childTnLst>
                                </p:cTn>
                              </p:par>
                            </p:childTnLst>
                          </p:cTn>
                        </p:par>
                        <p:par>
                          <p:cTn id="13" fill="hold">
                            <p:stCondLst>
                              <p:cond delay="8000"/>
                            </p:stCondLst>
                            <p:childTnLst>
                              <p:par>
                                <p:cTn id="14" presetID="1" presetClass="entr" presetSubtype="0" fill="hold" nodeType="afterEffect">
                                  <p:stCondLst>
                                    <p:cond delay="5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8500"/>
                            </p:stCondLst>
                            <p:childTnLst>
                              <p:par>
                                <p:cTn id="17" presetID="42" presetClass="path" presetSubtype="0" repeatCount="indefinite" autoRev="1" fill="hold" nodeType="afterEffect">
                                  <p:stCondLst>
                                    <p:cond delay="0"/>
                                  </p:stCondLst>
                                  <p:endCondLst>
                                    <p:cond evt="onNext" delay="0">
                                      <p:tgtEl>
                                        <p:sldTgt/>
                                      </p:tgtEl>
                                    </p:cond>
                                  </p:endCondLst>
                                  <p:childTnLst>
                                    <p:animMotion origin="layout" path="M 0.00521 -0.07223 L 0.00417 0.01388 " pathEditMode="relative" rAng="0" ptsTypes="AA">
                                      <p:cBhvr>
                                        <p:cTn id="18" dur="2000" fill="hold"/>
                                        <p:tgtEl>
                                          <p:spTgt spid="17"/>
                                        </p:tgtEl>
                                        <p:attrNameLst>
                                          <p:attrName>ppt_x</p:attrName>
                                          <p:attrName>ppt_y</p:attrName>
                                        </p:attrNameLst>
                                      </p:cBhvr>
                                      <p:rCtr x="-52" y="4306"/>
                                    </p:animMotion>
                                  </p:childTnLst>
                                </p:cTn>
                              </p:par>
                            </p:childTnLst>
                          </p:cTn>
                        </p:par>
                        <p:par>
                          <p:cTn id="19" fill="hold">
                            <p:stCondLst>
                              <p:cond delay="12500"/>
                            </p:stCondLst>
                            <p:childTnLst>
                              <p:par>
                                <p:cTn id="20" presetID="2" presetClass="entr" presetSubtype="2" repeatCount="indefinite"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0" fill="hold"/>
                                        <p:tgtEl>
                                          <p:spTgt spid="12"/>
                                        </p:tgtEl>
                                        <p:attrNameLst>
                                          <p:attrName>ppt_x</p:attrName>
                                        </p:attrNameLst>
                                      </p:cBhvr>
                                      <p:tavLst>
                                        <p:tav tm="0">
                                          <p:val>
                                            <p:strVal val="1+#ppt_w/2"/>
                                          </p:val>
                                        </p:tav>
                                        <p:tav tm="100000">
                                          <p:val>
                                            <p:strVal val="#ppt_x"/>
                                          </p:val>
                                        </p:tav>
                                      </p:tavLst>
                                    </p:anim>
                                    <p:anim calcmode="lin" valueType="num">
                                      <p:cBhvr additive="base">
                                        <p:cTn id="23" dur="5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66700"/>
            <a:ext cx="8534401"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10000" y="457200"/>
            <a:ext cx="4953000" cy="830997"/>
          </a:xfrm>
          <a:prstGeom prst="rect">
            <a:avLst/>
          </a:prstGeom>
        </p:spPr>
        <p:txBody>
          <a:bodyPr wrap="square">
            <a:spAutoFit/>
          </a:bodyPr>
          <a:lstStyle/>
          <a:p>
            <a:pPr lvl="0"/>
            <a:r>
              <a:rPr lang="en-US" sz="4800" b="1" dirty="0" err="1">
                <a:ln w="17780" cmpd="sng">
                  <a:solidFill>
                    <a:srgbClr val="FFFF00"/>
                  </a:solidFill>
                  <a:prstDash val="solid"/>
                  <a:miter lim="800000"/>
                </a:ln>
                <a:solidFill>
                  <a:srgbClr val="FF0000"/>
                </a:solidFill>
                <a:effectLst>
                  <a:outerShdw blurRad="50800" algn="tl" rotWithShape="0">
                    <a:srgbClr val="000000"/>
                  </a:outerShdw>
                </a:effectLst>
                <a:latin typeface="NikoshBAN" pitchFamily="2" charset="0"/>
                <a:cs typeface="NikoshBAN" pitchFamily="2" charset="0"/>
              </a:rPr>
              <a:t>আজকের</a:t>
            </a:r>
            <a:r>
              <a:rPr lang="en-US" sz="4800" b="1" dirty="0">
                <a:ln w="17780" cmpd="sng">
                  <a:solidFill>
                    <a:srgbClr val="FFFF00"/>
                  </a:solidFill>
                  <a:prstDash val="solid"/>
                  <a:miter lim="800000"/>
                </a:ln>
                <a:solidFill>
                  <a:srgbClr val="FF0000"/>
                </a:solidFill>
                <a:effectLst>
                  <a:outerShdw blurRad="50800" algn="tl" rotWithShape="0">
                    <a:srgbClr val="000000"/>
                  </a:outerShdw>
                </a:effectLst>
                <a:latin typeface="NikoshBAN" pitchFamily="2" charset="0"/>
                <a:cs typeface="NikoshBAN" pitchFamily="2" charset="0"/>
              </a:rPr>
              <a:t> </a:t>
            </a:r>
            <a:r>
              <a:rPr lang="en-US" sz="4800" b="1" dirty="0" err="1">
                <a:ln w="17780" cmpd="sng">
                  <a:solidFill>
                    <a:srgbClr val="FFFF00"/>
                  </a:solidFill>
                  <a:prstDash val="solid"/>
                  <a:miter lim="800000"/>
                </a:ln>
                <a:solidFill>
                  <a:srgbClr val="FF0000"/>
                </a:solidFill>
                <a:effectLst>
                  <a:outerShdw blurRad="50800" algn="tl" rotWithShape="0">
                    <a:srgbClr val="000000"/>
                  </a:outerShdw>
                </a:effectLst>
                <a:latin typeface="NikoshBAN" pitchFamily="2" charset="0"/>
                <a:cs typeface="NikoshBAN" pitchFamily="2" charset="0"/>
              </a:rPr>
              <a:t>পাঠ</a:t>
            </a:r>
            <a:r>
              <a:rPr lang="en-US" sz="4800" b="1" dirty="0">
                <a:ln w="17780" cmpd="sng">
                  <a:solidFill>
                    <a:srgbClr val="FFFF00"/>
                  </a:solidFill>
                  <a:prstDash val="solid"/>
                  <a:miter lim="800000"/>
                </a:ln>
                <a:solidFill>
                  <a:srgbClr val="FF0000"/>
                </a:solidFill>
                <a:effectLst>
                  <a:outerShdw blurRad="50800" algn="tl" rotWithShape="0">
                    <a:srgbClr val="000000"/>
                  </a:outerShdw>
                </a:effectLst>
                <a:latin typeface="NikoshBAN" pitchFamily="2" charset="0"/>
                <a:cs typeface="NikoshBAN" pitchFamily="2" charset="0"/>
              </a:rPr>
              <a:t> </a:t>
            </a:r>
            <a:r>
              <a:rPr lang="en-US" sz="4800" b="1" dirty="0" err="1">
                <a:ln w="17780" cmpd="sng">
                  <a:solidFill>
                    <a:srgbClr val="FFFF00"/>
                  </a:solidFill>
                  <a:prstDash val="solid"/>
                  <a:miter lim="800000"/>
                </a:ln>
                <a:solidFill>
                  <a:srgbClr val="FF0000"/>
                </a:solidFill>
                <a:effectLst>
                  <a:outerShdw blurRad="50800" algn="tl" rotWithShape="0">
                    <a:srgbClr val="000000"/>
                  </a:outerShdw>
                </a:effectLst>
                <a:latin typeface="NikoshBAN" pitchFamily="2" charset="0"/>
                <a:cs typeface="NikoshBAN" pitchFamily="2" charset="0"/>
              </a:rPr>
              <a:t>শিরোনাম</a:t>
            </a:r>
            <a:r>
              <a:rPr lang="en-US" sz="4800" b="1" dirty="0">
                <a:ln w="17780" cmpd="sng">
                  <a:solidFill>
                    <a:srgbClr val="FFFF00"/>
                  </a:solidFill>
                  <a:prstDash val="solid"/>
                  <a:miter lim="800000"/>
                </a:ln>
                <a:solidFill>
                  <a:srgbClr val="FF0000"/>
                </a:solidFill>
                <a:effectLst>
                  <a:outerShdw blurRad="50800" algn="tl" rotWithShape="0">
                    <a:srgbClr val="000000"/>
                  </a:outerShdw>
                </a:effectLst>
                <a:latin typeface="NikoshBAN" pitchFamily="2" charset="0"/>
                <a:cs typeface="NikoshBAN" pitchFamily="2" charset="0"/>
              </a:rPr>
              <a:t> </a:t>
            </a:r>
          </a:p>
        </p:txBody>
      </p:sp>
      <p:sp>
        <p:nvSpPr>
          <p:cNvPr id="4" name="Rectangle 3"/>
          <p:cNvSpPr/>
          <p:nvPr/>
        </p:nvSpPr>
        <p:spPr>
          <a:xfrm>
            <a:off x="4076700" y="976672"/>
            <a:ext cx="4419600" cy="144655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bn-IN" sz="6600" kern="0" noProof="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6600" kern="0" noProof="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60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যান্ত্রিক</a:t>
            </a:r>
            <a:r>
              <a:rPr lang="en-US" sz="60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6000" kern="0" dirty="0" err="1"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ত্রুটি</a:t>
            </a:r>
            <a:r>
              <a:rPr lang="en-US" sz="6000" kern="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bn-IN" sz="6000" kern="0" noProof="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bn-IN" sz="8800" kern="0" noProof="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r>
              <a:rPr lang="en-US" sz="8800" kern="0" noProof="0" dirty="0" smtClean="0">
                <a:blipFill>
                  <a:blip r:embed="rId3"/>
                  <a:stretch>
                    <a:fillRect/>
                  </a:stretch>
                </a:blipFill>
                <a:effectLst>
                  <a:glow rad="127000">
                    <a:srgbClr val="E7E6E6">
                      <a:lumMod val="90000"/>
                    </a:srgbClr>
                  </a:glow>
                </a:effectLst>
                <a:latin typeface="NikoshBAN" panose="02000000000000000000" pitchFamily="2" charset="0"/>
                <a:cs typeface="NikoshBAN" panose="02000000000000000000" pitchFamily="2" charset="0"/>
              </a:rPr>
              <a:t> </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239907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out)">
                                      <p:cBhvr>
                                        <p:cTn id="17" dur="2000"/>
                                        <p:tgtEl>
                                          <p:spTgt spid="4"/>
                                        </p:tgtEl>
                                      </p:cBhvr>
                                    </p:animEffect>
                                  </p:childTnLst>
                                </p:cTn>
                              </p:par>
                            </p:childTnLst>
                          </p:cTn>
                        </p:par>
                        <p:par>
                          <p:cTn id="18" fill="hold">
                            <p:stCondLst>
                              <p:cond delay="2000"/>
                            </p:stCondLst>
                            <p:childTnLst>
                              <p:par>
                                <p:cTn id="19" presetID="6" presetClass="emph" presetSubtype="0" repeatCount="indefinite" fill="hold" grpId="1" nodeType="afterEffect">
                                  <p:stCondLst>
                                    <p:cond delay="0"/>
                                  </p:stCondLst>
                                  <p:childTnLst>
                                    <p:animScale>
                                      <p:cBhvr>
                                        <p:cTn id="2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533400"/>
            <a:ext cx="2971800"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000" b="1" u="sng" dirty="0" err="1" smtClean="0">
                <a:ln w="11430"/>
                <a:solidFill>
                  <a:srgbClr val="D60093"/>
                </a:solidFill>
                <a:effectLst>
                  <a:outerShdw blurRad="80000" dist="40000" dir="5040000" algn="tl">
                    <a:srgbClr val="000000">
                      <a:alpha val="30000"/>
                    </a:srgbClr>
                  </a:outerShdw>
                </a:effectLst>
              </a:rPr>
              <a:t>শিখনফল</a:t>
            </a:r>
            <a:r>
              <a:rPr lang="en-US" sz="4000" b="1" u="sng" dirty="0" smtClean="0">
                <a:ln w="11430"/>
                <a:solidFill>
                  <a:srgbClr val="D60093"/>
                </a:solidFill>
                <a:effectLst>
                  <a:outerShdw blurRad="80000" dist="40000" dir="5040000" algn="tl">
                    <a:srgbClr val="000000">
                      <a:alpha val="30000"/>
                    </a:srgbClr>
                  </a:outerShdw>
                </a:effectLst>
              </a:rPr>
              <a:t> </a:t>
            </a:r>
            <a:endParaRPr lang="en-US" sz="4000" b="1" u="sng" dirty="0">
              <a:ln w="11430"/>
              <a:solidFill>
                <a:srgbClr val="D60093"/>
              </a:solidFill>
              <a:effectLst>
                <a:outerShdw blurRad="80000" dist="40000" dir="5040000" algn="tl">
                  <a:srgbClr val="000000">
                    <a:alpha val="30000"/>
                  </a:srgbClr>
                </a:outerShdw>
              </a:effectLst>
            </a:endParaRPr>
          </a:p>
        </p:txBody>
      </p:sp>
      <p:sp>
        <p:nvSpPr>
          <p:cNvPr id="3" name="TextBox 2"/>
          <p:cNvSpPr txBox="1"/>
          <p:nvPr/>
        </p:nvSpPr>
        <p:spPr>
          <a:xfrm>
            <a:off x="590550" y="1663987"/>
            <a:ext cx="49530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2800" dirty="0" smtClean="0">
                <a:ln w="11430"/>
                <a:effectLst>
                  <a:outerShdw blurRad="50800" dist="39000" dir="5460000" algn="tl">
                    <a:srgbClr val="000000">
                      <a:alpha val="38000"/>
                    </a:srgbClr>
                  </a:outerShdw>
                </a:effectLst>
              </a:rPr>
              <a:t>এই পাঠশেষে শিক্ষার্থীরা-</a:t>
            </a:r>
            <a:endParaRPr lang="en-US" sz="2800" dirty="0">
              <a:ln w="11430"/>
              <a:effectLst>
                <a:outerShdw blurRad="50800" dist="39000" dir="5460000" algn="tl">
                  <a:srgbClr val="000000">
                    <a:alpha val="38000"/>
                  </a:srgbClr>
                </a:outerShdw>
              </a:effectLst>
            </a:endParaRPr>
          </a:p>
        </p:txBody>
      </p:sp>
      <p:sp>
        <p:nvSpPr>
          <p:cNvPr id="6" name="Rectangle 5"/>
          <p:cNvSpPr/>
          <p:nvPr/>
        </p:nvSpPr>
        <p:spPr>
          <a:xfrm>
            <a:off x="533400" y="3938260"/>
            <a:ext cx="8496300" cy="461665"/>
          </a:xfrm>
          <a:prstGeom prst="rect">
            <a:avLst/>
          </a:prstGeom>
        </p:spPr>
        <p:txBody>
          <a:bodyPr wrap="square">
            <a:spAutoFit/>
          </a:bodyPr>
          <a:lstStyle/>
          <a:p>
            <a:pPr lvl="0"/>
            <a:r>
              <a:rPr lang="bn-IN" sz="2400" dirty="0" smtClean="0">
                <a:solidFill>
                  <a:prstClr val="black"/>
                </a:solidFill>
              </a:rPr>
              <a:t>৪</a:t>
            </a:r>
            <a:r>
              <a:rPr lang="bn-IN" sz="2400" dirty="0">
                <a:solidFill>
                  <a:prstClr val="black"/>
                </a:solidFill>
              </a:rPr>
              <a:t>। </a:t>
            </a:r>
            <a:r>
              <a:rPr lang="bn-IN" sz="2400" dirty="0" smtClean="0">
                <a:solidFill>
                  <a:prstClr val="black"/>
                </a:solidFill>
              </a:rPr>
              <a:t>ভার্ণিয়ার </a:t>
            </a:r>
            <a:r>
              <a:rPr lang="bn-IN" sz="2400" dirty="0">
                <a:solidFill>
                  <a:prstClr val="black"/>
                </a:solidFill>
              </a:rPr>
              <a:t>সমপাতন </a:t>
            </a:r>
            <a:r>
              <a:rPr lang="bn-IN" sz="2400" dirty="0" smtClean="0">
                <a:solidFill>
                  <a:prstClr val="black"/>
                </a:solidFill>
              </a:rPr>
              <a:t>কী তা বলতে পারবে।  </a:t>
            </a:r>
            <a:endParaRPr lang="en-US" sz="2400" dirty="0">
              <a:solidFill>
                <a:prstClr val="black"/>
              </a:solidFill>
            </a:endParaRPr>
          </a:p>
        </p:txBody>
      </p:sp>
      <p:sp>
        <p:nvSpPr>
          <p:cNvPr id="8" name="Rectangle 7"/>
          <p:cNvSpPr/>
          <p:nvPr/>
        </p:nvSpPr>
        <p:spPr>
          <a:xfrm>
            <a:off x="552450" y="2428727"/>
            <a:ext cx="7448550" cy="461665"/>
          </a:xfrm>
          <a:prstGeom prst="rect">
            <a:avLst/>
          </a:prstGeom>
        </p:spPr>
        <p:txBody>
          <a:bodyPr wrap="square">
            <a:spAutoFit/>
          </a:bodyPr>
          <a:lstStyle/>
          <a:p>
            <a:pPr lvl="0"/>
            <a:r>
              <a:rPr lang="bn-IN" sz="2400" dirty="0">
                <a:solidFill>
                  <a:prstClr val="black"/>
                </a:solidFill>
              </a:rPr>
              <a:t>১</a:t>
            </a:r>
            <a:r>
              <a:rPr lang="bn-IN" sz="2400" dirty="0" smtClean="0">
                <a:solidFill>
                  <a:prstClr val="black"/>
                </a:solidFill>
              </a:rPr>
              <a:t>। স্লাইড </a:t>
            </a:r>
            <a:r>
              <a:rPr lang="bn-IN" sz="2400" dirty="0">
                <a:solidFill>
                  <a:prstClr val="black"/>
                </a:solidFill>
              </a:rPr>
              <a:t>ক্যালিপার্স কাকে </a:t>
            </a:r>
            <a:r>
              <a:rPr lang="bn-IN" sz="2400" dirty="0" smtClean="0">
                <a:solidFill>
                  <a:prstClr val="black"/>
                </a:solidFill>
              </a:rPr>
              <a:t>বলে তা বলতে পারবে।   </a:t>
            </a:r>
            <a:r>
              <a:rPr lang="bn-IN" sz="1600" dirty="0" smtClean="0">
                <a:solidFill>
                  <a:prstClr val="black"/>
                </a:solidFill>
              </a:rPr>
              <a:t> </a:t>
            </a:r>
            <a:endParaRPr lang="en-US" sz="1600" dirty="0">
              <a:solidFill>
                <a:prstClr val="black"/>
              </a:solidFill>
            </a:endParaRPr>
          </a:p>
        </p:txBody>
      </p:sp>
      <p:sp>
        <p:nvSpPr>
          <p:cNvPr id="9" name="Rectangle 8"/>
          <p:cNvSpPr/>
          <p:nvPr/>
        </p:nvSpPr>
        <p:spPr>
          <a:xfrm>
            <a:off x="552450" y="2954804"/>
            <a:ext cx="7677150" cy="461665"/>
          </a:xfrm>
          <a:prstGeom prst="rect">
            <a:avLst/>
          </a:prstGeom>
        </p:spPr>
        <p:txBody>
          <a:bodyPr wrap="square">
            <a:spAutoFit/>
          </a:bodyPr>
          <a:lstStyle/>
          <a:p>
            <a:pPr lvl="0"/>
            <a:r>
              <a:rPr lang="bn-IN" sz="2400" dirty="0">
                <a:solidFill>
                  <a:prstClr val="black"/>
                </a:solidFill>
              </a:rPr>
              <a:t>২। যান্ত্রিক ত্রুটি বলতে কী </a:t>
            </a:r>
            <a:r>
              <a:rPr lang="bn-IN" sz="2400" dirty="0" smtClean="0">
                <a:solidFill>
                  <a:prstClr val="black"/>
                </a:solidFill>
              </a:rPr>
              <a:t>বুঝায় তা বলতে পারবে। </a:t>
            </a:r>
            <a:endParaRPr lang="en-US" sz="2400" dirty="0">
              <a:solidFill>
                <a:prstClr val="black"/>
              </a:solidFill>
            </a:endParaRPr>
          </a:p>
        </p:txBody>
      </p:sp>
      <p:sp>
        <p:nvSpPr>
          <p:cNvPr id="10" name="Rectangle 9"/>
          <p:cNvSpPr/>
          <p:nvPr/>
        </p:nvSpPr>
        <p:spPr>
          <a:xfrm>
            <a:off x="552450" y="3415040"/>
            <a:ext cx="5793574" cy="461665"/>
          </a:xfrm>
          <a:prstGeom prst="rect">
            <a:avLst/>
          </a:prstGeom>
        </p:spPr>
        <p:txBody>
          <a:bodyPr wrap="none">
            <a:spAutoFit/>
          </a:bodyPr>
          <a:lstStyle/>
          <a:p>
            <a:pPr lvl="0"/>
            <a:r>
              <a:rPr lang="bn-IN" sz="2400" dirty="0">
                <a:solidFill>
                  <a:prstClr val="black"/>
                </a:solidFill>
              </a:rPr>
              <a:t>৩। ভার্ণিয়ার ধ্রুবক </a:t>
            </a:r>
            <a:r>
              <a:rPr lang="bn-IN" sz="2400" dirty="0" smtClean="0">
                <a:solidFill>
                  <a:prstClr val="black"/>
                </a:solidFill>
              </a:rPr>
              <a:t>কী তা বলতে পারবে।  </a:t>
            </a:r>
            <a:endParaRPr lang="en-US" sz="2400" dirty="0">
              <a:solidFill>
                <a:prstClr val="black"/>
              </a:solidFill>
            </a:endParaRPr>
          </a:p>
        </p:txBody>
      </p:sp>
      <p:sp>
        <p:nvSpPr>
          <p:cNvPr id="12" name="TextBox 12"/>
          <p:cNvSpPr txBox="1"/>
          <p:nvPr/>
        </p:nvSpPr>
        <p:spPr>
          <a:xfrm>
            <a:off x="-8839200" y="6063175"/>
            <a:ext cx="8811065"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ক্লাসে</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মনোযোগী</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হও</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এবং</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কথাবলা</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থেকে</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বিরত</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থাকো</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endParaRPr kumimoji="0" lang="en-US" sz="4000" b="0" i="0" u="none" strike="noStrike" kern="1200" cap="none" spc="0" normalizeH="0" baseline="0" noProof="0" dirty="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endParaRPr>
          </a:p>
        </p:txBody>
      </p:sp>
    </p:spTree>
    <p:custDataLst>
      <p:tags r:id="rId1"/>
    </p:custDataLst>
    <p:extLst>
      <p:ext uri="{BB962C8B-B14F-4D97-AF65-F5344CB8AC3E}">
        <p14:creationId xmlns:p14="http://schemas.microsoft.com/office/powerpoint/2010/main" val="999895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2" repeatCount="indefinite"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0" fill="hold"/>
                                        <p:tgtEl>
                                          <p:spTgt spid="12"/>
                                        </p:tgtEl>
                                        <p:attrNameLst>
                                          <p:attrName>ppt_x</p:attrName>
                                        </p:attrNameLst>
                                      </p:cBhvr>
                                      <p:tavLst>
                                        <p:tav tm="0">
                                          <p:val>
                                            <p:strVal val="1+#ppt_w/2"/>
                                          </p:val>
                                        </p:tav>
                                        <p:tav tm="100000">
                                          <p:val>
                                            <p:strVal val="#ppt_x"/>
                                          </p:val>
                                        </p:tav>
                                      </p:tavLst>
                                    </p:anim>
                                    <p:anim calcmode="lin" valueType="num">
                                      <p:cBhvr additive="base">
                                        <p:cTn id="43" dur="5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P spid="9"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323850"/>
            <a:ext cx="2940228" cy="646331"/>
          </a:xfrm>
          <a:prstGeom prst="rect">
            <a:avLst/>
          </a:prstGeom>
        </p:spPr>
        <p:txBody>
          <a:bodyPr wrap="none">
            <a:spAutoFit/>
          </a:bodyPr>
          <a:lstStyle/>
          <a:p>
            <a:pPr lvl="1"/>
            <a:r>
              <a:rPr lang="bn-IN" sz="36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hlinkClick r:id="rId5"/>
              </a:rPr>
              <a:t>যান্ত্রিক ত্রুটি</a:t>
            </a:r>
            <a:endParaRPr lang="bn-IN" sz="36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endParaRPr>
          </a:p>
        </p:txBody>
      </p:sp>
      <p:sp>
        <p:nvSpPr>
          <p:cNvPr id="3" name="Rectangle 2"/>
          <p:cNvSpPr/>
          <p:nvPr/>
        </p:nvSpPr>
        <p:spPr>
          <a:xfrm>
            <a:off x="56836" y="4286250"/>
            <a:ext cx="8991600" cy="1754326"/>
          </a:xfrm>
          <a:prstGeom prst="rect">
            <a:avLst/>
          </a:prstGeom>
        </p:spPr>
        <p:txBody>
          <a:bodyPr wrap="square">
            <a:spAutoFit/>
          </a:bodyPr>
          <a:lstStyle/>
          <a:p>
            <a:r>
              <a:rPr lang="bn-IN" b="1" u="sng" dirty="0">
                <a:solidFill>
                  <a:srgbClr val="FF0000"/>
                </a:solidFill>
              </a:rPr>
              <a:t>যান্ত্রিক </a:t>
            </a:r>
            <a:r>
              <a:rPr lang="bn-IN" b="1" u="sng" dirty="0" smtClean="0">
                <a:solidFill>
                  <a:srgbClr val="FF0000"/>
                </a:solidFill>
              </a:rPr>
              <a:t>ত্রুটি</a:t>
            </a:r>
            <a:r>
              <a:rPr lang="en-US" b="1" u="sng" dirty="0" smtClean="0">
                <a:solidFill>
                  <a:srgbClr val="FF0000"/>
                </a:solidFill>
              </a:rPr>
              <a:t>ঃ</a:t>
            </a:r>
            <a:endParaRPr lang="bn-IN" b="1" u="sng" dirty="0">
              <a:solidFill>
                <a:srgbClr val="FF0000"/>
              </a:solidFill>
            </a:endParaRPr>
          </a:p>
          <a:p>
            <a:r>
              <a:rPr lang="bn-IN" dirty="0"/>
              <a:t>মূল স্কেলের চোয়াল এবং ভার্নিয়ার স্কেলের চোয়াল যখন পরস্পরকে স্পর্শ করে থাকে তখন অধিকাংশ ক্ষেত্রে ভার্নিয়ার স্কেলের শূন্য দাগ মূল স্কেলের শূন্য দাগের সাথে মিলে যায়। কখনও কখনও যান্ত্রিক ত্রুটি থাকলে নাও মিলতে পারে। </a:t>
            </a:r>
            <a:r>
              <a:rPr lang="en-US" dirty="0" smtClean="0"/>
              <a:t>(১)  </a:t>
            </a:r>
            <a:r>
              <a:rPr lang="bn-IN" dirty="0" smtClean="0"/>
              <a:t>ভার্নিয়ারের </a:t>
            </a:r>
            <a:r>
              <a:rPr lang="bn-IN" dirty="0"/>
              <a:t>শূন্য দাগ মূল স্কেলের শূণ্য দাগের ডান পাশে থাকলে ত্রুটি হবে ধনাত্মক আবার </a:t>
            </a:r>
            <a:r>
              <a:rPr lang="en-US" dirty="0" smtClean="0"/>
              <a:t>(২) </a:t>
            </a:r>
            <a:r>
              <a:rPr lang="bn-IN" dirty="0" smtClean="0"/>
              <a:t>যদি </a:t>
            </a:r>
            <a:r>
              <a:rPr lang="bn-IN" dirty="0"/>
              <a:t>ভার্নিয়ারের শূন্য দাগ মূল স্কেলের শূণ্য দাগের বাম পাশে থাকে তাহলে ত্রুটি ঋণাত্মক হবে।</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837102"/>
            <a:ext cx="4533272" cy="3601548"/>
          </a:xfrm>
          <a:prstGeom prst="rect">
            <a:avLst/>
          </a:prstGeom>
        </p:spPr>
      </p:pic>
      <p:pic>
        <p:nvPicPr>
          <p:cNvPr id="8" name="Picture 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3619" b="100000" l="5981" r="65311">
                        <a14:backgroundMark x1="19856" y1="17899" x2="19856" y2="17899"/>
                        <a14:backgroundMark x1="31579" y1="24514" x2="31579" y2="24514"/>
                        <a14:backgroundMark x1="39952" y1="29183" x2="39952" y2="29183"/>
                        <a14:backgroundMark x1="48565" y1="33852" x2="48565" y2="33852"/>
                        <a14:backgroundMark x1="54306" y1="40078" x2="54306" y2="40078"/>
                        <a14:backgroundMark x1="59330" y1="43580" x2="59330" y2="43580"/>
                        <a14:backgroundMark x1="62679" y1="48638" x2="62679" y2="48638"/>
                        <a14:backgroundMark x1="62440" y1="52918" x2="62440" y2="52918"/>
                        <a14:backgroundMark x1="58373" y1="55642" x2="58373" y2="55642"/>
                        <a14:backgroundMark x1="52632" y1="52140" x2="52632" y2="52140"/>
                        <a14:backgroundMark x1="47368" y1="47471" x2="47368" y2="47471"/>
                        <a14:backgroundMark x1="41866" y1="45525" x2="41866" y2="45525"/>
                        <a14:backgroundMark x1="42823" y1="50584" x2="42823" y2="50584"/>
                        <a14:backgroundMark x1="41627" y1="56809" x2="41627" y2="56809"/>
                        <a14:backgroundMark x1="38995" y1="60700" x2="38995" y2="60700"/>
                        <a14:backgroundMark x1="33971" y1="63424" x2="33971" y2="63424"/>
                        <a14:backgroundMark x1="31818" y1="69650" x2="31818" y2="69650"/>
                        <a14:backgroundMark x1="27751" y1="73541" x2="27751" y2="73541"/>
                        <a14:backgroundMark x1="26555" y1="78988" x2="26555" y2="78988"/>
                        <a14:backgroundMark x1="21053" y1="80934" x2="21053" y2="80934"/>
                        <a14:backgroundMark x1="16268" y1="76654" x2="16268" y2="76654"/>
                        <a14:backgroundMark x1="11244" y1="75486" x2="11244" y2="75486"/>
                        <a14:backgroundMark x1="7895" y1="71984" x2="7895" y2="71984"/>
                        <a14:backgroundMark x1="8612" y1="64591" x2="8612" y2="64591"/>
                        <a14:backgroundMark x1="8852" y1="54475" x2="8852" y2="54475"/>
                        <a14:backgroundMark x1="8612" y1="43969" x2="8612" y2="43969"/>
                        <a14:backgroundMark x1="8134" y1="33463" x2="8134" y2="33463"/>
                        <a14:backgroundMark x1="8134" y1="26848" x2="8134" y2="26848"/>
                        <a14:backgroundMark x1="8373" y1="22179" x2="8373" y2="22179"/>
                        <a14:backgroundMark x1="11244" y1="20623" x2="11244" y2="20623"/>
                        <a14:backgroundMark x1="12919" y1="17510" x2="12919" y2="17510"/>
                      </a14:backgroundRemoval>
                    </a14:imgEffect>
                  </a14:imgLayer>
                </a14:imgProps>
              </a:ext>
              <a:ext uri="{28A0092B-C50C-407E-A947-70E740481C1C}">
                <a14:useLocalDpi xmlns:a14="http://schemas.microsoft.com/office/drawing/2010/main" val="0"/>
              </a:ext>
            </a:extLst>
          </a:blip>
          <a:srcRect t="17665" r="36800" b="20060"/>
          <a:stretch/>
        </p:blipFill>
        <p:spPr>
          <a:xfrm rot="19026337">
            <a:off x="2272562" y="2172543"/>
            <a:ext cx="1252106" cy="758661"/>
          </a:xfrm>
          <a:prstGeom prst="rect">
            <a:avLst/>
          </a:prstGeom>
        </p:spPr>
      </p:pic>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382000" y="6096000"/>
            <a:ext cx="609600" cy="609600"/>
          </a:xfrm>
          <a:prstGeom prst="rect">
            <a:avLst/>
          </a:prstGeom>
        </p:spPr>
      </p:pic>
      <p:sp>
        <p:nvSpPr>
          <p:cNvPr id="7" name="TextBox 12"/>
          <p:cNvSpPr txBox="1"/>
          <p:nvPr/>
        </p:nvSpPr>
        <p:spPr>
          <a:xfrm>
            <a:off x="-8655424" y="6079330"/>
            <a:ext cx="865542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ক্লাসে</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মনোযোগী</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হও</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এবং</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কথাবলা</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থেকে</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বিরত</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থাকো</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endParaRPr kumimoji="0" lang="en-US" sz="4000" b="0" i="0" u="none" strike="noStrike" kern="1200" cap="none" spc="0" normalizeH="0" baseline="0" noProof="0" dirty="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endParaRPr>
          </a:p>
        </p:txBody>
      </p:sp>
    </p:spTree>
    <p:custDataLst>
      <p:tags r:id="rId1"/>
    </p:custDataLst>
    <p:extLst>
      <p:ext uri="{BB962C8B-B14F-4D97-AF65-F5344CB8AC3E}">
        <p14:creationId xmlns:p14="http://schemas.microsoft.com/office/powerpoint/2010/main" val="1464785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500"/>
                            </p:stCondLst>
                            <p:childTnLst>
                              <p:par>
                                <p:cTn id="29" presetID="63" presetClass="path" presetSubtype="0" repeatCount="indefinite" autoRev="1" fill="hold" nodeType="afterEffect">
                                  <p:stCondLst>
                                    <p:cond delay="0"/>
                                  </p:stCondLst>
                                  <p:endCondLst>
                                    <p:cond evt="onNext" delay="0">
                                      <p:tgtEl>
                                        <p:sldTgt/>
                                      </p:tgtEl>
                                    </p:cond>
                                  </p:endCondLst>
                                  <p:childTnLst>
                                    <p:animMotion origin="layout" path="M -0.01041 -0.01667 L 0.01632 0.04189 " pathEditMode="relative" rAng="0" ptsTypes="AA">
                                      <p:cBhvr>
                                        <p:cTn id="30" dur="1000" fill="hold"/>
                                        <p:tgtEl>
                                          <p:spTgt spid="8"/>
                                        </p:tgtEl>
                                        <p:attrNameLst>
                                          <p:attrName>ppt_x</p:attrName>
                                          <p:attrName>ppt_y</p:attrName>
                                        </p:attrNameLst>
                                      </p:cBhvr>
                                      <p:rCtr x="1337" y="2917"/>
                                    </p:animMotion>
                                  </p:childTnLst>
                                </p:cTn>
                              </p:par>
                              <p:par>
                                <p:cTn id="31" presetID="22" presetClass="entr" presetSubtype="8" fill="hold" grpId="0" nodeType="withEffect">
                                  <p:stCondLst>
                                    <p:cond delay="0"/>
                                  </p:stCondLst>
                                  <p:iterate type="wd">
                                    <p:tmPct val="35000"/>
                                  </p:iterate>
                                  <p:childTnLst>
                                    <p:set>
                                      <p:cBhvr>
                                        <p:cTn id="32" dur="1" fill="hold">
                                          <p:stCondLst>
                                            <p:cond delay="0"/>
                                          </p:stCondLst>
                                        </p:cTn>
                                        <p:tgtEl>
                                          <p:spTgt spid="3"/>
                                        </p:tgtEl>
                                        <p:attrNameLst>
                                          <p:attrName>style.visibility</p:attrName>
                                        </p:attrNameLst>
                                      </p:cBhvr>
                                      <p:to>
                                        <p:strVal val="visible"/>
                                      </p:to>
                                    </p:set>
                                    <p:animEffect transition="in" filter="wipe(left)">
                                      <p:cBhvr>
                                        <p:cTn id="33" dur="1000"/>
                                        <p:tgtEl>
                                          <p:spTgt spid="3"/>
                                        </p:tgtEl>
                                      </p:cBhvr>
                                    </p:animEffect>
                                  </p:childTnLst>
                                </p:cTn>
                              </p:par>
                            </p:childTnLst>
                          </p:cTn>
                        </p:par>
                        <p:par>
                          <p:cTn id="34" fill="hold">
                            <p:stCondLst>
                              <p:cond delay="27400"/>
                            </p:stCondLst>
                            <p:childTnLst>
                              <p:par>
                                <p:cTn id="35" presetID="2" presetClass="entr" presetSubtype="2" repeatCount="indefinite"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0" fill="hold"/>
                                        <p:tgtEl>
                                          <p:spTgt spid="7"/>
                                        </p:tgtEl>
                                        <p:attrNameLst>
                                          <p:attrName>ppt_x</p:attrName>
                                        </p:attrNameLst>
                                      </p:cBhvr>
                                      <p:tavLst>
                                        <p:tav tm="0">
                                          <p:val>
                                            <p:strVal val="1+#ppt_w/2"/>
                                          </p:val>
                                        </p:tav>
                                        <p:tav tm="100000">
                                          <p:val>
                                            <p:strVal val="#ppt_x"/>
                                          </p:val>
                                        </p:tav>
                                      </p:tavLst>
                                    </p:anim>
                                    <p:anim calcmode="lin" valueType="num">
                                      <p:cBhvr additive="base">
                                        <p:cTn id="38" dur="5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5"/>
                </p:tgtEl>
              </p:cMediaNode>
            </p:audio>
          </p:childTnLst>
        </p:cTn>
      </p:par>
    </p:tnLst>
    <p:bldLst>
      <p:bldP spid="2" grpId="0"/>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47750" y="361950"/>
            <a:ext cx="5883626" cy="4724400"/>
            <a:chOff x="609600" y="685800"/>
            <a:chExt cx="7061902" cy="6858000"/>
          </a:xfrm>
        </p:grpSpPr>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r="77860"/>
            <a:stretch/>
          </p:blipFill>
          <p:spPr>
            <a:xfrm>
              <a:off x="609600" y="685800"/>
              <a:ext cx="1559276" cy="6858000"/>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1869" b="58889"/>
            <a:stretch/>
          </p:blipFill>
          <p:spPr>
            <a:xfrm>
              <a:off x="2168876" y="723900"/>
              <a:ext cx="5502626" cy="2819400"/>
            </a:xfrm>
            <a:prstGeom prst="rect">
              <a:avLst/>
            </a:prstGeom>
          </p:spPr>
        </p:pic>
      </p:gr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3763" t="41944" r="5370"/>
          <a:stretch/>
        </p:blipFill>
        <p:spPr>
          <a:xfrm>
            <a:off x="2232561" y="2273300"/>
            <a:ext cx="3463389" cy="2762779"/>
          </a:xfrm>
          <a:prstGeom prst="rect">
            <a:avLst/>
          </a:prstGeom>
        </p:spPr>
      </p:pic>
      <p:cxnSp>
        <p:nvCxnSpPr>
          <p:cNvPr id="29" name="Elbow Connector 28"/>
          <p:cNvCxnSpPr/>
          <p:nvPr/>
        </p:nvCxnSpPr>
        <p:spPr>
          <a:xfrm rot="16200000" flipH="1">
            <a:off x="2067304" y="2968889"/>
            <a:ext cx="2007129" cy="1295400"/>
          </a:xfrm>
          <a:prstGeom prst="bentConnector3">
            <a:avLst/>
          </a:prstGeom>
          <a:ln w="57150">
            <a:tailEnd type="arrow"/>
          </a:ln>
        </p:spPr>
        <p:style>
          <a:lnRef idx="3">
            <a:schemeClr val="accent6"/>
          </a:lnRef>
          <a:fillRef idx="0">
            <a:schemeClr val="accent6"/>
          </a:fillRef>
          <a:effectRef idx="2">
            <a:schemeClr val="accent6"/>
          </a:effectRef>
          <a:fontRef idx="minor">
            <a:schemeClr val="tx1"/>
          </a:fontRef>
        </p:style>
      </p:cxnSp>
      <p:pic>
        <p:nvPicPr>
          <p:cNvPr id="17" name="Picture 16"/>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3619" b="100000" l="5981" r="65311">
                        <a14:backgroundMark x1="19856" y1="17899" x2="19856" y2="17899"/>
                        <a14:backgroundMark x1="31579" y1="24514" x2="31579" y2="24514"/>
                        <a14:backgroundMark x1="39952" y1="29183" x2="39952" y2="29183"/>
                        <a14:backgroundMark x1="48565" y1="33852" x2="48565" y2="33852"/>
                        <a14:backgroundMark x1="54306" y1="40078" x2="54306" y2="40078"/>
                        <a14:backgroundMark x1="59330" y1="43580" x2="59330" y2="43580"/>
                        <a14:backgroundMark x1="62679" y1="48638" x2="62679" y2="48638"/>
                        <a14:backgroundMark x1="62440" y1="52918" x2="62440" y2="52918"/>
                        <a14:backgroundMark x1="58373" y1="55642" x2="58373" y2="55642"/>
                        <a14:backgroundMark x1="52632" y1="52140" x2="52632" y2="52140"/>
                        <a14:backgroundMark x1="47368" y1="47471" x2="47368" y2="47471"/>
                        <a14:backgroundMark x1="41866" y1="45525" x2="41866" y2="45525"/>
                        <a14:backgroundMark x1="42823" y1="50584" x2="42823" y2="50584"/>
                        <a14:backgroundMark x1="41627" y1="56809" x2="41627" y2="56809"/>
                        <a14:backgroundMark x1="38995" y1="60700" x2="38995" y2="60700"/>
                        <a14:backgroundMark x1="33971" y1="63424" x2="33971" y2="63424"/>
                        <a14:backgroundMark x1="31818" y1="69650" x2="31818" y2="69650"/>
                        <a14:backgroundMark x1="27751" y1="73541" x2="27751" y2="73541"/>
                        <a14:backgroundMark x1="26555" y1="78988" x2="26555" y2="78988"/>
                        <a14:backgroundMark x1="21053" y1="80934" x2="21053" y2="80934"/>
                        <a14:backgroundMark x1="16268" y1="76654" x2="16268" y2="76654"/>
                        <a14:backgroundMark x1="11244" y1="75486" x2="11244" y2="75486"/>
                        <a14:backgroundMark x1="7895" y1="71984" x2="7895" y2="71984"/>
                        <a14:backgroundMark x1="8612" y1="64591" x2="8612" y2="64591"/>
                        <a14:backgroundMark x1="8852" y1="54475" x2="8852" y2="54475"/>
                        <a14:backgroundMark x1="8612" y1="43969" x2="8612" y2="43969"/>
                        <a14:backgroundMark x1="8134" y1="33463" x2="8134" y2="33463"/>
                        <a14:backgroundMark x1="8134" y1="26848" x2="8134" y2="26848"/>
                        <a14:backgroundMark x1="8373" y1="22179" x2="8373" y2="22179"/>
                        <a14:backgroundMark x1="11244" y1="20623" x2="11244" y2="20623"/>
                        <a14:backgroundMark x1="12919" y1="17510" x2="12919" y2="17510"/>
                      </a14:backgroundRemoval>
                    </a14:imgEffect>
                  </a14:imgLayer>
                </a14:imgProps>
              </a:ext>
              <a:ext uri="{28A0092B-C50C-407E-A947-70E740481C1C}">
                <a14:useLocalDpi xmlns:a14="http://schemas.microsoft.com/office/drawing/2010/main" val="0"/>
              </a:ext>
            </a:extLst>
          </a:blip>
          <a:srcRect t="17665" r="36800" b="20060"/>
          <a:stretch/>
        </p:blipFill>
        <p:spPr>
          <a:xfrm rot="20429681">
            <a:off x="1270255" y="2265495"/>
            <a:ext cx="1136653" cy="688707"/>
          </a:xfrm>
          <a:prstGeom prst="rect">
            <a:avLst/>
          </a:prstGeom>
        </p:spPr>
      </p:pic>
      <p:sp>
        <p:nvSpPr>
          <p:cNvPr id="7" name="Rectangle 6"/>
          <p:cNvSpPr/>
          <p:nvPr/>
        </p:nvSpPr>
        <p:spPr>
          <a:xfrm>
            <a:off x="3756668" y="64162"/>
            <a:ext cx="1939282"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bn-IN" sz="4000" b="1" u="sng" dirty="0" smtClean="0">
                <a:ln w="11430"/>
                <a:solidFill>
                  <a:srgbClr val="D60093"/>
                </a:solidFill>
                <a:effectLst>
                  <a:outerShdw blurRad="80000" dist="40000" dir="5040000" algn="tl">
                    <a:srgbClr val="000000">
                      <a:alpha val="30000"/>
                    </a:srgbClr>
                  </a:outerShdw>
                </a:effectLst>
                <a:latin typeface="NikoshBAN" pitchFamily="2" charset="0"/>
                <a:cs typeface="NikoshBAN" pitchFamily="2" charset="0"/>
              </a:rPr>
              <a:t>শূণ্য ত্রুটি  </a:t>
            </a:r>
            <a:endParaRPr lang="en-US" sz="3600" b="1" u="sng" dirty="0">
              <a:ln w="11430"/>
              <a:solidFill>
                <a:srgbClr val="D60093"/>
              </a:solidFill>
              <a:effectLst>
                <a:outerShdw blurRad="80000" dist="40000" dir="5040000" algn="tl">
                  <a:srgbClr val="000000">
                    <a:alpha val="30000"/>
                  </a:srgbClr>
                </a:outerShdw>
              </a:effectLst>
            </a:endParaRPr>
          </a:p>
        </p:txBody>
      </p:sp>
      <p:sp>
        <p:nvSpPr>
          <p:cNvPr id="8" name="TextBox 7"/>
          <p:cNvSpPr txBox="1"/>
          <p:nvPr/>
        </p:nvSpPr>
        <p:spPr>
          <a:xfrm>
            <a:off x="3108968" y="4639204"/>
            <a:ext cx="1295400"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bn-IN" sz="2800" b="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NikoshBAN" pitchFamily="2" charset="0"/>
                <a:cs typeface="NikoshBAN" pitchFamily="2" charset="0"/>
              </a:rPr>
              <a:t>শূণ্য ত্রূটি</a:t>
            </a:r>
            <a:endParaRPr lang="en-US"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NikoshBAN" pitchFamily="2" charset="0"/>
              <a:cs typeface="NikoshBAN" pitchFamily="2" charset="0"/>
            </a:endParaRPr>
          </a:p>
        </p:txBody>
      </p:sp>
      <p:sp>
        <p:nvSpPr>
          <p:cNvPr id="9" name="Rectangle 8"/>
          <p:cNvSpPr/>
          <p:nvPr/>
        </p:nvSpPr>
        <p:spPr>
          <a:xfrm>
            <a:off x="57150" y="5150253"/>
            <a:ext cx="8915400" cy="1261884"/>
          </a:xfrm>
          <a:prstGeom prst="rect">
            <a:avLst/>
          </a:prstGeom>
        </p:spPr>
        <p:txBody>
          <a:bodyPr wrap="square">
            <a:spAutoFit/>
          </a:bodyPr>
          <a:lstStyle/>
          <a:p>
            <a:r>
              <a:rPr lang="bn-IN" sz="2800" b="1" kern="0" dirty="0" smtClean="0">
                <a:solidFill>
                  <a:srgbClr val="CC3399"/>
                </a:solidFill>
                <a:latin typeface="NikoshBAN" pitchFamily="2" charset="0"/>
                <a:cs typeface="NikoshBAN" pitchFamily="2" charset="0"/>
              </a:rPr>
              <a:t>শূণ্য ত্রুটিঃ </a:t>
            </a:r>
            <a:r>
              <a:rPr lang="bn-IN" sz="2400" kern="0" dirty="0" smtClean="0">
                <a:solidFill>
                  <a:prstClr val="black"/>
                </a:solidFill>
                <a:latin typeface="NikoshBAN" pitchFamily="2" charset="0"/>
                <a:cs typeface="NikoshBAN" pitchFamily="2" charset="0"/>
              </a:rPr>
              <a:t>মূল স্কেলের চোয়াল এবং ভার্নিয়ার স্কেলের চোয়াল যখন পরস্পরকে স্পর্শ করে থাকে তখন অধিকাংশ ক্ষেত্রে ভার্নিয়ার স্কেলের শূন্য দাগ মূল স্কেলের শূন্য দাগের সাথে মিলে যায়- একেই শূণ্য ত্রুটি বলে। । </a:t>
            </a:r>
            <a:endParaRPr lang="en-US" sz="2400" kern="0" dirty="0" smtClean="0">
              <a:solidFill>
                <a:sysClr val="windowText" lastClr="000000"/>
              </a:solidFill>
              <a:latin typeface="NikoshBAN" pitchFamily="2" charset="0"/>
              <a:cs typeface="NikoshBAN" pitchFamily="2"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
        <p:nvSpPr>
          <p:cNvPr id="12" name="TextBox 12"/>
          <p:cNvSpPr txBox="1"/>
          <p:nvPr/>
        </p:nvSpPr>
        <p:spPr>
          <a:xfrm>
            <a:off x="-8655424" y="6079330"/>
            <a:ext cx="865542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ক্লাসে</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মনোযোগী</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হও</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এবং</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কথাবলা</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থেকে</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বিরত</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থাকো</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endParaRPr kumimoji="0" lang="en-US" sz="4000" b="0" i="0" u="none" strike="noStrike" kern="1200" cap="none" spc="0" normalizeH="0" baseline="0" noProof="0" dirty="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endParaRPr>
          </a:p>
        </p:txBody>
      </p:sp>
    </p:spTree>
    <p:custDataLst>
      <p:tags r:id="rId1"/>
    </p:custDataLst>
    <p:extLst>
      <p:ext uri="{BB962C8B-B14F-4D97-AF65-F5344CB8AC3E}">
        <p14:creationId xmlns:p14="http://schemas.microsoft.com/office/powerpoint/2010/main" val="3051536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3" presetClass="path" presetSubtype="0" repeatCount="2000" autoRev="1" fill="hold" nodeType="clickEffect">
                                  <p:stCondLst>
                                    <p:cond delay="0"/>
                                  </p:stCondLst>
                                  <p:childTnLst>
                                    <p:animMotion origin="layout" path="M 0 0 L 0.25 0 E" pathEditMode="relative" ptsTypes="">
                                      <p:cBhvr>
                                        <p:cTn id="23" dur="2000" fill="hold"/>
                                        <p:tgtEl>
                                          <p:spTgt spid="4"/>
                                        </p:tgtEl>
                                        <p:attrNameLst>
                                          <p:attrName>ppt_x</p:attrName>
                                          <p:attrName>ppt_y</p:attrName>
                                        </p:attrNameLst>
                                      </p:cBhvr>
                                    </p:animMotion>
                                  </p:childTnLst>
                                </p:cTn>
                              </p:par>
                            </p:childTnLst>
                          </p:cTn>
                        </p:par>
                        <p:par>
                          <p:cTn id="24" fill="hold">
                            <p:stCondLst>
                              <p:cond delay="8000"/>
                            </p:stCondLst>
                            <p:childTnLst>
                              <p:par>
                                <p:cTn id="25" presetID="1" presetClass="entr" presetSubtype="0" fill="hold" nodeType="afterEffect">
                                  <p:stCondLst>
                                    <p:cond delay="500"/>
                                  </p:stCondLst>
                                  <p:childTnLst>
                                    <p:set>
                                      <p:cBhvr>
                                        <p:cTn id="26" dur="1" fill="hold">
                                          <p:stCondLst>
                                            <p:cond delay="0"/>
                                          </p:stCondLst>
                                        </p:cTn>
                                        <p:tgtEl>
                                          <p:spTgt spid="17"/>
                                        </p:tgtEl>
                                        <p:attrNameLst>
                                          <p:attrName>style.visibility</p:attrName>
                                        </p:attrNameLst>
                                      </p:cBhvr>
                                      <p:to>
                                        <p:strVal val="visible"/>
                                      </p:to>
                                    </p:set>
                                  </p:childTnLst>
                                </p:cTn>
                              </p:par>
                            </p:childTnLst>
                          </p:cTn>
                        </p:par>
                        <p:par>
                          <p:cTn id="27" fill="hold">
                            <p:stCondLst>
                              <p:cond delay="8500"/>
                            </p:stCondLst>
                            <p:childTnLst>
                              <p:par>
                                <p:cTn id="28" presetID="42" presetClass="path" presetSubtype="0" repeatCount="indefinite" autoRev="1" fill="hold" nodeType="afterEffect">
                                  <p:stCondLst>
                                    <p:cond delay="0"/>
                                  </p:stCondLst>
                                  <p:endCondLst>
                                    <p:cond evt="onNext" delay="0">
                                      <p:tgtEl>
                                        <p:sldTgt/>
                                      </p:tgtEl>
                                    </p:cond>
                                  </p:endCondLst>
                                  <p:childTnLst>
                                    <p:animMotion origin="layout" path="M 0.00104 -0.08611 L 0 3.33333E-6 " pathEditMode="relative" rAng="0" ptsTypes="AA">
                                      <p:cBhvr>
                                        <p:cTn id="29" dur="2000" fill="hold"/>
                                        <p:tgtEl>
                                          <p:spTgt spid="17"/>
                                        </p:tgtEl>
                                        <p:attrNameLst>
                                          <p:attrName>ppt_x</p:attrName>
                                          <p:attrName>ppt_y</p:attrName>
                                        </p:attrNameLst>
                                      </p:cBhvr>
                                      <p:rCtr x="-52" y="4306"/>
                                    </p:animMotion>
                                  </p:childTnLst>
                                </p:cTn>
                              </p:par>
                              <p:par>
                                <p:cTn id="30" presetID="22" presetClass="entr" presetSubtype="1" repeatCount="indefinite" fill="hold" nodeType="withEffect">
                                  <p:stCondLst>
                                    <p:cond delay="0"/>
                                  </p:stCondLst>
                                  <p:endCondLst>
                                    <p:cond evt="onNext" delay="0">
                                      <p:tgtEl>
                                        <p:sldTgt/>
                                      </p:tgtEl>
                                    </p:cond>
                                  </p:end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22" presetClass="entr" presetSubtype="8" fill="hold" grpId="0" nodeType="withEffect">
                                  <p:stCondLst>
                                    <p:cond delay="0"/>
                                  </p:stCondLst>
                                  <p:iterate type="wd">
                                    <p:tmPct val="35000"/>
                                  </p:iterate>
                                  <p:childTnLst>
                                    <p:set>
                                      <p:cBhvr>
                                        <p:cTn id="39" dur="1" fill="hold">
                                          <p:stCondLst>
                                            <p:cond delay="0"/>
                                          </p:stCondLst>
                                        </p:cTn>
                                        <p:tgtEl>
                                          <p:spTgt spid="9"/>
                                        </p:tgtEl>
                                        <p:attrNameLst>
                                          <p:attrName>style.visibility</p:attrName>
                                        </p:attrNameLst>
                                      </p:cBhvr>
                                      <p:to>
                                        <p:strVal val="visible"/>
                                      </p:to>
                                    </p:set>
                                    <p:animEffect transition="in" filter="wipe(left)">
                                      <p:cBhvr>
                                        <p:cTn id="40" dur="1000"/>
                                        <p:tgtEl>
                                          <p:spTgt spid="9"/>
                                        </p:tgtEl>
                                      </p:cBhvr>
                                    </p:animEffect>
                                  </p:childTnLst>
                                </p:cTn>
                              </p:par>
                            </p:childTnLst>
                          </p:cTn>
                        </p:par>
                        <p:par>
                          <p:cTn id="41" fill="hold">
                            <p:stCondLst>
                              <p:cond delay="21050"/>
                            </p:stCondLst>
                            <p:childTnLst>
                              <p:par>
                                <p:cTn id="42" presetID="2" presetClass="entr" presetSubtype="2" repeatCount="indefinite"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0" fill="hold"/>
                                        <p:tgtEl>
                                          <p:spTgt spid="12"/>
                                        </p:tgtEl>
                                        <p:attrNameLst>
                                          <p:attrName>ppt_x</p:attrName>
                                        </p:attrNameLst>
                                      </p:cBhvr>
                                      <p:tavLst>
                                        <p:tav tm="0">
                                          <p:val>
                                            <p:strVal val="1+#ppt_w/2"/>
                                          </p:val>
                                        </p:tav>
                                        <p:tav tm="100000">
                                          <p:val>
                                            <p:strVal val="#ppt_x"/>
                                          </p:val>
                                        </p:tav>
                                      </p:tavLst>
                                    </p:anim>
                                    <p:anim calcmode="lin" valueType="num">
                                      <p:cBhvr additive="base">
                                        <p:cTn id="45" dur="5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6" fill="hold" display="0">
                  <p:stCondLst>
                    <p:cond delay="indefinite"/>
                  </p:stCondLst>
                  <p:endCondLst>
                    <p:cond evt="onStopAudio" delay="0">
                      <p:tgtEl>
                        <p:sldTgt/>
                      </p:tgtEl>
                    </p:cond>
                  </p:endCondLst>
                </p:cTn>
                <p:tgtEl>
                  <p:spTgt spid="5"/>
                </p:tgtEl>
              </p:cMediaNode>
            </p:audio>
          </p:childTnLst>
        </p:cTn>
      </p:par>
    </p:tnLst>
    <p:bldLst>
      <p:bldP spid="7" grpId="0"/>
      <p:bldP spid="8" grpId="0"/>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47750" y="361950"/>
            <a:ext cx="5883626" cy="4724400"/>
            <a:chOff x="609600" y="685800"/>
            <a:chExt cx="7061902" cy="6858000"/>
          </a:xfrm>
        </p:grpSpPr>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r="77860"/>
            <a:stretch/>
          </p:blipFill>
          <p:spPr>
            <a:xfrm>
              <a:off x="609600" y="685800"/>
              <a:ext cx="1559276" cy="6858000"/>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1869" b="58889"/>
            <a:stretch/>
          </p:blipFill>
          <p:spPr>
            <a:xfrm>
              <a:off x="2168876" y="723900"/>
              <a:ext cx="5502626" cy="2819400"/>
            </a:xfrm>
            <a:prstGeom prst="rect">
              <a:avLst/>
            </a:prstGeom>
          </p:spPr>
        </p:pic>
      </p:gr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3763" t="41944" r="5370"/>
          <a:stretch/>
        </p:blipFill>
        <p:spPr>
          <a:xfrm>
            <a:off x="2232561" y="2273300"/>
            <a:ext cx="3463389" cy="2762779"/>
          </a:xfrm>
          <a:prstGeom prst="rect">
            <a:avLst/>
          </a:prstGeom>
        </p:spPr>
      </p:pic>
      <p:cxnSp>
        <p:nvCxnSpPr>
          <p:cNvPr id="29" name="Elbow Connector 28"/>
          <p:cNvCxnSpPr/>
          <p:nvPr/>
        </p:nvCxnSpPr>
        <p:spPr>
          <a:xfrm rot="16200000" flipH="1">
            <a:off x="2124454" y="2911739"/>
            <a:ext cx="2007129" cy="1295400"/>
          </a:xfrm>
          <a:prstGeom prst="bentConnector3">
            <a:avLst/>
          </a:prstGeom>
          <a:ln w="57150">
            <a:tailEnd type="arrow"/>
          </a:ln>
        </p:spPr>
        <p:style>
          <a:lnRef idx="3">
            <a:schemeClr val="accent6"/>
          </a:lnRef>
          <a:fillRef idx="0">
            <a:schemeClr val="accent6"/>
          </a:fillRef>
          <a:effectRef idx="2">
            <a:schemeClr val="accent6"/>
          </a:effectRef>
          <a:fontRef idx="minor">
            <a:schemeClr val="tx1"/>
          </a:fontRef>
        </p:style>
      </p:cxnSp>
      <p:pic>
        <p:nvPicPr>
          <p:cNvPr id="17" name="Picture 16"/>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3619" b="100000" l="5981" r="65311">
                        <a14:backgroundMark x1="19856" y1="17899" x2="19856" y2="17899"/>
                        <a14:backgroundMark x1="31579" y1="24514" x2="31579" y2="24514"/>
                        <a14:backgroundMark x1="39952" y1="29183" x2="39952" y2="29183"/>
                        <a14:backgroundMark x1="48565" y1="33852" x2="48565" y2="33852"/>
                        <a14:backgroundMark x1="54306" y1="40078" x2="54306" y2="40078"/>
                        <a14:backgroundMark x1="59330" y1="43580" x2="59330" y2="43580"/>
                        <a14:backgroundMark x1="62679" y1="48638" x2="62679" y2="48638"/>
                        <a14:backgroundMark x1="62440" y1="52918" x2="62440" y2="52918"/>
                        <a14:backgroundMark x1="58373" y1="55642" x2="58373" y2="55642"/>
                        <a14:backgroundMark x1="52632" y1="52140" x2="52632" y2="52140"/>
                        <a14:backgroundMark x1="47368" y1="47471" x2="47368" y2="47471"/>
                        <a14:backgroundMark x1="41866" y1="45525" x2="41866" y2="45525"/>
                        <a14:backgroundMark x1="42823" y1="50584" x2="42823" y2="50584"/>
                        <a14:backgroundMark x1="41627" y1="56809" x2="41627" y2="56809"/>
                        <a14:backgroundMark x1="38995" y1="60700" x2="38995" y2="60700"/>
                        <a14:backgroundMark x1="33971" y1="63424" x2="33971" y2="63424"/>
                        <a14:backgroundMark x1="31818" y1="69650" x2="31818" y2="69650"/>
                        <a14:backgroundMark x1="27751" y1="73541" x2="27751" y2="73541"/>
                        <a14:backgroundMark x1="26555" y1="78988" x2="26555" y2="78988"/>
                        <a14:backgroundMark x1="21053" y1="80934" x2="21053" y2="80934"/>
                        <a14:backgroundMark x1="16268" y1="76654" x2="16268" y2="76654"/>
                        <a14:backgroundMark x1="11244" y1="75486" x2="11244" y2="75486"/>
                        <a14:backgroundMark x1="7895" y1="71984" x2="7895" y2="71984"/>
                        <a14:backgroundMark x1="8612" y1="64591" x2="8612" y2="64591"/>
                        <a14:backgroundMark x1="8852" y1="54475" x2="8852" y2="54475"/>
                        <a14:backgroundMark x1="8612" y1="43969" x2="8612" y2="43969"/>
                        <a14:backgroundMark x1="8134" y1="33463" x2="8134" y2="33463"/>
                        <a14:backgroundMark x1="8134" y1="26848" x2="8134" y2="26848"/>
                        <a14:backgroundMark x1="8373" y1="22179" x2="8373" y2="22179"/>
                        <a14:backgroundMark x1="11244" y1="20623" x2="11244" y2="20623"/>
                        <a14:backgroundMark x1="12919" y1="17510" x2="12919" y2="17510"/>
                      </a14:backgroundRemoval>
                    </a14:imgEffect>
                  </a14:imgLayer>
                </a14:imgProps>
              </a:ext>
              <a:ext uri="{28A0092B-C50C-407E-A947-70E740481C1C}">
                <a14:useLocalDpi xmlns:a14="http://schemas.microsoft.com/office/drawing/2010/main" val="0"/>
              </a:ext>
            </a:extLst>
          </a:blip>
          <a:srcRect t="17665" r="36800" b="20060"/>
          <a:stretch/>
        </p:blipFill>
        <p:spPr>
          <a:xfrm rot="20123164">
            <a:off x="1270255" y="2265495"/>
            <a:ext cx="1136653" cy="688707"/>
          </a:xfrm>
          <a:prstGeom prst="rect">
            <a:avLst/>
          </a:prstGeom>
        </p:spPr>
      </p:pic>
      <p:sp>
        <p:nvSpPr>
          <p:cNvPr id="7" name="Rectangle 6"/>
          <p:cNvSpPr/>
          <p:nvPr/>
        </p:nvSpPr>
        <p:spPr>
          <a:xfrm>
            <a:off x="3737619" y="65031"/>
            <a:ext cx="2225031" cy="707886"/>
          </a:xfrm>
          <a:prstGeom prst="rect">
            <a:avLst/>
          </a:prstGeom>
        </p:spPr>
        <p:txBody>
          <a:bodyPr wrap="square">
            <a:spAutoFit/>
          </a:bodyPr>
          <a:lstStyle/>
          <a:p>
            <a:pPr algn="r"/>
            <a:r>
              <a:rPr lang="bn-IN" sz="4000" b="1" u="sng"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ধনাত্মক ত্রুটি   </a:t>
            </a:r>
            <a:endParaRPr lang="en-US" sz="4000" b="1" u="sng"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8" name="TextBox 7"/>
          <p:cNvSpPr txBox="1"/>
          <p:nvPr/>
        </p:nvSpPr>
        <p:spPr>
          <a:xfrm>
            <a:off x="2998421" y="4639204"/>
            <a:ext cx="1931667" cy="461665"/>
          </a:xfrm>
          <a:prstGeom prst="rect">
            <a:avLst/>
          </a:prstGeom>
          <a:noFill/>
        </p:spPr>
        <p:txBody>
          <a:bodyPr wrap="square" rtlCol="0">
            <a:spAutoFit/>
          </a:bodyPr>
          <a:lstStyle/>
          <a:p>
            <a:r>
              <a:rPr lang="bn-IN" sz="2400" b="1" dirty="0" smtClean="0">
                <a:ln w="10541" cmpd="sng">
                  <a:solidFill>
                    <a:srgbClr val="4F81BD">
                      <a:shade val="88000"/>
                      <a:satMod val="110000"/>
                    </a:srgbClr>
                  </a:solidFill>
                  <a:prstDash val="solid"/>
                </a:ln>
                <a:solidFill>
                  <a:srgbClr val="CC0099"/>
                </a:solidFill>
                <a:latin typeface="NikoshBAN" pitchFamily="2" charset="0"/>
                <a:cs typeface="NikoshBAN" pitchFamily="2" charset="0"/>
              </a:rPr>
              <a:t>ধনাত্মক ত্রূটি</a:t>
            </a:r>
            <a:endParaRPr lang="en-US" sz="2400" b="1" dirty="0">
              <a:ln w="10541" cmpd="sng">
                <a:solidFill>
                  <a:srgbClr val="4F81BD">
                    <a:shade val="88000"/>
                    <a:satMod val="110000"/>
                  </a:srgbClr>
                </a:solidFill>
                <a:prstDash val="solid"/>
              </a:ln>
              <a:solidFill>
                <a:srgbClr val="CC0099"/>
              </a:solidFill>
              <a:latin typeface="NikoshBAN" pitchFamily="2" charset="0"/>
              <a:cs typeface="NikoshBAN" pitchFamily="2" charset="0"/>
            </a:endParaRPr>
          </a:p>
        </p:txBody>
      </p:sp>
      <p:sp>
        <p:nvSpPr>
          <p:cNvPr id="11" name="Rectangle 10"/>
          <p:cNvSpPr/>
          <p:nvPr/>
        </p:nvSpPr>
        <p:spPr>
          <a:xfrm>
            <a:off x="381000" y="5239309"/>
            <a:ext cx="8610600" cy="738664"/>
          </a:xfrm>
          <a:prstGeom prst="rect">
            <a:avLst/>
          </a:prstGeom>
        </p:spPr>
        <p:txBody>
          <a:bodyPr wrap="square">
            <a:spAutoFit/>
          </a:bodyPr>
          <a:lstStyle/>
          <a:p>
            <a:r>
              <a:rPr lang="en-US" sz="2400" b="1" kern="0" dirty="0" smtClean="0">
                <a:solidFill>
                  <a:srgbClr val="CC3399"/>
                </a:solidFill>
                <a:latin typeface="NikoshBAN"/>
              </a:rPr>
              <a:t> </a:t>
            </a:r>
            <a:r>
              <a:rPr lang="bn-IN" sz="2400" b="1" kern="0" dirty="0" smtClean="0">
                <a:solidFill>
                  <a:srgbClr val="CC3399"/>
                </a:solidFill>
                <a:latin typeface="NikoshBAN"/>
              </a:rPr>
              <a:t>(১) </a:t>
            </a:r>
            <a:r>
              <a:rPr lang="bn-IN" sz="2400" b="1" kern="0" dirty="0" smtClean="0">
                <a:solidFill>
                  <a:srgbClr val="CC3399"/>
                </a:solidFill>
                <a:latin typeface="NikoshBAN" pitchFamily="2" charset="0"/>
                <a:cs typeface="NikoshBAN" pitchFamily="2" charset="0"/>
              </a:rPr>
              <a:t>ধনাত্মক ত্রুটিঃ </a:t>
            </a:r>
            <a:r>
              <a:rPr lang="bn-IN" kern="0" dirty="0" smtClean="0">
                <a:solidFill>
                  <a:prstClr val="black"/>
                </a:solidFill>
                <a:latin typeface="NikoshBAN"/>
              </a:rPr>
              <a:t>ভার্নিয়ারের শূন্য দাগ মূল স্কেলের শূণ্য দাগের ডান পাশে থাকলে ত্রুটি হবে ধনাত্মক। </a:t>
            </a:r>
            <a:endParaRPr lang="en-US" kern="0" dirty="0" smtClean="0">
              <a:solidFill>
                <a:sysClr val="windowText" lastClr="000000"/>
              </a:solidFill>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
        <p:nvSpPr>
          <p:cNvPr id="12" name="TextBox 12"/>
          <p:cNvSpPr txBox="1"/>
          <p:nvPr/>
        </p:nvSpPr>
        <p:spPr>
          <a:xfrm>
            <a:off x="-8655424" y="6079330"/>
            <a:ext cx="865542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ক্লাসে</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মনোযোগী</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হও</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এবং</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কথাবলা</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থেকে</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বিরত</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r>
              <a:rPr kumimoji="0" lang="en-US" sz="4000" b="0" i="0" u="none" strike="noStrike" kern="1200" cap="none" spc="0" normalizeH="0" baseline="0" noProof="0" dirty="0" err="1"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থাকো</a:t>
            </a:r>
            <a:r>
              <a:rPr kumimoji="0" lang="en-US" sz="4000" b="0"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rPr>
              <a:t>।  </a:t>
            </a:r>
            <a:endParaRPr kumimoji="0" lang="en-US" sz="4000" b="0" i="0" u="none" strike="noStrike" kern="1200" cap="none" spc="0" normalizeH="0" baseline="0" noProof="0" dirty="0">
              <a:ln w="0"/>
              <a:solidFill>
                <a:srgbClr val="C00000"/>
              </a:solidFill>
              <a:effectLst>
                <a:outerShdw blurRad="38100" dist="19050" dir="2700000" algn="tl" rotWithShape="0">
                  <a:sysClr val="windowText" lastClr="000000">
                    <a:alpha val="40000"/>
                  </a:sysClr>
                </a:outerShdw>
              </a:effectLst>
              <a:uLnTx/>
              <a:uFillTx/>
              <a:latin typeface="NikoshBAN" panose="02000000000000000000" pitchFamily="2" charset="0"/>
              <a:ea typeface="+mn-ea"/>
              <a:cs typeface="NikoshBAN" panose="02000000000000000000" pitchFamily="2" charset="0"/>
            </a:endParaRPr>
          </a:p>
        </p:txBody>
      </p:sp>
    </p:spTree>
    <p:custDataLst>
      <p:tags r:id="rId1"/>
    </p:custDataLst>
    <p:extLst>
      <p:ext uri="{BB962C8B-B14F-4D97-AF65-F5344CB8AC3E}">
        <p14:creationId xmlns:p14="http://schemas.microsoft.com/office/powerpoint/2010/main" val="2222725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3" presetClass="path" presetSubtype="0" repeatCount="2000" autoRev="1" fill="hold" nodeType="clickEffect">
                                  <p:stCondLst>
                                    <p:cond delay="0"/>
                                  </p:stCondLst>
                                  <p:childTnLst>
                                    <p:animMotion origin="layout" path="M 0.00416 -3.7037E-7 L 0.25416 -3.7037E-7 " pathEditMode="relative" rAng="0" ptsTypes="AA">
                                      <p:cBhvr>
                                        <p:cTn id="23" dur="2000" fill="hold"/>
                                        <p:tgtEl>
                                          <p:spTgt spid="4"/>
                                        </p:tgtEl>
                                        <p:attrNameLst>
                                          <p:attrName>ppt_x</p:attrName>
                                          <p:attrName>ppt_y</p:attrName>
                                        </p:attrNameLst>
                                      </p:cBhvr>
                                      <p:rCtr x="12500" y="0"/>
                                    </p:animMotion>
                                  </p:childTnLst>
                                </p:cTn>
                              </p:par>
                            </p:childTnLst>
                          </p:cTn>
                        </p:par>
                        <p:par>
                          <p:cTn id="24" fill="hold">
                            <p:stCondLst>
                              <p:cond delay="8000"/>
                            </p:stCondLst>
                            <p:childTnLst>
                              <p:par>
                                <p:cTn id="25" presetID="1" presetClass="entr" presetSubtype="0" fill="hold" nodeType="afterEffect">
                                  <p:stCondLst>
                                    <p:cond delay="500"/>
                                  </p:stCondLst>
                                  <p:childTnLst>
                                    <p:set>
                                      <p:cBhvr>
                                        <p:cTn id="26" dur="1" fill="hold">
                                          <p:stCondLst>
                                            <p:cond delay="0"/>
                                          </p:stCondLst>
                                        </p:cTn>
                                        <p:tgtEl>
                                          <p:spTgt spid="17"/>
                                        </p:tgtEl>
                                        <p:attrNameLst>
                                          <p:attrName>style.visibility</p:attrName>
                                        </p:attrNameLst>
                                      </p:cBhvr>
                                      <p:to>
                                        <p:strVal val="visible"/>
                                      </p:to>
                                    </p:set>
                                  </p:childTnLst>
                                </p:cTn>
                              </p:par>
                            </p:childTnLst>
                          </p:cTn>
                        </p:par>
                        <p:par>
                          <p:cTn id="27" fill="hold">
                            <p:stCondLst>
                              <p:cond delay="8500"/>
                            </p:stCondLst>
                            <p:childTnLst>
                              <p:par>
                                <p:cTn id="28" presetID="42" presetClass="path" presetSubtype="0" repeatCount="indefinite" autoRev="1" fill="hold" nodeType="afterEffect">
                                  <p:stCondLst>
                                    <p:cond delay="0"/>
                                  </p:stCondLst>
                                  <p:endCondLst>
                                    <p:cond evt="onNext" delay="0">
                                      <p:tgtEl>
                                        <p:sldTgt/>
                                      </p:tgtEl>
                                    </p:cond>
                                  </p:endCondLst>
                                  <p:childTnLst>
                                    <p:animMotion origin="layout" path="M 0.00521 -0.07223 L 0.00417 0.01388 " pathEditMode="relative" rAng="0" ptsTypes="AA">
                                      <p:cBhvr>
                                        <p:cTn id="29" dur="2000" fill="hold"/>
                                        <p:tgtEl>
                                          <p:spTgt spid="17"/>
                                        </p:tgtEl>
                                        <p:attrNameLst>
                                          <p:attrName>ppt_x</p:attrName>
                                          <p:attrName>ppt_y</p:attrName>
                                        </p:attrNameLst>
                                      </p:cBhvr>
                                      <p:rCtr x="-52" y="4306"/>
                                    </p:animMotion>
                                  </p:childTnLst>
                                </p:cTn>
                              </p:par>
                              <p:par>
                                <p:cTn id="30" presetID="22" presetClass="entr" presetSubtype="1" repeatCount="indefinite" fill="hold" nodeType="withEffect">
                                  <p:stCondLst>
                                    <p:cond delay="0"/>
                                  </p:stCondLst>
                                  <p:endCondLst>
                                    <p:cond evt="onNext" delay="0">
                                      <p:tgtEl>
                                        <p:sldTgt/>
                                      </p:tgtEl>
                                    </p:cond>
                                  </p:end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22" presetClass="entr" presetSubtype="8" fill="hold" grpId="0" nodeType="withEffect">
                                  <p:stCondLst>
                                    <p:cond delay="0"/>
                                  </p:stCondLst>
                                  <p:iterate type="wd">
                                    <p:tmPct val="35000"/>
                                  </p:iterate>
                                  <p:childTnLst>
                                    <p:set>
                                      <p:cBhvr>
                                        <p:cTn id="39" dur="1" fill="hold">
                                          <p:stCondLst>
                                            <p:cond delay="0"/>
                                          </p:stCondLst>
                                        </p:cTn>
                                        <p:tgtEl>
                                          <p:spTgt spid="11"/>
                                        </p:tgtEl>
                                        <p:attrNameLst>
                                          <p:attrName>style.visibility</p:attrName>
                                        </p:attrNameLst>
                                      </p:cBhvr>
                                      <p:to>
                                        <p:strVal val="visible"/>
                                      </p:to>
                                    </p:set>
                                    <p:animEffect transition="in" filter="wipe(left)">
                                      <p:cBhvr>
                                        <p:cTn id="40" dur="1000"/>
                                        <p:tgtEl>
                                          <p:spTgt spid="11"/>
                                        </p:tgtEl>
                                      </p:cBhvr>
                                    </p:animEffect>
                                  </p:childTnLst>
                                </p:cTn>
                              </p:par>
                            </p:childTnLst>
                          </p:cTn>
                        </p:par>
                        <p:par>
                          <p:cTn id="41" fill="hold">
                            <p:stCondLst>
                              <p:cond delay="16150"/>
                            </p:stCondLst>
                            <p:childTnLst>
                              <p:par>
                                <p:cTn id="42" presetID="2" presetClass="entr" presetSubtype="2" repeatCount="indefinite"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0" fill="hold"/>
                                        <p:tgtEl>
                                          <p:spTgt spid="12"/>
                                        </p:tgtEl>
                                        <p:attrNameLst>
                                          <p:attrName>ppt_x</p:attrName>
                                        </p:attrNameLst>
                                      </p:cBhvr>
                                      <p:tavLst>
                                        <p:tav tm="0">
                                          <p:val>
                                            <p:strVal val="1+#ppt_w/2"/>
                                          </p:val>
                                        </p:tav>
                                        <p:tav tm="100000">
                                          <p:val>
                                            <p:strVal val="#ppt_x"/>
                                          </p:val>
                                        </p:tav>
                                      </p:tavLst>
                                    </p:anim>
                                    <p:anim calcmode="lin" valueType="num">
                                      <p:cBhvr additive="base">
                                        <p:cTn id="45" dur="5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6" fill="hold" display="0">
                  <p:stCondLst>
                    <p:cond delay="indefinite"/>
                  </p:stCondLst>
                  <p:endCondLst>
                    <p:cond evt="onStopAudio" delay="0">
                      <p:tgtEl>
                        <p:sldTgt/>
                      </p:tgtEl>
                    </p:cond>
                  </p:endCondLst>
                </p:cTn>
                <p:tgtEl>
                  <p:spTgt spid="5"/>
                </p:tgtEl>
              </p:cMediaNode>
            </p:audio>
          </p:childTnLst>
        </p:cTn>
      </p:par>
    </p:tnLst>
    <p:bldLst>
      <p:bldP spid="7" grpId="0"/>
      <p:bldP spid="8"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3.3|4.1"/>
</p:tagLst>
</file>

<file path=ppt/tags/tag2.xml><?xml version="1.0" encoding="utf-8"?>
<p:tagLst xmlns:a="http://schemas.openxmlformats.org/drawingml/2006/main" xmlns:r="http://schemas.openxmlformats.org/officeDocument/2006/relationships" xmlns:p="http://schemas.openxmlformats.org/presentationml/2006/main">
  <p:tag name="TIMING" val="|0.9|3.6|3|5.1|5.4|5.7|5.4|5.8|6.2"/>
</p:tagLst>
</file>

<file path=ppt/tags/tag3.xml><?xml version="1.0" encoding="utf-8"?>
<p:tagLst xmlns:a="http://schemas.openxmlformats.org/drawingml/2006/main" xmlns:r="http://schemas.openxmlformats.org/officeDocument/2006/relationships" xmlns:p="http://schemas.openxmlformats.org/presentationml/2006/main">
  <p:tag name="TIMING" val="|2.3|4|3.3"/>
</p:tagLst>
</file>

<file path=ppt/tags/tag4.xml><?xml version="1.0" encoding="utf-8"?>
<p:tagLst xmlns:a="http://schemas.openxmlformats.org/drawingml/2006/main" xmlns:r="http://schemas.openxmlformats.org/officeDocument/2006/relationships" xmlns:p="http://schemas.openxmlformats.org/presentationml/2006/main">
  <p:tag name="TIMING" val="|1|3.4|2.5"/>
</p:tagLst>
</file>

<file path=ppt/tags/tag5.xml><?xml version="1.0" encoding="utf-8"?>
<p:tagLst xmlns:a="http://schemas.openxmlformats.org/drawingml/2006/main" xmlns:r="http://schemas.openxmlformats.org/officeDocument/2006/relationships" xmlns:p="http://schemas.openxmlformats.org/presentationml/2006/main">
  <p:tag name="TIMING" val="|1.4|3.3|4.1"/>
</p:tagLst>
</file>

<file path=ppt/tags/tag6.xml><?xml version="1.0" encoding="utf-8"?>
<p:tagLst xmlns:a="http://schemas.openxmlformats.org/drawingml/2006/main" xmlns:r="http://schemas.openxmlformats.org/officeDocument/2006/relationships" xmlns:p="http://schemas.openxmlformats.org/presentationml/2006/main">
  <p:tag name="TIMING" val="|2.2|2.4|0.8"/>
</p:tagLst>
</file>

<file path=ppt/tags/tag7.xml><?xml version="1.0" encoding="utf-8"?>
<p:tagLst xmlns:a="http://schemas.openxmlformats.org/drawingml/2006/main" xmlns:r="http://schemas.openxmlformats.org/officeDocument/2006/relationships" xmlns:p="http://schemas.openxmlformats.org/presentationml/2006/main">
  <p:tag name="TIMING" val="|0.5|8.8|9.4|4.9|4.6"/>
</p:tagLst>
</file>

<file path=ppt/tags/tag8.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375</Words>
  <Application>Microsoft Office PowerPoint</Application>
  <PresentationFormat>On-screen Show (4:3)</PresentationFormat>
  <Paragraphs>53</Paragraphs>
  <Slides>12</Slides>
  <Notes>1</Notes>
  <HiddenSlides>0</HiddenSlides>
  <MMClips>4</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Book Antiqua</vt:lpstr>
      <vt:lpstr>Calibri</vt:lpstr>
      <vt:lpstr>NikoshBAN</vt:lpstr>
      <vt:lpstr>SutonnyMJ</vt:lpstr>
      <vt:lpstr>Vrinda</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Habibur Rahman</dc:creator>
  <cp:lastModifiedBy>user</cp:lastModifiedBy>
  <cp:revision>219</cp:revision>
  <dcterms:created xsi:type="dcterms:W3CDTF">2015-09-05T00:50:57Z</dcterms:created>
  <dcterms:modified xsi:type="dcterms:W3CDTF">2023-01-28T15:15:26Z</dcterms:modified>
</cp:coreProperties>
</file>