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8" r:id="rId10"/>
    <p:sldId id="264" r:id="rId11"/>
    <p:sldId id="265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63222-0AC1-42B2-8F4E-A6DC8DFFE613}" type="datetimeFigureOut">
              <a:rPr lang="en-US" smtClean="0"/>
              <a:pPr/>
              <a:t>1/28/2022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D201F-50F5-4B81-9B89-433038680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D201F-50F5-4B81-9B89-433038680E6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3A93-4139-4A4B-9A0A-65EFFA328490}" type="datetimeFigureOut">
              <a:rPr lang="en-US" smtClean="0"/>
              <a:pPr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F6E1A-344C-452E-AE48-F4224A5EA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3A93-4139-4A4B-9A0A-65EFFA328490}" type="datetimeFigureOut">
              <a:rPr lang="en-US" smtClean="0"/>
              <a:pPr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F6E1A-344C-452E-AE48-F4224A5EA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3A93-4139-4A4B-9A0A-65EFFA328490}" type="datetimeFigureOut">
              <a:rPr lang="en-US" smtClean="0"/>
              <a:pPr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F6E1A-344C-452E-AE48-F4224A5EA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3A93-4139-4A4B-9A0A-65EFFA328490}" type="datetimeFigureOut">
              <a:rPr lang="en-US" smtClean="0"/>
              <a:pPr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F6E1A-344C-452E-AE48-F4224A5EA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3A93-4139-4A4B-9A0A-65EFFA328490}" type="datetimeFigureOut">
              <a:rPr lang="en-US" smtClean="0"/>
              <a:pPr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F6E1A-344C-452E-AE48-F4224A5EA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3A93-4139-4A4B-9A0A-65EFFA328490}" type="datetimeFigureOut">
              <a:rPr lang="en-US" smtClean="0"/>
              <a:pPr/>
              <a:t>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F6E1A-344C-452E-AE48-F4224A5EA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3A93-4139-4A4B-9A0A-65EFFA328490}" type="datetimeFigureOut">
              <a:rPr lang="en-US" smtClean="0"/>
              <a:pPr/>
              <a:t>1/28/2022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F6E1A-344C-452E-AE48-F4224A5EA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3A93-4139-4A4B-9A0A-65EFFA328490}" type="datetimeFigureOut">
              <a:rPr lang="en-US" smtClean="0"/>
              <a:pPr/>
              <a:t>1/28/2022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F6E1A-344C-452E-AE48-F4224A5EA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3A93-4139-4A4B-9A0A-65EFFA328490}" type="datetimeFigureOut">
              <a:rPr lang="en-US" smtClean="0"/>
              <a:pPr/>
              <a:t>1/28/2022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F6E1A-344C-452E-AE48-F4224A5EA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3A93-4139-4A4B-9A0A-65EFFA328490}" type="datetimeFigureOut">
              <a:rPr lang="en-US" smtClean="0"/>
              <a:pPr/>
              <a:t>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F6E1A-344C-452E-AE48-F4224A5EA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3A93-4139-4A4B-9A0A-65EFFA328490}" type="datetimeFigureOut">
              <a:rPr lang="en-US" smtClean="0"/>
              <a:pPr/>
              <a:t>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F6E1A-344C-452E-AE48-F4224A5EA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03A93-4139-4A4B-9A0A-65EFFA328490}" type="datetimeFigureOut">
              <a:rPr lang="en-US" smtClean="0"/>
              <a:pPr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F6E1A-344C-452E-AE48-F4224A5EA9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hyperlink" Target="mailto:shakhawath747@gami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আজকের</a:t>
            </a:r>
            <a:r>
              <a:rPr lang="bn-IN" sz="2800" dirty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ক্লাসে সবাইকে 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8" name="Picture 7" descr="download 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38200"/>
            <a:ext cx="9144000" cy="6019800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ight Triangle 8"/>
          <p:cNvSpPr/>
          <p:nvPr/>
        </p:nvSpPr>
        <p:spPr>
          <a:xfrm>
            <a:off x="0" y="5562600"/>
            <a:ext cx="1524000" cy="1295400"/>
          </a:xfrm>
          <a:prstGeom prst="rtTriangle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images lll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838200"/>
            <a:ext cx="2619375" cy="174307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F0000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12" name="Picture 11" descr="images lll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4600" y="2590800"/>
            <a:ext cx="2619375" cy="174307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F0000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13" name="Picture 12" descr="images lll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400" y="4267200"/>
            <a:ext cx="2619375" cy="174307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F0000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15" name="TextBox 14"/>
          <p:cNvSpPr txBox="1"/>
          <p:nvPr/>
        </p:nvSpPr>
        <p:spPr>
          <a:xfrm>
            <a:off x="685800" y="990600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SutonnyOMJ" pitchFamily="2" charset="0"/>
                <a:cs typeface="SutonnyOMJ" pitchFamily="2" charset="0"/>
              </a:rPr>
              <a:t>শু </a:t>
            </a:r>
            <a:endParaRPr lang="en-US" sz="48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71800" y="2743200"/>
            <a:ext cx="1524000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SutonnyOMJ" pitchFamily="2" charset="0"/>
                <a:cs typeface="SutonnyOMJ" pitchFamily="2" charset="0"/>
              </a:rPr>
              <a:t>ভে </a:t>
            </a:r>
            <a:endParaRPr lang="en-US" sz="48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38800" y="43434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SutonnyOMJ" pitchFamily="2" charset="0"/>
                <a:cs typeface="SutonnyOMJ" pitchFamily="2" charset="0"/>
              </a:rPr>
              <a:t>চ্ছা </a:t>
            </a:r>
            <a:endParaRPr lang="en-US" sz="48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 2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96000"/>
            <a:ext cx="9144000" cy="762000"/>
          </a:xfrm>
          <a:prstGeom prst="rect">
            <a:avLst/>
          </a:prstGeom>
        </p:spPr>
      </p:pic>
      <p:sp>
        <p:nvSpPr>
          <p:cNvPr id="4" name="Right Triangle 3"/>
          <p:cNvSpPr/>
          <p:nvPr/>
        </p:nvSpPr>
        <p:spPr>
          <a:xfrm>
            <a:off x="0" y="5562600"/>
            <a:ext cx="1524000" cy="1295400"/>
          </a:xfrm>
          <a:prstGeom prst="rtTriangle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চিত্র</a:t>
            </a: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টিতে চিহ্ন স্থানটি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দ</a:t>
            </a: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্বারা কি বোঝানো হয়েছে? </a:t>
            </a:r>
            <a:endParaRPr lang="en-US" sz="2400" dirty="0"/>
          </a:p>
        </p:txBody>
      </p:sp>
      <p:pic>
        <p:nvPicPr>
          <p:cNvPr id="6" name="Picture 5" descr="q12 - Cop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1800" y="1676400"/>
            <a:ext cx="3048000" cy="3352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ectangle 6"/>
          <p:cNvSpPr/>
          <p:nvPr/>
        </p:nvSpPr>
        <p:spPr>
          <a:xfrm>
            <a:off x="5181600" y="1676400"/>
            <a:ext cx="914400" cy="32766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267200" y="3352800"/>
            <a:ext cx="914400" cy="1524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191000" y="2438400"/>
            <a:ext cx="914400" cy="762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38600" y="3429000"/>
            <a:ext cx="457200" cy="1524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971800" y="4800600"/>
            <a:ext cx="3124200" cy="9144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95800" y="2819400"/>
            <a:ext cx="914400" cy="1524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4267200" y="3124200"/>
            <a:ext cx="914400" cy="12191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rot="6266759">
            <a:off x="4290567" y="2959921"/>
            <a:ext cx="484632" cy="686021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715000" y="2743200"/>
            <a:ext cx="1295400" cy="1219200"/>
          </a:xfrm>
          <a:prstGeom prst="ellipse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পর্বমধ্য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4876800"/>
            <a:ext cx="9144000" cy="9144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পাশাপাশি দুটি পর্বের মধ্যবর্তী অংশটি পর্বমধ্য। পর্বমধ্য গাছকে খাড়া রাখতে ও  বৃদ্ধিতে সহায় তা করে।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 animBg="1"/>
      <p:bldP spid="17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images 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00"/>
            <a:ext cx="9144000" cy="762000"/>
          </a:xfrm>
          <a:prstGeom prst="rect">
            <a:avLst/>
          </a:prstGeom>
        </p:spPr>
      </p:pic>
      <p:sp>
        <p:nvSpPr>
          <p:cNvPr id="4" name="Right Triangle 3"/>
          <p:cNvSpPr/>
          <p:nvPr/>
        </p:nvSpPr>
        <p:spPr>
          <a:xfrm>
            <a:off x="0" y="5562600"/>
            <a:ext cx="1524000" cy="1295400"/>
          </a:xfrm>
          <a:prstGeom prst="rtTriangle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চিত্র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টিতে চিহ্ন স্থানটি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দ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্বারা কি বোঝানো হয়েছে? </a:t>
            </a:r>
            <a:endParaRPr lang="en-US" sz="2800" dirty="0"/>
          </a:p>
        </p:txBody>
      </p:sp>
      <p:pic>
        <p:nvPicPr>
          <p:cNvPr id="6" name="Picture 2" descr="C:\Users\User\Downloads\q12 - Cop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1219200"/>
            <a:ext cx="3276600" cy="35052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sp>
        <p:nvSpPr>
          <p:cNvPr id="7" name="Rectangle 6"/>
          <p:cNvSpPr/>
          <p:nvPr/>
        </p:nvSpPr>
        <p:spPr>
          <a:xfrm>
            <a:off x="2743200" y="4495800"/>
            <a:ext cx="3276600" cy="6096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05400" y="2438400"/>
            <a:ext cx="914400" cy="25908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76800" y="1219200"/>
            <a:ext cx="914400" cy="3048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38600" y="2743200"/>
            <a:ext cx="1143000" cy="3810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191000" y="1905000"/>
            <a:ext cx="1828800" cy="1524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7242176">
            <a:off x="3823877" y="1875001"/>
            <a:ext cx="429347" cy="565495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4724400"/>
            <a:ext cx="9144000" cy="91440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SutonnyOMJ" pitchFamily="2" charset="0"/>
                <a:cs typeface="SutonnyOMJ" pitchFamily="2" charset="0"/>
              </a:rPr>
              <a:t>কান্ডের</a:t>
            </a: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latin typeface="SutonnyOMJ" pitchFamily="2" charset="0"/>
                <a:cs typeface="SutonnyOMJ" pitchFamily="2" charset="0"/>
              </a:rPr>
              <a:t>সাথে</a:t>
            </a: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latin typeface="SutonnyOMJ" pitchFamily="2" charset="0"/>
                <a:cs typeface="SutonnyOMJ" pitchFamily="2" charset="0"/>
              </a:rPr>
              <a:t>পাতা</a:t>
            </a: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latin typeface="SutonnyOMJ" pitchFamily="2" charset="0"/>
                <a:cs typeface="SutonnyOMJ" pitchFamily="2" charset="0"/>
              </a:rPr>
              <a:t>যে</a:t>
            </a: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latin typeface="SutonnyOMJ" pitchFamily="2" charset="0"/>
                <a:cs typeface="SutonnyOMJ" pitchFamily="2" charset="0"/>
              </a:rPr>
              <a:t>কোণ</a:t>
            </a: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latin typeface="SutonnyOMJ" pitchFamily="2" charset="0"/>
                <a:cs typeface="SutonnyOMJ" pitchFamily="2" charset="0"/>
              </a:rPr>
              <a:t>সৃষ্টি</a:t>
            </a: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latin typeface="SutonnyOMJ" pitchFamily="2" charset="0"/>
                <a:cs typeface="SutonnyOMJ" pitchFamily="2" charset="0"/>
              </a:rPr>
              <a:t>করে</a:t>
            </a: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latin typeface="SutonnyOMJ" pitchFamily="2" charset="0"/>
                <a:cs typeface="SutonnyOMJ" pitchFamily="2" charset="0"/>
              </a:rPr>
              <a:t>তাকে</a:t>
            </a: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latin typeface="SutonnyOMJ" pitchFamily="2" charset="0"/>
                <a:cs typeface="SutonnyOMJ" pitchFamily="2" charset="0"/>
              </a:rPr>
              <a:t>পত্র</a:t>
            </a: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latin typeface="SutonnyOMJ" pitchFamily="2" charset="0"/>
                <a:cs typeface="SutonnyOMJ" pitchFamily="2" charset="0"/>
              </a:rPr>
              <a:t>কক্ষ</a:t>
            </a: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latin typeface="SutonnyOMJ" pitchFamily="2" charset="0"/>
                <a:cs typeface="SutonnyOMJ" pitchFamily="2" charset="0"/>
              </a:rPr>
              <a:t>বলে</a:t>
            </a: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। </a:t>
            </a:r>
            <a:r>
              <a:rPr lang="en-US" sz="2000" dirty="0" err="1" smtClean="0">
                <a:latin typeface="SutonnyOMJ" pitchFamily="2" charset="0"/>
                <a:cs typeface="SutonnyOMJ" pitchFamily="2" charset="0"/>
              </a:rPr>
              <a:t>সাধারণত</a:t>
            </a: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latin typeface="SutonnyOMJ" pitchFamily="2" charset="0"/>
                <a:cs typeface="SutonnyOMJ" pitchFamily="2" charset="0"/>
              </a:rPr>
              <a:t>মুকুল</a:t>
            </a: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 এ </a:t>
            </a:r>
            <a:r>
              <a:rPr lang="en-US" sz="2000" dirty="0" err="1" smtClean="0">
                <a:latin typeface="SutonnyOMJ" pitchFamily="2" charset="0"/>
                <a:cs typeface="SutonnyOMJ" pitchFamily="2" charset="0"/>
              </a:rPr>
              <a:t>পত্রকক্ষে</a:t>
            </a: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latin typeface="SutonnyOMJ" pitchFamily="2" charset="0"/>
                <a:cs typeface="SutonnyOMJ" pitchFamily="2" charset="0"/>
              </a:rPr>
              <a:t>জন্মে</a:t>
            </a: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। </a:t>
            </a:r>
            <a:r>
              <a:rPr lang="en-US" sz="2000" dirty="0" err="1" smtClean="0">
                <a:latin typeface="SutonnyOMJ" pitchFamily="2" charset="0"/>
                <a:cs typeface="SutonnyOMJ" pitchFamily="2" charset="0"/>
              </a:rPr>
              <a:t>তবে</a:t>
            </a: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 এ </a:t>
            </a:r>
            <a:r>
              <a:rPr lang="en-US" sz="2000" dirty="0" err="1" smtClean="0">
                <a:latin typeface="SutonnyOMJ" pitchFamily="2" charset="0"/>
                <a:cs typeface="SutonnyOMJ" pitchFamily="2" charset="0"/>
              </a:rPr>
              <a:t>শাখার</a:t>
            </a: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latin typeface="SutonnyOMJ" pitchFamily="2" charset="0"/>
                <a:cs typeface="SutonnyOMJ" pitchFamily="2" charset="0"/>
              </a:rPr>
              <a:t>অগ্রভাগে</a:t>
            </a: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latin typeface="SutonnyOMJ" pitchFamily="2" charset="0"/>
                <a:cs typeface="SutonnyOMJ" pitchFamily="2" charset="0"/>
              </a:rPr>
              <a:t>মুকুল</a:t>
            </a: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latin typeface="SutonnyOMJ" pitchFamily="2" charset="0"/>
                <a:cs typeface="SutonnyOMJ" pitchFamily="2" charset="0"/>
              </a:rPr>
              <a:t>সৃষ্টি</a:t>
            </a: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latin typeface="SutonnyOMJ" pitchFamily="2" charset="0"/>
                <a:cs typeface="SutonnyOMJ" pitchFamily="2" charset="0"/>
              </a:rPr>
              <a:t>হয়</a:t>
            </a: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। </a:t>
            </a:r>
            <a:endParaRPr lang="en-US" sz="2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410200" y="2057400"/>
            <a:ext cx="1447800" cy="1295400"/>
          </a:xfrm>
          <a:prstGeom prst="ellipse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SutonnyOMJ" pitchFamily="2" charset="0"/>
                <a:cs typeface="SutonnyOMJ" pitchFamily="2" charset="0"/>
              </a:rPr>
              <a:t>মুকুল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images 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00"/>
            <a:ext cx="9144000" cy="762000"/>
          </a:xfrm>
          <a:prstGeom prst="rect">
            <a:avLst/>
          </a:prstGeom>
        </p:spPr>
      </p:pic>
      <p:sp>
        <p:nvSpPr>
          <p:cNvPr id="4" name="Right Triangle 3"/>
          <p:cNvSpPr/>
          <p:nvPr/>
        </p:nvSpPr>
        <p:spPr>
          <a:xfrm>
            <a:off x="0" y="5562600"/>
            <a:ext cx="1524000" cy="1295400"/>
          </a:xfrm>
          <a:prstGeom prst="rtTriangle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দলীয় কাজ 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95600" y="1371600"/>
            <a:ext cx="3657600" cy="29718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7" descr="IMG201909151333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0400" y="1524000"/>
            <a:ext cx="3124200" cy="2743200"/>
          </a:xfrm>
          <a:prstGeom prst="ellipse">
            <a:avLst/>
          </a:prstGeom>
          <a:ln w="190500" cap="rnd">
            <a:solidFill>
              <a:srgbClr val="FFFF0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Rectangle 7"/>
          <p:cNvSpPr/>
          <p:nvPr/>
        </p:nvSpPr>
        <p:spPr>
          <a:xfrm>
            <a:off x="0" y="4495800"/>
            <a:ext cx="9144000" cy="10668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কান্ডের দুটি কাজ লেখো। 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images 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00"/>
            <a:ext cx="9144000" cy="762000"/>
          </a:xfrm>
          <a:prstGeom prst="rect">
            <a:avLst/>
          </a:prstGeom>
        </p:spPr>
      </p:pic>
      <p:sp>
        <p:nvSpPr>
          <p:cNvPr id="4" name="Right Triangle 3"/>
          <p:cNvSpPr/>
          <p:nvPr/>
        </p:nvSpPr>
        <p:spPr>
          <a:xfrm>
            <a:off x="0" y="5562600"/>
            <a:ext cx="1524000" cy="1295400"/>
          </a:xfrm>
          <a:prstGeom prst="rtTriangle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0" y="1828800"/>
            <a:ext cx="9144000" cy="2971800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কান্ডের দুটি কাজ হলো – </a:t>
            </a:r>
          </a:p>
          <a:p>
            <a:pPr algn="ctr"/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০১।পাতা ফুল –ফল এবং শাখা প্রশাখার ভার বহন করে।</a:t>
            </a:r>
          </a:p>
          <a:p>
            <a:pPr algn="ctr"/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০২। পাতায় প্রস্তুতকৃত খাদ্য এর মাধ্যমে দেহের সর্বত্র ছড়িয়ে পড়ে। </a:t>
            </a:r>
            <a:endParaRPr lang="en-US" sz="24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19400" y="0"/>
            <a:ext cx="4114800" cy="914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SutonnyOMJ" pitchFamily="2" charset="0"/>
                <a:cs typeface="SutonnyOMJ" pitchFamily="2" charset="0"/>
              </a:rPr>
              <a:t>উত্তর </a:t>
            </a:r>
            <a:endParaRPr lang="en-US" sz="32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44" y="-5862"/>
            <a:ext cx="9141656" cy="6863862"/>
          </a:xfrm>
          <a:prstGeom prst="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images 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00"/>
            <a:ext cx="9144000" cy="762000"/>
          </a:xfrm>
          <a:prstGeom prst="rect">
            <a:avLst/>
          </a:prstGeom>
        </p:spPr>
      </p:pic>
      <p:sp>
        <p:nvSpPr>
          <p:cNvPr id="4" name="Right Triangle 3"/>
          <p:cNvSpPr/>
          <p:nvPr/>
        </p:nvSpPr>
        <p:spPr>
          <a:xfrm>
            <a:off x="0" y="5562600"/>
            <a:ext cx="1524000" cy="1295400"/>
          </a:xfrm>
          <a:prstGeom prst="rtTriangle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71800" y="0"/>
            <a:ext cx="3733800" cy="914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মূল্যায়ন 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752600"/>
            <a:ext cx="9144000" cy="31242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০১।পর্ব কী?</a:t>
            </a:r>
          </a:p>
          <a:p>
            <a:pPr algn="ctr"/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উত্তরঃ কান্ডের যে স্থান থেকে পাতা বের হয় তাকে পর্ব বলে। </a:t>
            </a:r>
          </a:p>
          <a:p>
            <a:pPr algn="ctr"/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০২। শীর্ষ মুকুল কেকে বলে?</a:t>
            </a:r>
          </a:p>
          <a:p>
            <a:pPr algn="ctr"/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উত্তরঃ কান্ড বা শাখার অগ্রভাগে যে মুকুল জন্মে তাকে শীর্ষ মুকুল বলে।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mages 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00"/>
            <a:ext cx="9144000" cy="762000"/>
          </a:xfrm>
          <a:prstGeom prst="rect">
            <a:avLst/>
          </a:prstGeom>
        </p:spPr>
      </p:pic>
      <p:sp>
        <p:nvSpPr>
          <p:cNvPr id="5" name="Right Triangle 4"/>
          <p:cNvSpPr/>
          <p:nvPr/>
        </p:nvSpPr>
        <p:spPr>
          <a:xfrm>
            <a:off x="0" y="5562600"/>
            <a:ext cx="1524000" cy="1295400"/>
          </a:xfrm>
          <a:prstGeom prst="rtTriangle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24200" y="0"/>
            <a:ext cx="3657600" cy="914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বাড়ির কাজ 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600200"/>
            <a:ext cx="3886200" cy="297180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User\Pictures\Downloads\Downloads\t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371600"/>
            <a:ext cx="3352800" cy="327660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FFF00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9" name="Rectangle 8"/>
          <p:cNvSpPr/>
          <p:nvPr/>
        </p:nvSpPr>
        <p:spPr>
          <a:xfrm>
            <a:off x="4419600" y="2590800"/>
            <a:ext cx="4419600" cy="9144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SutonnyOMJ" pitchFamily="2" charset="0"/>
                <a:cs typeface="SutonnyOMJ" pitchFamily="2" charset="0"/>
              </a:rPr>
              <a:t>একটি মরিচ গাছের চিত্র এঁকে এর বিটপের অংশগুলোর চিহ্নিত করো। 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mages 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00"/>
            <a:ext cx="9144000" cy="762000"/>
          </a:xfrm>
          <a:prstGeom prst="rect">
            <a:avLst/>
          </a:prstGeom>
        </p:spPr>
      </p:pic>
      <p:sp>
        <p:nvSpPr>
          <p:cNvPr id="5" name="Right Triangle 4"/>
          <p:cNvSpPr/>
          <p:nvPr/>
        </p:nvSpPr>
        <p:spPr>
          <a:xfrm>
            <a:off x="0" y="5562600"/>
            <a:ext cx="1524000" cy="1295400"/>
          </a:xfrm>
          <a:prstGeom prst="rtTriangle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90800" y="0"/>
            <a:ext cx="5029200" cy="914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আজকের ক্লাসে সবাইকে 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7" name="Picture 6" descr="images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2057400"/>
            <a:ext cx="3705225" cy="25908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sp>
        <p:nvSpPr>
          <p:cNvPr id="8" name="TextBox 7"/>
          <p:cNvSpPr txBox="1"/>
          <p:nvPr/>
        </p:nvSpPr>
        <p:spPr>
          <a:xfrm>
            <a:off x="4191000" y="2743200"/>
            <a:ext cx="259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SutonnyOMJ" pitchFamily="2" charset="0"/>
                <a:cs typeface="SutonnyOMJ" pitchFamily="2" charset="0"/>
              </a:rPr>
              <a:t>ধন্যবাদ </a:t>
            </a:r>
            <a:endParaRPr lang="en-US" sz="44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download 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4400"/>
            <a:ext cx="9144000" cy="59436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শিক্ষক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পরিচিতি 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0" y="5562600"/>
            <a:ext cx="1524000" cy="1295400"/>
          </a:xfrm>
          <a:prstGeom prst="rtTriangle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343400" y="1524000"/>
            <a:ext cx="4419600" cy="2743200"/>
          </a:xfrm>
          <a:prstGeom prst="rect">
            <a:avLst/>
          </a:prstGeom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2"/>
          </a:lnRef>
          <a:fillRef idx="1003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                      </a:t>
            </a:r>
            <a:r>
              <a:rPr lang="bn-IN" sz="2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মোহাম্মদ সাখাওয়াত হোসেন </a:t>
            </a:r>
          </a:p>
          <a:p>
            <a:r>
              <a:rPr lang="bn-IN" sz="2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                   </a:t>
            </a:r>
            <a:r>
              <a:rPr lang="en-US" sz="20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সহকারি</a:t>
            </a:r>
            <a:r>
              <a:rPr lang="en-US" sz="2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শিক্ষক</a:t>
            </a:r>
            <a:r>
              <a:rPr lang="en-US" sz="2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(</a:t>
            </a:r>
            <a:r>
              <a:rPr lang="en-US" sz="20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ব্যবসায়</a:t>
            </a:r>
            <a:r>
              <a:rPr lang="en-US" sz="2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শি</a:t>
            </a:r>
            <a:r>
              <a:rPr lang="bn-IN" sz="2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ক্ষা) </a:t>
            </a:r>
            <a:r>
              <a:rPr lang="en-US" sz="2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2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   </a:t>
            </a:r>
            <a:r>
              <a:rPr lang="en-US" sz="20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মোক্তাল</a:t>
            </a:r>
            <a:r>
              <a:rPr lang="en-US" sz="2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হোসেন</a:t>
            </a:r>
            <a:r>
              <a:rPr lang="en-US" sz="2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উচ্চ</a:t>
            </a:r>
            <a:r>
              <a:rPr lang="en-US" sz="2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বিদ্যালয়</a:t>
            </a:r>
            <a:r>
              <a:rPr lang="en-US" sz="2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,</a:t>
            </a:r>
            <a:r>
              <a:rPr lang="bn-IN" sz="2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সদর,</a:t>
            </a:r>
            <a:r>
              <a:rPr lang="en-US" sz="20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নেত্রকোনা</a:t>
            </a:r>
            <a:r>
              <a:rPr lang="en-US" sz="2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। </a:t>
            </a:r>
          </a:p>
          <a:p>
            <a:r>
              <a:rPr lang="bn-IN" sz="2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    </a:t>
            </a:r>
            <a:r>
              <a:rPr lang="en-US" sz="2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ইমেলঃ</a:t>
            </a:r>
            <a:r>
              <a:rPr lang="en-US" sz="20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b="1" i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  <a:hlinkClick r:id="rId4"/>
              </a:rPr>
              <a:t>shakhawath747@gamil.com</a:t>
            </a:r>
            <a:r>
              <a:rPr lang="en-US" sz="2000" b="1" i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 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2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               </a:t>
            </a:r>
            <a:r>
              <a:rPr lang="en-US" sz="2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       </a:t>
            </a:r>
            <a:r>
              <a:rPr lang="bn-IN" sz="2000" b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মোবাইলঃ </a:t>
            </a:r>
            <a:r>
              <a:rPr lang="en-US" sz="2000" i="1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০১৯১৭ ৬৩৬৪৮৬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Picture 6" descr="IMG_20210906_17025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0" y="1524000"/>
            <a:ext cx="2514600" cy="2133600"/>
          </a:xfrm>
          <a:prstGeom prst="rect">
            <a:avLst/>
          </a:prstGeom>
          <a:ln w="127000" cap="rnd">
            <a:solidFill>
              <a:srgbClr val="FF0000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 prst="slope"/>
            <a:contourClr>
              <a:srgbClr val="C0C0C0"/>
            </a:contourClr>
          </a:sp3d>
        </p:spPr>
      </p:pic>
      <p:sp>
        <p:nvSpPr>
          <p:cNvPr id="8" name="Rectangle 7"/>
          <p:cNvSpPr/>
          <p:nvPr/>
        </p:nvSpPr>
        <p:spPr>
          <a:xfrm flipH="1">
            <a:off x="3733800" y="914400"/>
            <a:ext cx="45719" cy="5410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flipH="1">
            <a:off x="3886200" y="1066800"/>
            <a:ext cx="45719" cy="5410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flipH="1">
            <a:off x="4038600" y="1219200"/>
            <a:ext cx="45719" cy="5410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Triangle 2"/>
          <p:cNvSpPr/>
          <p:nvPr/>
        </p:nvSpPr>
        <p:spPr>
          <a:xfrm>
            <a:off x="0" y="5562600"/>
            <a:ext cx="1524000" cy="1295400"/>
          </a:xfrm>
          <a:prstGeom prst="rtTriangle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পাঠ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পরিচিতি 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89118" y="990600"/>
            <a:ext cx="45719" cy="5334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41518" y="1143000"/>
            <a:ext cx="45719" cy="5334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93918" y="1295400"/>
            <a:ext cx="45719" cy="5334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76800" y="1066800"/>
            <a:ext cx="4267200" cy="5181600"/>
          </a:xfrm>
          <a:prstGeom prst="rect">
            <a:avLst/>
          </a:prstGeom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bn-IN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    </a:t>
            </a:r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শ্রেণি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ঃ৬ষ্ঠ 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2800" dirty="0" smtClean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বিষয়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ঃ</a:t>
            </a:r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বি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জ্ঞান </a:t>
            </a:r>
            <a:endParaRPr lang="en-US" sz="2800" dirty="0" smtClean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পাঠ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শিরোনাম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ঃ (কান্ডের  বিভিন্ন অংশ) </a:t>
            </a:r>
          </a:p>
          <a:p>
            <a:pPr>
              <a:buNone/>
            </a:pP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অধ্যায়ঃ ৪র্থ,উদ্ভিদের বাহ্যিক বৈশিষ্ট্য  </a:t>
            </a:r>
          </a:p>
          <a:p>
            <a:pPr>
              <a:buNone/>
            </a:pP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সময়ঃ০০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.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০০.০০ 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  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তারিখঃ ০০.০০.০০</a:t>
            </a:r>
            <a:r>
              <a:rPr lang="bn-IN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9" name="Picture 8" descr="a25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752600"/>
            <a:ext cx="3352800" cy="3187082"/>
          </a:xfrm>
          <a:prstGeom prst="rect">
            <a:avLst/>
          </a:prstGeom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শিখনফল 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5" name="Picture 4" descr="images 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00"/>
            <a:ext cx="9144000" cy="762000"/>
          </a:xfrm>
          <a:prstGeom prst="rect">
            <a:avLst/>
          </a:prstGeom>
        </p:spPr>
      </p:pic>
      <p:sp>
        <p:nvSpPr>
          <p:cNvPr id="6" name="Right Triangle 5"/>
          <p:cNvSpPr/>
          <p:nvPr/>
        </p:nvSpPr>
        <p:spPr>
          <a:xfrm>
            <a:off x="0" y="5562600"/>
            <a:ext cx="1524000" cy="1295400"/>
          </a:xfrm>
          <a:prstGeom prst="rtTriangle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Alternate Process 6"/>
          <p:cNvSpPr/>
          <p:nvPr/>
        </p:nvSpPr>
        <p:spPr>
          <a:xfrm>
            <a:off x="0" y="2590800"/>
            <a:ext cx="9144000" cy="1143000"/>
          </a:xfrm>
          <a:prstGeom prst="flowChartAlternateProcess">
            <a:avLst/>
          </a:prstGeom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এই পাঠ শেষে শিক্ষার্থীরা- </a:t>
            </a:r>
          </a:p>
          <a:p>
            <a:pPr algn="ctr"/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০১। কান্ডের বিভিন্ন অংশ চিহ্নিত করতে পারবে। 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আজকের পাঠ 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4" name="Picture 3" descr="images 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00"/>
            <a:ext cx="9144000" cy="762000"/>
          </a:xfrm>
          <a:prstGeom prst="rect">
            <a:avLst/>
          </a:prstGeom>
        </p:spPr>
      </p:pic>
      <p:sp>
        <p:nvSpPr>
          <p:cNvPr id="5" name="Right Triangle 4"/>
          <p:cNvSpPr/>
          <p:nvPr/>
        </p:nvSpPr>
        <p:spPr>
          <a:xfrm>
            <a:off x="0" y="5562600"/>
            <a:ext cx="1524000" cy="1295400"/>
          </a:xfrm>
          <a:prstGeom prst="rtTriangle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Sequential Access Storage 5"/>
          <p:cNvSpPr/>
          <p:nvPr/>
        </p:nvSpPr>
        <p:spPr>
          <a:xfrm>
            <a:off x="609600" y="1828800"/>
            <a:ext cx="3276600" cy="3048000"/>
          </a:xfrm>
          <a:prstGeom prst="flowChartMagneticTape">
            <a:avLst/>
          </a:prstGeom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SutonnyOMJ" pitchFamily="2" charset="0"/>
                <a:cs typeface="SutonnyOMJ" pitchFamily="2" charset="0"/>
              </a:rPr>
              <a:t>কান্ডের বিভিন্ন অংশ 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5486400" y="2209800"/>
            <a:ext cx="3276600" cy="3581400"/>
          </a:xfrm>
          <a:prstGeom prst="rect">
            <a:avLst/>
          </a:prstGeom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User\Downloads\q12 - Cop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2209800"/>
            <a:ext cx="3276600" cy="35052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sp>
        <p:nvSpPr>
          <p:cNvPr id="10" name="Rectangle 9"/>
          <p:cNvSpPr/>
          <p:nvPr/>
        </p:nvSpPr>
        <p:spPr>
          <a:xfrm>
            <a:off x="5410200" y="5486400"/>
            <a:ext cx="3352800" cy="381000"/>
          </a:xfrm>
          <a:prstGeom prst="rect">
            <a:avLst/>
          </a:prstGeom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কান্ডের বিভিন্ন অংশ নাম </a:t>
            </a:r>
            <a:endParaRPr lang="en-US" sz="2800" dirty="0"/>
          </a:p>
        </p:txBody>
      </p:sp>
      <p:pic>
        <p:nvPicPr>
          <p:cNvPr id="4" name="Picture 3" descr="images 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00"/>
            <a:ext cx="9144000" cy="762000"/>
          </a:xfrm>
          <a:prstGeom prst="rect">
            <a:avLst/>
          </a:prstGeom>
        </p:spPr>
      </p:pic>
      <p:sp>
        <p:nvSpPr>
          <p:cNvPr id="5" name="Right Triangle 4"/>
          <p:cNvSpPr/>
          <p:nvPr/>
        </p:nvSpPr>
        <p:spPr>
          <a:xfrm>
            <a:off x="0" y="5562600"/>
            <a:ext cx="1524000" cy="1295400"/>
          </a:xfrm>
          <a:prstGeom prst="rtTriangle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ardrop 5"/>
          <p:cNvSpPr/>
          <p:nvPr/>
        </p:nvSpPr>
        <p:spPr>
          <a:xfrm>
            <a:off x="2590800" y="3276600"/>
            <a:ext cx="1752600" cy="1752600"/>
          </a:xfrm>
          <a:prstGeom prst="teardrop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পর্বমধ্য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Teardrop 6"/>
          <p:cNvSpPr/>
          <p:nvPr/>
        </p:nvSpPr>
        <p:spPr>
          <a:xfrm rot="13300810">
            <a:off x="4704295" y="2342095"/>
            <a:ext cx="1752600" cy="1752600"/>
          </a:xfrm>
          <a:prstGeom prst="teardrop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মুকুল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Teardrop 7"/>
          <p:cNvSpPr/>
          <p:nvPr/>
        </p:nvSpPr>
        <p:spPr>
          <a:xfrm rot="5595263">
            <a:off x="2639134" y="1496134"/>
            <a:ext cx="1752600" cy="1752600"/>
          </a:xfrm>
          <a:prstGeom prst="teardrop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পর্ব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038600" y="3124200"/>
            <a:ext cx="533400" cy="457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images 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00"/>
            <a:ext cx="9144000" cy="762000"/>
          </a:xfrm>
          <a:prstGeom prst="rect">
            <a:avLst/>
          </a:prstGeom>
        </p:spPr>
      </p:pic>
      <p:sp>
        <p:nvSpPr>
          <p:cNvPr id="4" name="Right Triangle 3"/>
          <p:cNvSpPr/>
          <p:nvPr/>
        </p:nvSpPr>
        <p:spPr>
          <a:xfrm>
            <a:off x="0" y="5562600"/>
            <a:ext cx="1524000" cy="1295400"/>
          </a:xfrm>
          <a:prstGeom prst="rtTriangle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                         </a:t>
            </a:r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চিত্র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টিতে চিহ্ন স্থানটি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দ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্বারা কি বোঝানো হয়েছে? </a:t>
            </a:r>
            <a:endParaRPr lang="en-US" sz="32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6" name="Picture 5" descr="q12 - Cop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1676400"/>
            <a:ext cx="3048000" cy="33528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sp>
        <p:nvSpPr>
          <p:cNvPr id="7" name="Rectangle 6"/>
          <p:cNvSpPr/>
          <p:nvPr/>
        </p:nvSpPr>
        <p:spPr>
          <a:xfrm>
            <a:off x="2971800" y="4800600"/>
            <a:ext cx="3048000" cy="3810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81600" y="1676400"/>
            <a:ext cx="838200" cy="34290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114800" y="3124200"/>
            <a:ext cx="1066800" cy="762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91000" y="2362200"/>
            <a:ext cx="914400" cy="762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114800" y="2438400"/>
            <a:ext cx="1143000" cy="762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495800" y="2819400"/>
            <a:ext cx="914400" cy="1524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5081628">
            <a:off x="4703643" y="2968865"/>
            <a:ext cx="484632" cy="706127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638800" y="2819400"/>
            <a:ext cx="914400" cy="9144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পর্ব </a:t>
            </a:r>
            <a:endParaRPr lang="en-US" sz="36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43000" y="5181600"/>
            <a:ext cx="7239000" cy="9144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কান্ডের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যে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স্থান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থেকে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পাতা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বের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হয়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তাকে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পর্ব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বা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সন্ধি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বলে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।</a:t>
            </a:r>
            <a:endParaRPr lang="en-US" sz="24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296400" cy="6858000"/>
          </a:xfrm>
          <a:prstGeom prst="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images 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00"/>
            <a:ext cx="9296400" cy="762000"/>
          </a:xfrm>
          <a:prstGeom prst="rect">
            <a:avLst/>
          </a:prstGeom>
        </p:spPr>
      </p:pic>
      <p:sp>
        <p:nvSpPr>
          <p:cNvPr id="4" name="Right Triangle 3"/>
          <p:cNvSpPr/>
          <p:nvPr/>
        </p:nvSpPr>
        <p:spPr>
          <a:xfrm>
            <a:off x="0" y="5562600"/>
            <a:ext cx="1524000" cy="1295400"/>
          </a:xfrm>
          <a:prstGeom prst="rtTriangle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296400" cy="9906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OMJ" pitchFamily="2" charset="0"/>
                <a:cs typeface="SutonnyOMJ" pitchFamily="2" charset="0"/>
              </a:rPr>
              <a:t>একক</a:t>
            </a: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atin typeface="SutonnyOMJ" pitchFamily="2" charset="0"/>
                <a:cs typeface="SutonnyOMJ" pitchFamily="2" charset="0"/>
              </a:rPr>
              <a:t>কাজ</a:t>
            </a: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32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67000" y="1524000"/>
            <a:ext cx="3733800" cy="29718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3" descr="IMG_434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3467100" y="1790700"/>
            <a:ext cx="2133600" cy="2362200"/>
          </a:xfrm>
          <a:prstGeom prst="ellipse">
            <a:avLst/>
          </a:prstGeom>
          <a:ln w="190500" cap="rnd">
            <a:solidFill>
              <a:schemeClr val="bg1"/>
            </a:solidFill>
            <a:prstDash val="solid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Rectangle 7"/>
          <p:cNvSpPr/>
          <p:nvPr/>
        </p:nvSpPr>
        <p:spPr>
          <a:xfrm>
            <a:off x="0" y="4648200"/>
            <a:ext cx="9296400" cy="9144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OMJ" pitchFamily="2" charset="0"/>
                <a:cs typeface="SutonnyOMJ" pitchFamily="2" charset="0"/>
              </a:rPr>
              <a:t>পর্বমধ্য-এর</a:t>
            </a: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atin typeface="SutonnyOMJ" pitchFamily="2" charset="0"/>
                <a:cs typeface="SutonnyOMJ" pitchFamily="2" charset="0"/>
              </a:rPr>
              <a:t>দুটি</a:t>
            </a: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atin typeface="SutonnyOMJ" pitchFamily="2" charset="0"/>
                <a:cs typeface="SutonnyOMJ" pitchFamily="2" charset="0"/>
              </a:rPr>
              <a:t>কাজ</a:t>
            </a: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atin typeface="SutonnyOMJ" pitchFamily="2" charset="0"/>
                <a:cs typeface="SutonnyOMJ" pitchFamily="2" charset="0"/>
              </a:rPr>
              <a:t>উল্লেখ</a:t>
            </a: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atin typeface="SutonnyOMJ" pitchFamily="2" charset="0"/>
                <a:cs typeface="SutonnyOMJ" pitchFamily="2" charset="0"/>
              </a:rPr>
              <a:t>করো</a:t>
            </a: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। </a:t>
            </a:r>
            <a:endParaRPr lang="en-US" sz="32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images 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00"/>
            <a:ext cx="9144000" cy="762000"/>
          </a:xfrm>
          <a:prstGeom prst="rect">
            <a:avLst/>
          </a:prstGeom>
        </p:spPr>
      </p:pic>
      <p:sp>
        <p:nvSpPr>
          <p:cNvPr id="4" name="Right Triangle 3"/>
          <p:cNvSpPr/>
          <p:nvPr/>
        </p:nvSpPr>
        <p:spPr>
          <a:xfrm>
            <a:off x="0" y="5562600"/>
            <a:ext cx="1524000" cy="1295400"/>
          </a:xfrm>
          <a:prstGeom prst="rtTriangle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উত্তর 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905000"/>
            <a:ext cx="9144000" cy="2209800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পর্বমধ্য এর দুটি কাজ হলো-</a:t>
            </a:r>
          </a:p>
          <a:p>
            <a:pPr algn="ctr"/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০১। পর্বমধ্য গাছকে খাড়া রাখতে সাহায্যে করে।</a:t>
            </a:r>
          </a:p>
          <a:p>
            <a:pPr algn="ctr"/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০২। পর্বমধ্য গাছের বৃদ্ধিতে ভূমিকা রাখে</a:t>
            </a:r>
            <a:r>
              <a:rPr lang="bn-IN" dirty="0" smtClean="0">
                <a:latin typeface="SutonnyOMJ" pitchFamily="2" charset="0"/>
                <a:cs typeface="SutonnyOMJ" pitchFamily="2" charset="0"/>
              </a:rPr>
              <a:t>।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311</Words>
  <Application>Microsoft Office PowerPoint</Application>
  <PresentationFormat>On-screen Show (4:3)</PresentationFormat>
  <Paragraphs>57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34</cp:revision>
  <dcterms:created xsi:type="dcterms:W3CDTF">2021-12-23T07:58:45Z</dcterms:created>
  <dcterms:modified xsi:type="dcterms:W3CDTF">2022-01-27T18:08:30Z</dcterms:modified>
</cp:coreProperties>
</file>