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73" r:id="rId13"/>
    <p:sldId id="268" r:id="rId14"/>
    <p:sldId id="271" r:id="rId15"/>
    <p:sldId id="272" r:id="rId16"/>
    <p:sldId id="274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1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0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0656-FFA7-45F9-9E53-B4A2A44A35E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926A-B3DA-4CF0-8186-1919166BA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09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0656-FFA7-45F9-9E53-B4A2A44A35E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926A-B3DA-4CF0-8186-1919166BA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2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0656-FFA7-45F9-9E53-B4A2A44A35E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926A-B3DA-4CF0-8186-1919166BA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66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0656-FFA7-45F9-9E53-B4A2A44A35E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926A-B3DA-4CF0-8186-1919166BA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8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0656-FFA7-45F9-9E53-B4A2A44A35E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926A-B3DA-4CF0-8186-1919166BA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40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0656-FFA7-45F9-9E53-B4A2A44A35E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926A-B3DA-4CF0-8186-1919166BA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43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0656-FFA7-45F9-9E53-B4A2A44A35E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926A-B3DA-4CF0-8186-1919166BA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85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0656-FFA7-45F9-9E53-B4A2A44A35E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926A-B3DA-4CF0-8186-1919166BA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5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0656-FFA7-45F9-9E53-B4A2A44A35E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926A-B3DA-4CF0-8186-1919166BA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0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0656-FFA7-45F9-9E53-B4A2A44A35E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926A-B3DA-4CF0-8186-1919166BA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0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10656-FFA7-45F9-9E53-B4A2A44A35E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F926A-B3DA-4CF0-8186-1919166BA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7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10656-FFA7-45F9-9E53-B4A2A44A35E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F926A-B3DA-4CF0-8186-1919166BA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6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ublicdomainpictures.net/view-image.php?image=82453&amp;picture=natural-backgroun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alakbhat@gmail.com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ndroidpc.es/microsoft-office-para-tablets-y-androidpc-se-estrena-en-google-play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99"/>
              </a:avLst>
            </a:prstGeom>
            <a:grpFill/>
            <a:ln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80963" y="61913"/>
              <a:ext cx="12030075" cy="6710362"/>
            </a:xfrm>
            <a:prstGeom prst="frame">
              <a:avLst>
                <a:gd name="adj1" fmla="val 484"/>
              </a:avLst>
            </a:prstGeom>
            <a:grpFill/>
            <a:ln w="22225"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510E0"/>
                </a:solidFill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FBE5C9D-BA47-4B39-A6AE-7DC4D84C5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/>
          <a:stretch/>
        </p:blipFill>
        <p:spPr>
          <a:xfrm>
            <a:off x="125105" y="152400"/>
            <a:ext cx="11921067" cy="6548651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="" xmlns:a16="http://schemas.microsoft.com/office/drawing/2014/main" id="{9F65FF55-37A8-422A-BC3A-B74DE61E671B}"/>
              </a:ext>
            </a:extLst>
          </p:cNvPr>
          <p:cNvSpPr txBox="1"/>
          <p:nvPr/>
        </p:nvSpPr>
        <p:spPr>
          <a:xfrm>
            <a:off x="3237058" y="2644876"/>
            <a:ext cx="6671217" cy="156966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9600" b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স্বাগতম</a:t>
            </a:r>
            <a:endParaRPr lang="en-US" sz="96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2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99"/>
              </a:avLst>
            </a:prstGeom>
            <a:grpFill/>
            <a:ln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80963" y="61913"/>
              <a:ext cx="12030075" cy="6710362"/>
            </a:xfrm>
            <a:prstGeom prst="frame">
              <a:avLst>
                <a:gd name="adj1" fmla="val 484"/>
              </a:avLst>
            </a:prstGeom>
            <a:grpFill/>
            <a:ln w="22225"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510E0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1707504" cy="658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65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99"/>
              </a:avLst>
            </a:prstGeom>
            <a:grpFill/>
            <a:ln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80963" y="61913"/>
              <a:ext cx="12030075" cy="6710362"/>
            </a:xfrm>
            <a:prstGeom prst="frame">
              <a:avLst>
                <a:gd name="adj1" fmla="val 484"/>
              </a:avLst>
            </a:prstGeom>
            <a:grpFill/>
            <a:ln w="22225"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510E0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" y="97241"/>
            <a:ext cx="11887201" cy="664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42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99"/>
              </a:avLst>
            </a:prstGeom>
            <a:grpFill/>
            <a:ln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80963" y="61913"/>
              <a:ext cx="12030075" cy="6710362"/>
            </a:xfrm>
            <a:prstGeom prst="frame">
              <a:avLst>
                <a:gd name="adj1" fmla="val 484"/>
              </a:avLst>
            </a:prstGeom>
            <a:grpFill/>
            <a:ln w="22225"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510E0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1857630" cy="64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5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99"/>
              </a:avLst>
            </a:prstGeom>
            <a:grpFill/>
            <a:ln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80963" y="61913"/>
              <a:ext cx="12030075" cy="6710362"/>
            </a:xfrm>
            <a:prstGeom prst="frame">
              <a:avLst>
                <a:gd name="adj1" fmla="val 484"/>
              </a:avLst>
            </a:prstGeom>
            <a:grpFill/>
            <a:ln w="22225"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510E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739424" y="746975"/>
            <a:ext cx="3926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717" y="1782884"/>
            <a:ext cx="118605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স্প্রেডশিট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াইল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খুলে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ত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সপ্তা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        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ারের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ৈ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 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র।</a:t>
            </a:r>
          </a:p>
        </p:txBody>
      </p:sp>
    </p:spTree>
    <p:extLst>
      <p:ext uri="{BB962C8B-B14F-4D97-AF65-F5344CB8AC3E}">
        <p14:creationId xmlns:p14="http://schemas.microsoft.com/office/powerpoint/2010/main" val="373417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99"/>
              </a:avLst>
            </a:prstGeom>
            <a:grpFill/>
            <a:ln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80963" y="61913"/>
              <a:ext cx="12030075" cy="6710362"/>
            </a:xfrm>
            <a:prstGeom prst="frame">
              <a:avLst>
                <a:gd name="adj1" fmla="val 484"/>
              </a:avLst>
            </a:prstGeom>
            <a:grpFill/>
            <a:ln w="22225"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510E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68610" y="129861"/>
            <a:ext cx="2583067" cy="830997"/>
          </a:xfrm>
          <a:prstGeom prst="rect">
            <a:avLst/>
          </a:prstGeom>
          <a:solidFill>
            <a:schemeClr val="accent6"/>
          </a:solidFill>
          <a:ln w="38100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u="sng" dirty="0" err="1">
                <a:solidFill>
                  <a:prstClr val="black"/>
                </a:solidFill>
                <a:latin typeface="SutonnyOMJ" panose="01010600010101010101" pitchFamily="2" charset="0"/>
                <a:ea typeface="+mj-ea"/>
                <a:cs typeface="SutonnyOMJ" panose="01010600010101010101" pitchFamily="2" charset="0"/>
              </a:rPr>
              <a:t>মূল্যায়ন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317964" y="1210492"/>
            <a:ext cx="5233851" cy="584775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নিচের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কোন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সূত্রটি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সঠিক</a:t>
            </a:r>
            <a:r>
              <a:rPr lang="en-US" sz="3200" dirty="0">
                <a:solidFill>
                  <a:schemeClr val="tx1"/>
                </a:solidFill>
              </a:rPr>
              <a:t> 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856DE85-D824-4A00-BE65-7CAAB94876A8}"/>
              </a:ext>
            </a:extLst>
          </p:cNvPr>
          <p:cNvSpPr txBox="1"/>
          <p:nvPr/>
        </p:nvSpPr>
        <p:spPr>
          <a:xfrm>
            <a:off x="2227801" y="3750076"/>
            <a:ext cx="2197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A1/B1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1C44688-C541-4C7B-AA07-1D6927065487}"/>
              </a:ext>
            </a:extLst>
          </p:cNvPr>
          <p:cNvSpPr txBox="1"/>
          <p:nvPr/>
        </p:nvSpPr>
        <p:spPr>
          <a:xfrm>
            <a:off x="7883372" y="3750076"/>
            <a:ext cx="2303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=A1/B1</a:t>
            </a:r>
          </a:p>
        </p:txBody>
      </p:sp>
      <p:sp>
        <p:nvSpPr>
          <p:cNvPr id="10" name="Multiply 9"/>
          <p:cNvSpPr/>
          <p:nvPr/>
        </p:nvSpPr>
        <p:spPr>
          <a:xfrm>
            <a:off x="2166452" y="5382516"/>
            <a:ext cx="2015613" cy="127819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43499" y="5205095"/>
            <a:ext cx="1351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8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6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99"/>
              </a:avLst>
            </a:prstGeom>
            <a:grpFill/>
            <a:ln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80963" y="61913"/>
              <a:ext cx="12030075" cy="6710362"/>
            </a:xfrm>
            <a:prstGeom prst="frame">
              <a:avLst>
                <a:gd name="adj1" fmla="val 484"/>
              </a:avLst>
            </a:prstGeom>
            <a:grpFill/>
            <a:ln w="22225"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510E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919382" y="306978"/>
            <a:ext cx="4353235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নিচের</a:t>
            </a:r>
            <a:r>
              <a:rPr lang="en-US" sz="3200" dirty="0"/>
              <a:t> </a:t>
            </a:r>
            <a:r>
              <a:rPr lang="en-US" sz="3200" dirty="0" err="1"/>
              <a:t>কোনটি</a:t>
            </a:r>
            <a:r>
              <a:rPr lang="en-US" sz="3200" dirty="0"/>
              <a:t>  </a:t>
            </a:r>
            <a:r>
              <a:rPr lang="en-US" sz="3200" dirty="0" err="1"/>
              <a:t>ফাংশন</a:t>
            </a:r>
            <a:r>
              <a:rPr lang="en-US" sz="3200" dirty="0"/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10766F-DF1B-4FE2-84B9-8F248651BD8C}"/>
              </a:ext>
            </a:extLst>
          </p:cNvPr>
          <p:cNvSpPr txBox="1"/>
          <p:nvPr/>
        </p:nvSpPr>
        <p:spPr>
          <a:xfrm>
            <a:off x="1105736" y="3510378"/>
            <a:ext cx="3868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=sum(A1:A4)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A16E793-6A16-4C5E-A825-66E785792758}"/>
              </a:ext>
            </a:extLst>
          </p:cNvPr>
          <p:cNvSpPr txBox="1"/>
          <p:nvPr/>
        </p:nvSpPr>
        <p:spPr>
          <a:xfrm>
            <a:off x="7441806" y="3510378"/>
            <a:ext cx="2396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=A1/B1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6494" y="5176039"/>
            <a:ext cx="1366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8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8000" dirty="0">
              <a:solidFill>
                <a:srgbClr val="00B050"/>
              </a:solidFill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7632184" y="5176039"/>
            <a:ext cx="2015613" cy="127819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528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99"/>
              </a:avLst>
            </a:prstGeom>
            <a:grpFill/>
            <a:ln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80963" y="61913"/>
              <a:ext cx="12030075" cy="6710362"/>
            </a:xfrm>
            <a:prstGeom prst="frame">
              <a:avLst>
                <a:gd name="adj1" fmla="val 484"/>
              </a:avLst>
            </a:prstGeom>
            <a:grpFill/>
            <a:ln w="22225"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510E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247536" y="809552"/>
            <a:ext cx="2890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5767" y="1825215"/>
            <a:ext cx="11940466" cy="40873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তোমার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পরিবারের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মাসের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as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্প্রেডশিট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ব্যবহার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</a:t>
            </a:r>
            <a:r>
              <a:rPr lang="as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ৈ</a:t>
            </a:r>
            <a:r>
              <a:rPr lang="as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as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 ই</a:t>
            </a:r>
            <a:r>
              <a:rPr lang="as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েই</a:t>
            </a:r>
            <a:r>
              <a:rPr lang="as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bn-BD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mamataditu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  <a:hlinkClick r:id="rId2"/>
              </a:rPr>
              <a:t>@gmail.com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) </a:t>
            </a:r>
            <a:r>
              <a:rPr lang="as-IN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r>
              <a:rPr lang="as-IN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62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150125"/>
            <a:ext cx="11900848" cy="655092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99"/>
              </a:avLst>
            </a:prstGeom>
            <a:grpFill/>
            <a:ln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80963" y="61913"/>
              <a:ext cx="12030075" cy="6710362"/>
            </a:xfrm>
            <a:prstGeom prst="frame">
              <a:avLst>
                <a:gd name="adj1" fmla="val 484"/>
              </a:avLst>
            </a:prstGeom>
            <a:grpFill/>
            <a:ln w="22225"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510E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64525" y="368489"/>
            <a:ext cx="106179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8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মতো</a:t>
            </a:r>
            <a:r>
              <a:rPr lang="en-US" sz="8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endParaRPr lang="en-US" sz="8000" b="1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8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8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</a:t>
            </a:r>
            <a:r>
              <a:rPr lang="en-US" sz="8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sz="8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</a:t>
            </a:r>
            <a:endParaRPr lang="en-US" sz="80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7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99"/>
              </a:avLst>
            </a:prstGeom>
            <a:grpFill/>
            <a:ln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80963" y="61913"/>
              <a:ext cx="12030075" cy="6710362"/>
            </a:xfrm>
            <a:prstGeom prst="frame">
              <a:avLst>
                <a:gd name="adj1" fmla="val 484"/>
              </a:avLst>
            </a:prstGeom>
            <a:grpFill/>
            <a:ln w="22225"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510E0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4" y="163631"/>
            <a:ext cx="1105467" cy="1214793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9" name="Flowchart: Terminator 8"/>
          <p:cNvSpPr/>
          <p:nvPr/>
        </p:nvSpPr>
        <p:spPr>
          <a:xfrm>
            <a:off x="2808875" y="226442"/>
            <a:ext cx="6762797" cy="1071570"/>
          </a:xfrm>
          <a:prstGeom prst="flowChartTerminator">
            <a:avLst/>
          </a:prstGeom>
          <a:solidFill>
            <a:srgbClr val="00990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8000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0" t="24000" r="13556" b="50134"/>
          <a:stretch/>
        </p:blipFill>
        <p:spPr>
          <a:xfrm>
            <a:off x="952178" y="1111891"/>
            <a:ext cx="2095037" cy="21196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465914" y="3266028"/>
            <a:ext cx="547086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ডিটু রায়                                                                     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সহকারী</a:t>
            </a:r>
            <a:r>
              <a:rPr lang="bn-BD" sz="28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শিক্ষক</a:t>
            </a:r>
            <a:r>
              <a:rPr lang="bn-BD" sz="28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(বাংলা)</a:t>
            </a:r>
            <a:r>
              <a:rPr lang="en-US" sz="28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                                       </a:t>
            </a:r>
            <a:endParaRPr lang="bn-BD" sz="2800" b="1" dirty="0" smtClean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BD" sz="28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mamataditu@gmail.com</a:t>
            </a:r>
            <a:r>
              <a:rPr lang="en-US" sz="28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                                  </a:t>
            </a:r>
          </a:p>
          <a:p>
            <a:r>
              <a:rPr lang="bn-BD" sz="28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আদমপুর বলর্দ্ধনা শালিকদাহ </a:t>
            </a:r>
            <a:r>
              <a:rPr lang="en-US" sz="28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মাধ্যমিক</a:t>
            </a:r>
            <a:r>
              <a:rPr lang="en-US" sz="28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বিদ্যালয়</a:t>
            </a:r>
            <a:r>
              <a:rPr lang="en-US" sz="28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bn-BD" sz="28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তেরখাদা,</a:t>
            </a:r>
            <a:r>
              <a:rPr lang="en-US" sz="2800" b="1" dirty="0" err="1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খুলনা</a:t>
            </a:r>
            <a:endParaRPr lang="bn-BD" sz="2800" b="1" dirty="0" smtClean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901188" y="1902296"/>
            <a:ext cx="186818" cy="3651683"/>
            <a:chOff x="5901188" y="1902296"/>
            <a:chExt cx="186818" cy="3651683"/>
          </a:xfrm>
        </p:grpSpPr>
        <p:sp>
          <p:nvSpPr>
            <p:cNvPr id="13" name="Flowchart: Connector 12"/>
            <p:cNvSpPr/>
            <p:nvPr/>
          </p:nvSpPr>
          <p:spPr>
            <a:xfrm>
              <a:off x="5901188" y="1902296"/>
              <a:ext cx="184474" cy="244957"/>
            </a:xfrm>
            <a:prstGeom prst="flowChartConnec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000461" y="2131205"/>
              <a:ext cx="0" cy="3186820"/>
            </a:xfrm>
            <a:prstGeom prst="line">
              <a:avLst/>
            </a:prstGeom>
            <a:ln w="76200">
              <a:solidFill>
                <a:srgbClr val="FFC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lowchart: Connector 14"/>
            <p:cNvSpPr/>
            <p:nvPr/>
          </p:nvSpPr>
          <p:spPr>
            <a:xfrm>
              <a:off x="5903532" y="5309022"/>
              <a:ext cx="184474" cy="244957"/>
            </a:xfrm>
            <a:prstGeom prst="flowChartConnector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31581" y="2384479"/>
            <a:ext cx="136854" cy="2932496"/>
            <a:chOff x="6131581" y="2384479"/>
            <a:chExt cx="136854" cy="2932496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6208813" y="2502856"/>
              <a:ext cx="0" cy="2668065"/>
            </a:xfrm>
            <a:prstGeom prst="line">
              <a:avLst/>
            </a:prstGeom>
            <a:solidFill>
              <a:srgbClr val="2C951B"/>
            </a:solidFill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lowchart: Connector 17"/>
            <p:cNvSpPr/>
            <p:nvPr/>
          </p:nvSpPr>
          <p:spPr>
            <a:xfrm>
              <a:off x="6133925" y="5130025"/>
              <a:ext cx="134510" cy="186950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6131581" y="2384479"/>
              <a:ext cx="134510" cy="186950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10775" y="2359458"/>
            <a:ext cx="136854" cy="2932496"/>
            <a:chOff x="6131581" y="2384479"/>
            <a:chExt cx="136854" cy="2932496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208813" y="2502856"/>
              <a:ext cx="0" cy="2668065"/>
            </a:xfrm>
            <a:prstGeom prst="line">
              <a:avLst/>
            </a:prstGeom>
            <a:solidFill>
              <a:srgbClr val="2C951B"/>
            </a:solidFill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lowchart: Connector 21"/>
            <p:cNvSpPr/>
            <p:nvPr/>
          </p:nvSpPr>
          <p:spPr>
            <a:xfrm>
              <a:off x="6133925" y="5130025"/>
              <a:ext cx="134510" cy="186950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6131581" y="2384479"/>
              <a:ext cx="134510" cy="186950"/>
            </a:xfrm>
            <a:prstGeom prst="flowChartConnector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1B49C08D-996C-4FD7-80A5-DA055D9C09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429" y="1190785"/>
            <a:ext cx="1511834" cy="1688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4" name="TextBox 33"/>
          <p:cNvSpPr txBox="1"/>
          <p:nvPr/>
        </p:nvSpPr>
        <p:spPr>
          <a:xfrm>
            <a:off x="6394042" y="2891303"/>
            <a:ext cx="5535562" cy="2923877"/>
          </a:xfrm>
          <a:custGeom>
            <a:avLst/>
            <a:gdLst>
              <a:gd name="connsiteX0" fmla="*/ 0 w 3343564"/>
              <a:gd name="connsiteY0" fmla="*/ 0 h 3170099"/>
              <a:gd name="connsiteX1" fmla="*/ 3343564 w 3343564"/>
              <a:gd name="connsiteY1" fmla="*/ 0 h 3170099"/>
              <a:gd name="connsiteX2" fmla="*/ 3343564 w 3343564"/>
              <a:gd name="connsiteY2" fmla="*/ 3170099 h 3170099"/>
              <a:gd name="connsiteX3" fmla="*/ 0 w 3343564"/>
              <a:gd name="connsiteY3" fmla="*/ 3170099 h 3170099"/>
              <a:gd name="connsiteX4" fmla="*/ 0 w 3343564"/>
              <a:gd name="connsiteY4" fmla="*/ 0 h 3170099"/>
              <a:gd name="connsiteX0" fmla="*/ 0 w 3343564"/>
              <a:gd name="connsiteY0" fmla="*/ 9237 h 3179336"/>
              <a:gd name="connsiteX1" fmla="*/ 3343564 w 3343564"/>
              <a:gd name="connsiteY1" fmla="*/ 0 h 3179336"/>
              <a:gd name="connsiteX2" fmla="*/ 3343564 w 3343564"/>
              <a:gd name="connsiteY2" fmla="*/ 3179336 h 3179336"/>
              <a:gd name="connsiteX3" fmla="*/ 0 w 3343564"/>
              <a:gd name="connsiteY3" fmla="*/ 3179336 h 3179336"/>
              <a:gd name="connsiteX4" fmla="*/ 0 w 3343564"/>
              <a:gd name="connsiteY4" fmla="*/ 9237 h 317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564" h="3179336">
                <a:moveTo>
                  <a:pt x="0" y="9237"/>
                </a:moveTo>
                <a:lnTo>
                  <a:pt x="3343564" y="0"/>
                </a:lnTo>
                <a:lnTo>
                  <a:pt x="3343564" y="3179336"/>
                </a:lnTo>
                <a:lnTo>
                  <a:pt x="0" y="3179336"/>
                </a:lnTo>
                <a:lnTo>
                  <a:pt x="0" y="9237"/>
                </a:lnTo>
                <a:close/>
              </a:path>
            </a:pathLst>
          </a:custGeom>
          <a:noFill/>
          <a:scene3d>
            <a:camera prst="orthographicFront"/>
            <a:lightRig rig="threePt" dir="t"/>
          </a:scene3d>
          <a:sp3d>
            <a:bevelT w="139700" prst="cross"/>
            <a:bevelB w="101600" prst="riblet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শ্রেণিঃনবম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/>
            </a:r>
            <a:b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</a:b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বিষয়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ঃ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আইসিটি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/>
            </a:r>
            <a:b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</a:b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অধ্যায়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ঃ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আমার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লেখা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ল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ে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খ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ি 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ও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হ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ি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স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ব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/>
            </a:r>
            <a:b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</a:b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পাঠ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ঃ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স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্প্রেড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শ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ি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ট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ও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আমার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হিসাব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 </a:t>
            </a: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সময়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ঃ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৪</a:t>
            </a:r>
            <a:r>
              <a:rPr lang="as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০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মিনিট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।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ulpurush"/>
            </a:endParaRPr>
          </a:p>
        </p:txBody>
      </p:sp>
    </p:spTree>
    <p:extLst>
      <p:ext uri="{BB962C8B-B14F-4D97-AF65-F5344CB8AC3E}">
        <p14:creationId xmlns:p14="http://schemas.microsoft.com/office/powerpoint/2010/main" val="115851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99"/>
              </a:avLst>
            </a:prstGeom>
            <a:grpFill/>
            <a:ln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80963" y="61913"/>
              <a:ext cx="12030075" cy="6710362"/>
            </a:xfrm>
            <a:prstGeom prst="frame">
              <a:avLst>
                <a:gd name="adj1" fmla="val 484"/>
              </a:avLst>
            </a:prstGeom>
            <a:grpFill/>
            <a:ln w="22225"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510E0"/>
                </a:solidFill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2401C8F-55D0-4E46-850A-202E671F0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534" y="122831"/>
            <a:ext cx="11832609" cy="65392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37731" y="150125"/>
            <a:ext cx="9089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         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ছবিগুলো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লক্ষ্য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করঃ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ulpurush"/>
              <a:cs typeface="SutonnyOMJ" panose="01010600010101010101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0484" y="5548383"/>
            <a:ext cx="3022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</a:rPr>
              <a:t>Office Apps</a:t>
            </a:r>
          </a:p>
        </p:txBody>
      </p:sp>
    </p:spTree>
    <p:extLst>
      <p:ext uri="{BB962C8B-B14F-4D97-AF65-F5344CB8AC3E}">
        <p14:creationId xmlns:p14="http://schemas.microsoft.com/office/powerpoint/2010/main" val="556576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99"/>
              </a:avLst>
            </a:prstGeom>
            <a:grpFill/>
            <a:ln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80963" y="61913"/>
              <a:ext cx="12030075" cy="6710362"/>
            </a:xfrm>
            <a:prstGeom prst="frame">
              <a:avLst>
                <a:gd name="adj1" fmla="val 484"/>
              </a:avLst>
            </a:prstGeom>
            <a:grpFill/>
            <a:ln w="22225"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510E0"/>
                </a:solidFill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42EF2A9-4C9B-44DD-88E6-A6CC2A8E7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97" y="234520"/>
            <a:ext cx="10741981" cy="53244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32764" y="5227092"/>
            <a:ext cx="10658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</a:rPr>
              <a:t>বলতো,তাহলে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</a:rPr>
              <a:t>আমাদের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</a:rPr>
              <a:t>আজকের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</a:rPr>
              <a:t>পাঠ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ulpurush"/>
            </a:endParaRPr>
          </a:p>
        </p:txBody>
      </p:sp>
    </p:spTree>
    <p:extLst>
      <p:ext uri="{BB962C8B-B14F-4D97-AF65-F5344CB8AC3E}">
        <p14:creationId xmlns:p14="http://schemas.microsoft.com/office/powerpoint/2010/main" val="1129084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99"/>
              </a:avLst>
            </a:prstGeom>
            <a:grpFill/>
            <a:ln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80963" y="61913"/>
              <a:ext cx="12030075" cy="6710362"/>
            </a:xfrm>
            <a:prstGeom prst="frame">
              <a:avLst>
                <a:gd name="adj1" fmla="val 484"/>
              </a:avLst>
            </a:prstGeom>
            <a:grpFill/>
            <a:ln w="22225"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510E0"/>
                </a:solidFill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117AED3-24F3-4E53-B56A-68B75AC5785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" y="219260"/>
            <a:ext cx="11321857" cy="64343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E1E81DC-69FA-4E2F-BD9B-37774E5E1A1B}"/>
              </a:ext>
            </a:extLst>
          </p:cNvPr>
          <p:cNvSpPr txBox="1"/>
          <p:nvPr/>
        </p:nvSpPr>
        <p:spPr>
          <a:xfrm>
            <a:off x="1103929" y="1017256"/>
            <a:ext cx="7665322" cy="110799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i="1" spc="150" dirty="0" err="1">
                <a:ln w="11430"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6600" b="1" spc="150" dirty="0">
                <a:ln w="11430"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6600" b="1" i="1" spc="150" dirty="0">
                <a:ln w="11430"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6600" b="1" i="1" spc="150" dirty="0">
                <a:ln w="11430"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600" b="1" spc="150" dirty="0">
                <a:ln w="11430"/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–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46E1507-07C9-4F1C-ABAE-EA0B44C68628}"/>
              </a:ext>
            </a:extLst>
          </p:cNvPr>
          <p:cNvSpPr/>
          <p:nvPr/>
        </p:nvSpPr>
        <p:spPr>
          <a:xfrm>
            <a:off x="872198" y="2232895"/>
            <a:ext cx="5828854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স্প্রেডশিট </a:t>
            </a:r>
            <a:endParaRPr lang="bn-BD" sz="5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ulpurush"/>
              <a:cs typeface="SutonnyOMJ" panose="01010600010101010101" pitchFamily="2" charset="0"/>
            </a:endParaRPr>
          </a:p>
          <a:p>
            <a:pPr algn="ctr"/>
            <a:r>
              <a:rPr lang="as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ও</a:t>
            </a:r>
            <a:r>
              <a:rPr lang="as-IN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আমার হিসাব </a:t>
            </a:r>
            <a:endParaRPr lang="en-US" sz="5400" b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ulpurush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99"/>
              </a:avLst>
            </a:prstGeom>
            <a:grpFill/>
            <a:ln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80963" y="61913"/>
              <a:ext cx="12030075" cy="6710362"/>
            </a:xfrm>
            <a:prstGeom prst="frame">
              <a:avLst>
                <a:gd name="adj1" fmla="val 484"/>
              </a:avLst>
            </a:prstGeom>
            <a:grpFill/>
            <a:ln w="22225"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510E0"/>
                </a:solidFill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4D5ED80-5FE5-4C9B-B4B4-66B2EB248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8442" y1="60950" x2="42857" y2="67810"/>
                        <a14:foregroundMark x1="67532" y1="55409" x2="53247" y2="60422"/>
                        <a14:foregroundMark x1="51948" y1="83113" x2="50649" y2="87863"/>
                        <a14:foregroundMark x1="41558" y1="17414" x2="51948" y2="22691"/>
                        <a14:foregroundMark x1="58442" y1="94195" x2="57143" y2="97625"/>
                        <a14:foregroundMark x1="63636" y1="98417" x2="63636" y2="99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61" y="1013097"/>
            <a:ext cx="979700" cy="50993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CB947C8-8ACB-4271-A59D-4DF43F6D7D75}"/>
              </a:ext>
            </a:extLst>
          </p:cNvPr>
          <p:cNvSpPr/>
          <p:nvPr/>
        </p:nvSpPr>
        <p:spPr>
          <a:xfrm>
            <a:off x="4237412" y="153620"/>
            <a:ext cx="3362334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CB272FC-A6ED-4D5F-A7DD-CA3EDB0B7743}"/>
              </a:ext>
            </a:extLst>
          </p:cNvPr>
          <p:cNvSpPr/>
          <p:nvPr/>
        </p:nvSpPr>
        <p:spPr>
          <a:xfrm>
            <a:off x="1813271" y="1466132"/>
            <a:ext cx="6736350" cy="70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 পাঠ শেষে শিক্ষার্থীরা ...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5720" y="2784143"/>
            <a:ext cx="106179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as-IN" sz="36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স্প্রেডশিট</a:t>
            </a:r>
            <a:r>
              <a:rPr lang="en-US" sz="36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3600" b="1" u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কি</a:t>
            </a:r>
            <a:r>
              <a:rPr lang="en-US" sz="36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3600" b="1" u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তা</a:t>
            </a:r>
            <a:r>
              <a:rPr lang="en-US" sz="36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3600" b="1" u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বলতে</a:t>
            </a:r>
            <a:r>
              <a:rPr lang="en-US" sz="36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3600" b="1" u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পারবে</a:t>
            </a:r>
            <a:r>
              <a:rPr lang="en-US" sz="36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।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as-IN" sz="36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স্প্রেডশিট</a:t>
            </a:r>
            <a:r>
              <a:rPr lang="en-US" sz="36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3600" b="1" u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এর</a:t>
            </a:r>
            <a:r>
              <a:rPr lang="en-US" sz="36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3600" b="1" u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ব্যবহারের</a:t>
            </a:r>
            <a:r>
              <a:rPr lang="en-US" sz="36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3600" b="1" u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ক্ষেত্র</a:t>
            </a:r>
            <a:r>
              <a:rPr lang="en-US" sz="36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3600" b="1" u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সমূহ</a:t>
            </a:r>
            <a:r>
              <a:rPr lang="en-US" sz="36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3600" b="1" u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বুঝতে</a:t>
            </a:r>
            <a:r>
              <a:rPr lang="en-US" sz="36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3600" b="1" u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পারবে</a:t>
            </a:r>
            <a:r>
              <a:rPr lang="en-US" sz="36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যোগ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বিয়োগ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গুণ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ভাগ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শতকরা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নির্ণয়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করতে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পারবে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b="1" u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পারিবারিক</a:t>
            </a:r>
            <a:r>
              <a:rPr lang="en-US" sz="36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ও </a:t>
            </a:r>
            <a:r>
              <a:rPr lang="en-US" sz="3600" b="1" u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নিজের</a:t>
            </a:r>
            <a:r>
              <a:rPr lang="en-US" sz="36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3600" b="1" u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হিসাবের</a:t>
            </a:r>
            <a:r>
              <a:rPr lang="en-US" sz="36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3600" b="1" u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কাজে</a:t>
            </a:r>
            <a:r>
              <a:rPr lang="en-US" sz="36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as-IN" sz="36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স্প্রেডশিট</a:t>
            </a:r>
            <a:r>
              <a:rPr lang="en-US" sz="36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3600" b="1" u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ব্যবহার</a:t>
            </a:r>
            <a:r>
              <a:rPr lang="en-US" sz="36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3600" b="1" u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করতে</a:t>
            </a:r>
            <a:r>
              <a:rPr lang="en-US" sz="36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3600" b="1" u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পারবে</a:t>
            </a:r>
            <a:r>
              <a:rPr lang="en-US" sz="36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। </a:t>
            </a:r>
            <a:endParaRPr lang="en-US" sz="36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ulpurush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u="none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u="none" dirty="0" smtClean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ulpurush"/>
            </a:endParaRPr>
          </a:p>
        </p:txBody>
      </p:sp>
    </p:spTree>
    <p:extLst>
      <p:ext uri="{BB962C8B-B14F-4D97-AF65-F5344CB8AC3E}">
        <p14:creationId xmlns:p14="http://schemas.microsoft.com/office/powerpoint/2010/main" val="47640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99"/>
              </a:avLst>
            </a:prstGeom>
            <a:grpFill/>
            <a:ln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80963" y="61913"/>
              <a:ext cx="12030075" cy="6710362"/>
            </a:xfrm>
            <a:prstGeom prst="frame">
              <a:avLst>
                <a:gd name="adj1" fmla="val 484"/>
              </a:avLst>
            </a:prstGeom>
            <a:grpFill/>
            <a:ln w="22225"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510E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6478" y="136477"/>
            <a:ext cx="11914495" cy="21236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      তোমরা বলতে পারবে </a:t>
            </a:r>
            <a:r>
              <a:rPr lang="as-I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স্প্রেডশিট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কাকে  বলে</a:t>
            </a:r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?</a:t>
            </a:r>
            <a:endParaRPr lang="en-US" sz="44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ulpurush"/>
            </a:endParaRPr>
          </a:p>
          <a:p>
            <a:endParaRPr lang="bn-BD" sz="4400" dirty="0" smtClean="0"/>
          </a:p>
          <a:p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22831" y="2238231"/>
            <a:ext cx="11914495" cy="4339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endParaRPr lang="bn-BD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ulpurush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স্প্রেডশিট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হ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চ্ছে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এক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ধরনের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অ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্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য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া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প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্লিকেশ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স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ফ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ট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ওয়্যার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(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হ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ি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স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া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ে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) 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য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া 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ত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া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ল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ি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া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দ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্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ধ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ভ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া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ে 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ড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া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া 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ি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্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য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া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স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, 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ি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শ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্লে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ষ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ণ 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ও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স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ং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ক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্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ষ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ণ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ে 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্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য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ব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হ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ৃ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ত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 </a:t>
            </a:r>
            <a:r>
              <a:rPr lang="as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হ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lpurush"/>
                <a:cs typeface="SutonnyOMJ" panose="01010600010101010101" pitchFamily="2" charset="0"/>
              </a:rPr>
              <a:t>য়।</a:t>
            </a:r>
            <a:r>
              <a:rPr lang="en-US" sz="4000" u="sng" dirty="0" smtClean="0">
                <a:latin typeface="Kulpurush"/>
                <a:cs typeface="SutonnyOMJ" panose="01010600010101010101" pitchFamily="2" charset="0"/>
              </a:rPr>
              <a:t>  </a:t>
            </a:r>
            <a:endParaRPr lang="en-US" sz="4000" dirty="0" smtClean="0">
              <a:latin typeface="Kulpurush"/>
            </a:endParaRPr>
          </a:p>
          <a:p>
            <a:endParaRPr lang="bn-BD" sz="4000" dirty="0" smtClean="0">
              <a:latin typeface="Kulpurush"/>
            </a:endParaRPr>
          </a:p>
          <a:p>
            <a:endParaRPr lang="bn-BD" sz="4000" dirty="0">
              <a:latin typeface="Kulpurush"/>
            </a:endParaRPr>
          </a:p>
          <a:p>
            <a:endParaRPr lang="bn-BD" sz="4000" dirty="0" smtClean="0">
              <a:latin typeface="Kulpurush"/>
            </a:endParaRPr>
          </a:p>
          <a:p>
            <a:endParaRPr lang="bn-BD" sz="4000" dirty="0" smtClean="0">
              <a:latin typeface="Kulpurush"/>
            </a:endParaRPr>
          </a:p>
        </p:txBody>
      </p:sp>
    </p:spTree>
    <p:extLst>
      <p:ext uri="{BB962C8B-B14F-4D97-AF65-F5344CB8AC3E}">
        <p14:creationId xmlns:p14="http://schemas.microsoft.com/office/powerpoint/2010/main" val="2860280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99"/>
              </a:avLst>
            </a:prstGeom>
            <a:grpFill/>
            <a:ln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80963" y="61913"/>
              <a:ext cx="12030075" cy="6710362"/>
            </a:xfrm>
            <a:prstGeom prst="frame">
              <a:avLst>
                <a:gd name="adj1" fmla="val 484"/>
              </a:avLst>
            </a:prstGeom>
            <a:grpFill/>
            <a:ln w="22225"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510E0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28B5B29-CE0E-4345-96AD-8F1B5378CB0F}"/>
              </a:ext>
            </a:extLst>
          </p:cNvPr>
          <p:cNvSpPr/>
          <p:nvPr/>
        </p:nvSpPr>
        <p:spPr>
          <a:xfrm>
            <a:off x="275207" y="413688"/>
            <a:ext cx="1162564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স্প্রেডশিট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িশ্লেষণের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বৈশিষ্ট্য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সমূহ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: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ং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ষ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ত্তিক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উপাত্ত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২.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োন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ধরনের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হিসাবের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সুবিধাজনক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৩.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ূ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ারের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সুয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অনেক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বেশি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উপাত্ত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৪.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ং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ূ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উপাত্ত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বিশ্লেষণ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৫.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আক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্ষ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ী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উপাত্ত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উপস্থাপন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,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59258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  <a:noFill/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99"/>
              </a:avLst>
            </a:prstGeom>
            <a:grpFill/>
            <a:ln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ame 4"/>
            <p:cNvSpPr/>
            <p:nvPr/>
          </p:nvSpPr>
          <p:spPr>
            <a:xfrm>
              <a:off x="80963" y="61913"/>
              <a:ext cx="12030075" cy="6710362"/>
            </a:xfrm>
            <a:prstGeom prst="frame">
              <a:avLst>
                <a:gd name="adj1" fmla="val 484"/>
              </a:avLst>
            </a:prstGeom>
            <a:grpFill/>
            <a:ln w="22225">
              <a:solidFill>
                <a:srgbClr val="D81AC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5510E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A830219-34DD-4F0D-BC92-83E8777C03DB}"/>
              </a:ext>
            </a:extLst>
          </p:cNvPr>
          <p:cNvSpPr txBox="1"/>
          <p:nvPr/>
        </p:nvSpPr>
        <p:spPr>
          <a:xfrm>
            <a:off x="1136342" y="1571348"/>
            <a:ext cx="85669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এসে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যোগ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বিয়োগ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গুণ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,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ভাগ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শতকরা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নির্ণয়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য় 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ি।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524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466</Words>
  <Application>Microsoft Office PowerPoint</Application>
  <PresentationFormat>Widescreen</PresentationFormat>
  <Paragraphs>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Kalpurush</vt:lpstr>
      <vt:lpstr>Kulpurush</vt:lpstr>
      <vt:lpstr>NikoshBAN</vt:lpstr>
      <vt:lpstr>SutonnyOMJ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15</cp:revision>
  <dcterms:created xsi:type="dcterms:W3CDTF">2022-11-27T07:07:19Z</dcterms:created>
  <dcterms:modified xsi:type="dcterms:W3CDTF">2023-01-30T16:41:34Z</dcterms:modified>
</cp:coreProperties>
</file>