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A1D23-0DB2-48A3-9A23-E0D801DF4D7A}" type="doc">
      <dgm:prSet loTypeId="urn:microsoft.com/office/officeart/2005/8/layout/radial6" loCatId="relationship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74E530-33E2-4C22-92E4-506EEFF3E57C}">
      <dgm:prSet phldrT="[Text]"/>
      <dgm:spPr>
        <a:solidFill>
          <a:srgbClr val="00B050"/>
        </a:solidFill>
      </dgm:spPr>
      <dgm:t>
        <a:bodyPr/>
        <a:lstStyle/>
        <a:p>
          <a:r>
            <a:rPr lang="ar-EG" dirty="0">
              <a:solidFill>
                <a:srgbClr val="002060"/>
              </a:solidFill>
            </a:rPr>
            <a:t>كلمة</a:t>
          </a:r>
          <a:endParaRPr lang="en-US" dirty="0">
            <a:solidFill>
              <a:srgbClr val="002060"/>
            </a:solidFill>
          </a:endParaRPr>
        </a:p>
      </dgm:t>
    </dgm:pt>
    <dgm:pt modelId="{476666A6-6D3E-425C-8938-BA4991F5E2BD}" type="parTrans" cxnId="{0B6EF83C-ABCB-48A1-9134-26D62B405C49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7FEDD5B3-D716-469F-BA5D-693C9DE57889}" type="sibTrans" cxnId="{0B6EF83C-ABCB-48A1-9134-26D62B405C49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22A96C2-0BE8-497D-BACD-E89F05DCD6BC}">
      <dgm:prSet phldrT="[Text]" custT="1"/>
      <dgm:spPr>
        <a:solidFill>
          <a:srgbClr val="00B0F0"/>
        </a:solidFill>
      </dgm:spPr>
      <dgm:t>
        <a:bodyPr/>
        <a:lstStyle/>
        <a:p>
          <a:r>
            <a:rPr lang="ar-EG" sz="4400" dirty="0">
              <a:solidFill>
                <a:srgbClr val="002060"/>
              </a:solidFill>
            </a:rPr>
            <a:t>إسم</a:t>
          </a:r>
          <a:endParaRPr lang="en-US" sz="3200" dirty="0">
            <a:solidFill>
              <a:srgbClr val="002060"/>
            </a:solidFill>
          </a:endParaRPr>
        </a:p>
      </dgm:t>
    </dgm:pt>
    <dgm:pt modelId="{27BE1690-E208-44D2-AA8B-6A58EC11EE7C}" type="parTrans" cxnId="{9B9764F9-B218-4CCC-885C-F05B0AE6DA36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31709DB-34F5-486C-98BB-E254DFB51207}" type="sibTrans" cxnId="{9B9764F9-B218-4CCC-885C-F05B0AE6DA36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F7581C6-B832-4D24-9A35-A1164F98F2F4}">
      <dgm:prSet phldrT="[Text]" custT="1"/>
      <dgm:spPr>
        <a:solidFill>
          <a:srgbClr val="00B0F0"/>
        </a:solidFill>
      </dgm:spPr>
      <dgm:t>
        <a:bodyPr/>
        <a:lstStyle/>
        <a:p>
          <a:r>
            <a:rPr lang="ar-EG" sz="4400" dirty="0">
              <a:solidFill>
                <a:srgbClr val="002060"/>
              </a:solidFill>
            </a:rPr>
            <a:t>فعل</a:t>
          </a:r>
          <a:endParaRPr lang="en-US" sz="3200" dirty="0">
            <a:solidFill>
              <a:srgbClr val="002060"/>
            </a:solidFill>
          </a:endParaRPr>
        </a:p>
      </dgm:t>
    </dgm:pt>
    <dgm:pt modelId="{A10C60A1-CB1E-402A-9D3C-3EC038965FFA}" type="parTrans" cxnId="{F2A1771F-98D3-43E3-9700-E6145A7297F9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6593DE0C-E3B8-4DB5-A0F6-5B0FA9C935B4}" type="sibTrans" cxnId="{F2A1771F-98D3-43E3-9700-E6145A7297F9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6F5BDEA-8626-4AFB-A0E4-15C66896AAC2}">
      <dgm:prSet phldrT="[Text]" custT="1"/>
      <dgm:spPr>
        <a:solidFill>
          <a:srgbClr val="00B0F0"/>
        </a:solidFill>
      </dgm:spPr>
      <dgm:t>
        <a:bodyPr/>
        <a:lstStyle/>
        <a:p>
          <a:r>
            <a:rPr lang="ar-EG" sz="3200" dirty="0">
              <a:solidFill>
                <a:srgbClr val="002060"/>
              </a:solidFill>
            </a:rPr>
            <a:t>حرف</a:t>
          </a:r>
          <a:endParaRPr lang="en-US" sz="3200" dirty="0">
            <a:solidFill>
              <a:srgbClr val="002060"/>
            </a:solidFill>
          </a:endParaRPr>
        </a:p>
      </dgm:t>
    </dgm:pt>
    <dgm:pt modelId="{3650B43D-8B68-436B-990B-CE3F9CA3C70F}" type="parTrans" cxnId="{C2F22303-8AB0-4710-A0F1-4473A8058381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02CBC4E2-FF2D-40AE-AA55-AD41B30A2DAF}" type="sibTrans" cxnId="{C2F22303-8AB0-4710-A0F1-4473A8058381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278D841-4CB5-4D66-A294-E7DA1C4ACD87}" type="pres">
      <dgm:prSet presAssocID="{130A1D23-0DB2-48A3-9A23-E0D801DF4D7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2F5673-FF32-4036-8C0E-8D9C8BD21BD0}" type="pres">
      <dgm:prSet presAssocID="{5F74E530-33E2-4C22-92E4-506EEFF3E57C}" presName="centerShape" presStyleLbl="node0" presStyleIdx="0" presStyleCnt="1"/>
      <dgm:spPr/>
      <dgm:t>
        <a:bodyPr/>
        <a:lstStyle/>
        <a:p>
          <a:endParaRPr lang="en-US"/>
        </a:p>
      </dgm:t>
    </dgm:pt>
    <dgm:pt modelId="{540888CB-F9BB-4955-8425-FAB69B4B516B}" type="pres">
      <dgm:prSet presAssocID="{122A96C2-0BE8-497D-BACD-E89F05DCD6BC}" presName="node" presStyleLbl="node1" presStyleIdx="0" presStyleCnt="3" custScaleY="91153" custRadScaleRad="96978" custRadScaleInc="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A05990-444F-43C2-80AA-86F196A6BB9C}" type="pres">
      <dgm:prSet presAssocID="{122A96C2-0BE8-497D-BACD-E89F05DCD6BC}" presName="dummy" presStyleCnt="0"/>
      <dgm:spPr/>
    </dgm:pt>
    <dgm:pt modelId="{F71A7191-A38B-4C11-B776-19365A4997BE}" type="pres">
      <dgm:prSet presAssocID="{F31709DB-34F5-486C-98BB-E254DFB5120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0CBBF01-F8CE-4415-B844-6D8F575FBB6E}" type="pres">
      <dgm:prSet presAssocID="{4F7581C6-B832-4D24-9A35-A1164F98F2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20E25-69F1-4440-B21E-E0D4CA16669C}" type="pres">
      <dgm:prSet presAssocID="{4F7581C6-B832-4D24-9A35-A1164F98F2F4}" presName="dummy" presStyleCnt="0"/>
      <dgm:spPr/>
    </dgm:pt>
    <dgm:pt modelId="{DC9C21A1-70E8-413A-BB9F-C156D6A41188}" type="pres">
      <dgm:prSet presAssocID="{6593DE0C-E3B8-4DB5-A0F6-5B0FA9C935B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27353FD-5E35-43E0-8A66-EAB6B70A65E9}" type="pres">
      <dgm:prSet presAssocID="{46F5BDEA-8626-4AFB-A0E4-15C66896AA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770F3E-A109-4534-A3D1-F2C3AA6FCE84}" type="pres">
      <dgm:prSet presAssocID="{46F5BDEA-8626-4AFB-A0E4-15C66896AAC2}" presName="dummy" presStyleCnt="0"/>
      <dgm:spPr/>
    </dgm:pt>
    <dgm:pt modelId="{9095E52F-3472-46F3-9AFF-AF024E13C82E}" type="pres">
      <dgm:prSet presAssocID="{02CBC4E2-FF2D-40AE-AA55-AD41B30A2DAF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B6EF83C-ABCB-48A1-9134-26D62B405C49}" srcId="{130A1D23-0DB2-48A3-9A23-E0D801DF4D7A}" destId="{5F74E530-33E2-4C22-92E4-506EEFF3E57C}" srcOrd="0" destOrd="0" parTransId="{476666A6-6D3E-425C-8938-BA4991F5E2BD}" sibTransId="{7FEDD5B3-D716-469F-BA5D-693C9DE57889}"/>
    <dgm:cxn modelId="{F2A1771F-98D3-43E3-9700-E6145A7297F9}" srcId="{5F74E530-33E2-4C22-92E4-506EEFF3E57C}" destId="{4F7581C6-B832-4D24-9A35-A1164F98F2F4}" srcOrd="1" destOrd="0" parTransId="{A10C60A1-CB1E-402A-9D3C-3EC038965FFA}" sibTransId="{6593DE0C-E3B8-4DB5-A0F6-5B0FA9C935B4}"/>
    <dgm:cxn modelId="{746C76B3-C4B5-4E9A-A383-25CBDAC807F9}" type="presOf" srcId="{F31709DB-34F5-486C-98BB-E254DFB51207}" destId="{F71A7191-A38B-4C11-B776-19365A4997BE}" srcOrd="0" destOrd="0" presId="urn:microsoft.com/office/officeart/2005/8/layout/radial6"/>
    <dgm:cxn modelId="{236A92F0-ABC6-4E82-BA62-53C6B747D881}" type="presOf" srcId="{122A96C2-0BE8-497D-BACD-E89F05DCD6BC}" destId="{540888CB-F9BB-4955-8425-FAB69B4B516B}" srcOrd="0" destOrd="0" presId="urn:microsoft.com/office/officeart/2005/8/layout/radial6"/>
    <dgm:cxn modelId="{3658D5D9-2BAD-42DD-A76D-877A12007D81}" type="presOf" srcId="{6593DE0C-E3B8-4DB5-A0F6-5B0FA9C935B4}" destId="{DC9C21A1-70E8-413A-BB9F-C156D6A41188}" srcOrd="0" destOrd="0" presId="urn:microsoft.com/office/officeart/2005/8/layout/radial6"/>
    <dgm:cxn modelId="{9B9764F9-B218-4CCC-885C-F05B0AE6DA36}" srcId="{5F74E530-33E2-4C22-92E4-506EEFF3E57C}" destId="{122A96C2-0BE8-497D-BACD-E89F05DCD6BC}" srcOrd="0" destOrd="0" parTransId="{27BE1690-E208-44D2-AA8B-6A58EC11EE7C}" sibTransId="{F31709DB-34F5-486C-98BB-E254DFB51207}"/>
    <dgm:cxn modelId="{4A5EAFA0-8CA1-4450-BD4E-1BC16C4E2CC0}" type="presOf" srcId="{4F7581C6-B832-4D24-9A35-A1164F98F2F4}" destId="{30CBBF01-F8CE-4415-B844-6D8F575FBB6E}" srcOrd="0" destOrd="0" presId="urn:microsoft.com/office/officeart/2005/8/layout/radial6"/>
    <dgm:cxn modelId="{FBE1869A-76D9-4EDC-8D6B-976F7251CF8B}" type="presOf" srcId="{02CBC4E2-FF2D-40AE-AA55-AD41B30A2DAF}" destId="{9095E52F-3472-46F3-9AFF-AF024E13C82E}" srcOrd="0" destOrd="0" presId="urn:microsoft.com/office/officeart/2005/8/layout/radial6"/>
    <dgm:cxn modelId="{DE9ED862-FA94-4DEB-9214-F3972F58C62D}" type="presOf" srcId="{46F5BDEA-8626-4AFB-A0E4-15C66896AAC2}" destId="{A27353FD-5E35-43E0-8A66-EAB6B70A65E9}" srcOrd="0" destOrd="0" presId="urn:microsoft.com/office/officeart/2005/8/layout/radial6"/>
    <dgm:cxn modelId="{C2F22303-8AB0-4710-A0F1-4473A8058381}" srcId="{5F74E530-33E2-4C22-92E4-506EEFF3E57C}" destId="{46F5BDEA-8626-4AFB-A0E4-15C66896AAC2}" srcOrd="2" destOrd="0" parTransId="{3650B43D-8B68-436B-990B-CE3F9CA3C70F}" sibTransId="{02CBC4E2-FF2D-40AE-AA55-AD41B30A2DAF}"/>
    <dgm:cxn modelId="{22590154-0E37-4030-B24F-C6BE84FBB023}" type="presOf" srcId="{130A1D23-0DB2-48A3-9A23-E0D801DF4D7A}" destId="{3278D841-4CB5-4D66-A294-E7DA1C4ACD87}" srcOrd="0" destOrd="0" presId="urn:microsoft.com/office/officeart/2005/8/layout/radial6"/>
    <dgm:cxn modelId="{A6B8F07B-6899-4581-B611-83DD59EEF04A}" type="presOf" srcId="{5F74E530-33E2-4C22-92E4-506EEFF3E57C}" destId="{2F2F5673-FF32-4036-8C0E-8D9C8BD21BD0}" srcOrd="0" destOrd="0" presId="urn:microsoft.com/office/officeart/2005/8/layout/radial6"/>
    <dgm:cxn modelId="{1FBD491F-C081-498A-8696-BC793D7D9BCC}" type="presParOf" srcId="{3278D841-4CB5-4D66-A294-E7DA1C4ACD87}" destId="{2F2F5673-FF32-4036-8C0E-8D9C8BD21BD0}" srcOrd="0" destOrd="0" presId="urn:microsoft.com/office/officeart/2005/8/layout/radial6"/>
    <dgm:cxn modelId="{8E06F028-FAC6-40C2-BACD-20A5FF16BF15}" type="presParOf" srcId="{3278D841-4CB5-4D66-A294-E7DA1C4ACD87}" destId="{540888CB-F9BB-4955-8425-FAB69B4B516B}" srcOrd="1" destOrd="0" presId="urn:microsoft.com/office/officeart/2005/8/layout/radial6"/>
    <dgm:cxn modelId="{23F73EAA-5170-4512-A4DF-420C46878D60}" type="presParOf" srcId="{3278D841-4CB5-4D66-A294-E7DA1C4ACD87}" destId="{A3A05990-444F-43C2-80AA-86F196A6BB9C}" srcOrd="2" destOrd="0" presId="urn:microsoft.com/office/officeart/2005/8/layout/radial6"/>
    <dgm:cxn modelId="{6937D246-FD80-438F-B902-1C05FDF17191}" type="presParOf" srcId="{3278D841-4CB5-4D66-A294-E7DA1C4ACD87}" destId="{F71A7191-A38B-4C11-B776-19365A4997BE}" srcOrd="3" destOrd="0" presId="urn:microsoft.com/office/officeart/2005/8/layout/radial6"/>
    <dgm:cxn modelId="{2CA9F705-F96A-43FB-9E62-7CDF9AC47156}" type="presParOf" srcId="{3278D841-4CB5-4D66-A294-E7DA1C4ACD87}" destId="{30CBBF01-F8CE-4415-B844-6D8F575FBB6E}" srcOrd="4" destOrd="0" presId="urn:microsoft.com/office/officeart/2005/8/layout/radial6"/>
    <dgm:cxn modelId="{9F1F7AA5-CF83-48AB-864F-F6958CD90C9B}" type="presParOf" srcId="{3278D841-4CB5-4D66-A294-E7DA1C4ACD87}" destId="{3F520E25-69F1-4440-B21E-E0D4CA16669C}" srcOrd="5" destOrd="0" presId="urn:microsoft.com/office/officeart/2005/8/layout/radial6"/>
    <dgm:cxn modelId="{A76620DA-91BF-4F15-9C9A-9094FD270778}" type="presParOf" srcId="{3278D841-4CB5-4D66-A294-E7DA1C4ACD87}" destId="{DC9C21A1-70E8-413A-BB9F-C156D6A41188}" srcOrd="6" destOrd="0" presId="urn:microsoft.com/office/officeart/2005/8/layout/radial6"/>
    <dgm:cxn modelId="{7C91EB47-83A2-4321-8CB2-40AC57CB660B}" type="presParOf" srcId="{3278D841-4CB5-4D66-A294-E7DA1C4ACD87}" destId="{A27353FD-5E35-43E0-8A66-EAB6B70A65E9}" srcOrd="7" destOrd="0" presId="urn:microsoft.com/office/officeart/2005/8/layout/radial6"/>
    <dgm:cxn modelId="{EC629A65-3BDD-4FFB-A747-F0D72F6209A3}" type="presParOf" srcId="{3278D841-4CB5-4D66-A294-E7DA1C4ACD87}" destId="{02770F3E-A109-4534-A3D1-F2C3AA6FCE84}" srcOrd="8" destOrd="0" presId="urn:microsoft.com/office/officeart/2005/8/layout/radial6"/>
    <dgm:cxn modelId="{B5E01C4A-1FB0-4E5E-8DFF-2570788829FE}" type="presParOf" srcId="{3278D841-4CB5-4D66-A294-E7DA1C4ACD87}" destId="{9095E52F-3472-46F3-9AFF-AF024E13C82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5E52F-3472-46F3-9AFF-AF024E13C82E}">
      <dsp:nvSpPr>
        <dsp:cNvPr id="0" name=""/>
        <dsp:cNvSpPr/>
      </dsp:nvSpPr>
      <dsp:spPr>
        <a:xfrm>
          <a:off x="2401842" y="592980"/>
          <a:ext cx="3761966" cy="3761966"/>
        </a:xfrm>
        <a:prstGeom prst="blockArc">
          <a:avLst>
            <a:gd name="adj1" fmla="val 9118463"/>
            <a:gd name="adj2" fmla="val 1615350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9C21A1-70E8-413A-BB9F-C156D6A41188}">
      <dsp:nvSpPr>
        <dsp:cNvPr id="0" name=""/>
        <dsp:cNvSpPr/>
      </dsp:nvSpPr>
      <dsp:spPr>
        <a:xfrm>
          <a:off x="2371135" y="537614"/>
          <a:ext cx="3761966" cy="3761966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1A7191-A38B-4C11-B776-19365A4997BE}">
      <dsp:nvSpPr>
        <dsp:cNvPr id="0" name=""/>
        <dsp:cNvSpPr/>
      </dsp:nvSpPr>
      <dsp:spPr>
        <a:xfrm>
          <a:off x="2340532" y="592786"/>
          <a:ext cx="3761966" cy="3761966"/>
        </a:xfrm>
        <a:prstGeom prst="blockArc">
          <a:avLst>
            <a:gd name="adj1" fmla="val 16268226"/>
            <a:gd name="adj2" fmla="val 168194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2F5673-FF32-4036-8C0E-8D9C8BD21BD0}">
      <dsp:nvSpPr>
        <dsp:cNvPr id="0" name=""/>
        <dsp:cNvSpPr/>
      </dsp:nvSpPr>
      <dsp:spPr>
        <a:xfrm>
          <a:off x="3386331" y="1552809"/>
          <a:ext cx="1731575" cy="1731575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100" kern="1200" dirty="0">
              <a:solidFill>
                <a:srgbClr val="002060"/>
              </a:solidFill>
            </a:rPr>
            <a:t>كلمة</a:t>
          </a:r>
          <a:endParaRPr lang="en-US" sz="6100" kern="1200" dirty="0">
            <a:solidFill>
              <a:srgbClr val="002060"/>
            </a:solidFill>
          </a:endParaRPr>
        </a:p>
      </dsp:txBody>
      <dsp:txXfrm>
        <a:off x="3639914" y="1806392"/>
        <a:ext cx="1224409" cy="1224409"/>
      </dsp:txXfrm>
    </dsp:sp>
    <dsp:sp modelId="{540888CB-F9BB-4955-8425-FAB69B4B516B}">
      <dsp:nvSpPr>
        <dsp:cNvPr id="0" name=""/>
        <dsp:cNvSpPr/>
      </dsp:nvSpPr>
      <dsp:spPr>
        <a:xfrm>
          <a:off x="3651926" y="84350"/>
          <a:ext cx="1212103" cy="1104868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>
              <a:solidFill>
                <a:srgbClr val="002060"/>
              </a:solidFill>
            </a:rPr>
            <a:t>إسم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3829434" y="246154"/>
        <a:ext cx="857087" cy="781260"/>
      </dsp:txXfrm>
    </dsp:sp>
    <dsp:sp modelId="{30CBBF01-F8CE-4415-B844-6D8F575FBB6E}">
      <dsp:nvSpPr>
        <dsp:cNvPr id="0" name=""/>
        <dsp:cNvSpPr/>
      </dsp:nvSpPr>
      <dsp:spPr>
        <a:xfrm>
          <a:off x="5237256" y="2731219"/>
          <a:ext cx="1212103" cy="1212103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400" kern="1200" dirty="0">
              <a:solidFill>
                <a:srgbClr val="002060"/>
              </a:solidFill>
            </a:rPr>
            <a:t>فعل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5414764" y="2908727"/>
        <a:ext cx="857087" cy="857087"/>
      </dsp:txXfrm>
    </dsp:sp>
    <dsp:sp modelId="{A27353FD-5E35-43E0-8A66-EAB6B70A65E9}">
      <dsp:nvSpPr>
        <dsp:cNvPr id="0" name=""/>
        <dsp:cNvSpPr/>
      </dsp:nvSpPr>
      <dsp:spPr>
        <a:xfrm>
          <a:off x="2054878" y="2731219"/>
          <a:ext cx="1212103" cy="1212103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kern="1200" dirty="0">
              <a:solidFill>
                <a:srgbClr val="002060"/>
              </a:solidFill>
            </a:rPr>
            <a:t>حرف</a:t>
          </a:r>
          <a:endParaRPr lang="en-US" sz="3200" kern="1200" dirty="0">
            <a:solidFill>
              <a:srgbClr val="002060"/>
            </a:solidFill>
          </a:endParaRPr>
        </a:p>
      </dsp:txBody>
      <dsp:txXfrm>
        <a:off x="2232386" y="2908727"/>
        <a:ext cx="857087" cy="857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ECC-92FF-435A-973A-4FE1A3123A6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B867-1C3C-4C3C-A211-1712DE3B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ECC-92FF-435A-973A-4FE1A3123A6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B867-1C3C-4C3C-A211-1712DE3B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8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ECC-92FF-435A-973A-4FE1A3123A6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B867-1C3C-4C3C-A211-1712DE3B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9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ECC-92FF-435A-973A-4FE1A3123A6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B867-1C3C-4C3C-A211-1712DE3B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0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ECC-92FF-435A-973A-4FE1A3123A6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B867-1C3C-4C3C-A211-1712DE3B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2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ECC-92FF-435A-973A-4FE1A3123A6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B867-1C3C-4C3C-A211-1712DE3B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ECC-92FF-435A-973A-4FE1A3123A6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B867-1C3C-4C3C-A211-1712DE3B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3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ECC-92FF-435A-973A-4FE1A3123A6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B867-1C3C-4C3C-A211-1712DE3B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1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ECC-92FF-435A-973A-4FE1A3123A6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B867-1C3C-4C3C-A211-1712DE3B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6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ECC-92FF-435A-973A-4FE1A3123A6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B867-1C3C-4C3C-A211-1712DE3B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0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3ECC-92FF-435A-973A-4FE1A3123A6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B867-1C3C-4C3C-A211-1712DE3B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794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83ECC-92FF-435A-973A-4FE1A3123A6C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9B867-1C3C-4C3C-A211-1712DE3B0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0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690562"/>
            <a:ext cx="9144000" cy="2387600"/>
          </a:xfrm>
        </p:spPr>
        <p:txBody>
          <a:bodyPr>
            <a:noAutofit/>
          </a:bodyPr>
          <a:lstStyle/>
          <a:p>
            <a:r>
              <a:rPr lang="ar-SA" sz="7200" dirty="0" smtClean="0">
                <a:solidFill>
                  <a:srgbClr val="00B050"/>
                </a:solidFill>
              </a:rPr>
              <a:t>السلام عليكم ورحمة  الله </a:t>
            </a:r>
            <a:r>
              <a:rPr lang="ar-SA" sz="4400" dirty="0" smtClean="0">
                <a:solidFill>
                  <a:srgbClr val="00B050"/>
                </a:solidFill>
              </a:rPr>
              <a:t>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721" y="1946276"/>
            <a:ext cx="9144000" cy="1655762"/>
          </a:xfrm>
        </p:spPr>
        <p:txBody>
          <a:bodyPr>
            <a:noAutofit/>
          </a:bodyPr>
          <a:lstStyle/>
          <a:p>
            <a:r>
              <a:rPr lang="ar-SA" sz="5400" dirty="0" smtClean="0">
                <a:solidFill>
                  <a:srgbClr val="002060"/>
                </a:solidFill>
              </a:rPr>
              <a:t>وبركاته</a:t>
            </a:r>
            <a:endParaRPr lang="en-US" sz="54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0"/>
            <a:ext cx="3505200" cy="716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9442" y="1"/>
            <a:ext cx="3658884" cy="701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42" y="2418170"/>
            <a:ext cx="8838558" cy="49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89614" y="195942"/>
            <a:ext cx="2971800" cy="1069974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5400" b="1" dirty="0" smtClean="0">
                <a:ln/>
                <a:solidFill>
                  <a:srgbClr val="FF0000"/>
                </a:solidFill>
              </a:rPr>
              <a:t>أقسام الكلمة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477096"/>
              </p:ext>
            </p:extLst>
          </p:nvPr>
        </p:nvGraphicFramePr>
        <p:xfrm>
          <a:off x="619239" y="22860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68243" y="1698171"/>
            <a:ext cx="5023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solidFill>
                  <a:srgbClr val="002060"/>
                </a:solidFill>
              </a:rPr>
              <a:t>تنقسم الكلمة الى ثلاثة اقسام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3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2F5673-FF32-4036-8C0E-8D9C8BD21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F2F5673-FF32-4036-8C0E-8D9C8BD21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F2F5673-FF32-4036-8C0E-8D9C8BD21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0888CB-F9BB-4955-8425-FAB69B4B5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540888CB-F9BB-4955-8425-FAB69B4B5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540888CB-F9BB-4955-8425-FAB69B4B5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1A7191-A38B-4C11-B776-19365A4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F71A7191-A38B-4C11-B776-19365A4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F71A7191-A38B-4C11-B776-19365A499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CBBF01-F8CE-4415-B844-6D8F575F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0CBBF01-F8CE-4415-B844-6D8F575F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0CBBF01-F8CE-4415-B844-6D8F575F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9C21A1-70E8-413A-BB9F-C156D6A4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DC9C21A1-70E8-413A-BB9F-C156D6A4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DC9C21A1-70E8-413A-BB9F-C156D6A41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7353FD-5E35-43E0-8A66-EAB6B70A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A27353FD-5E35-43E0-8A66-EAB6B70A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A27353FD-5E35-43E0-8A66-EAB6B70A6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95E52F-3472-46F3-9AFF-AF024E13C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9095E52F-3472-46F3-9AFF-AF024E13C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095E52F-3472-46F3-9AFF-AF024E13C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1606" y="168625"/>
            <a:ext cx="36166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sz="6600" u="sng" dirty="0">
                <a:solidFill>
                  <a:schemeClr val="accent5">
                    <a:lumMod val="75000"/>
                  </a:schemeClr>
                </a:solidFill>
              </a:rPr>
              <a:t>تعريف الإسم</a:t>
            </a:r>
            <a:endParaRPr lang="en-US" sz="66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5181" y="2281535"/>
            <a:ext cx="101623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4400" dirty="0"/>
              <a:t>تعريف الإسم  لغة : العلامة  و </a:t>
            </a:r>
            <a:r>
              <a:rPr lang="ar-EG" sz="4400" dirty="0" smtClean="0"/>
              <a:t>العلو</a:t>
            </a:r>
            <a:endParaRPr lang="ar-EG" sz="4400" dirty="0"/>
          </a:p>
          <a:p>
            <a:pPr algn="r"/>
            <a:r>
              <a:rPr lang="ar-EG" sz="4400" dirty="0"/>
              <a:t> تعريف الإسم  الإصطلاحا : الإسم كلمة تدل على معنى  فى نفسها غير مقترن باحد الأزمنة الثلاثة</a:t>
            </a:r>
            <a:r>
              <a:rPr lang="ar-EG" sz="4400" dirty="0" smtClean="0"/>
              <a:t>.</a:t>
            </a:r>
            <a:endParaRPr lang="ar-SA" sz="4400" dirty="0"/>
          </a:p>
          <a:p>
            <a:pPr algn="r"/>
            <a:r>
              <a:rPr lang="ar-SA" sz="4400" dirty="0" smtClean="0"/>
              <a:t> نحو – </a:t>
            </a:r>
            <a:r>
              <a:rPr lang="ar-SA" sz="4400" u="sng" dirty="0" smtClean="0">
                <a:solidFill>
                  <a:srgbClr val="002060"/>
                </a:solidFill>
              </a:rPr>
              <a:t>زيد طالب </a:t>
            </a:r>
            <a:endParaRPr lang="en-US" sz="4400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38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8693" y="314097"/>
            <a:ext cx="512993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9600" u="sng" dirty="0">
                <a:solidFill>
                  <a:srgbClr val="C00000"/>
                </a:solidFill>
              </a:rPr>
              <a:t>تعريف الفعل</a:t>
            </a:r>
            <a:endParaRPr lang="en-US" sz="9600" u="sng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5018" y="2364662"/>
            <a:ext cx="103909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4800" dirty="0"/>
              <a:t>تعريف الفعل لغة : العمل</a:t>
            </a:r>
          </a:p>
          <a:p>
            <a:pPr algn="r"/>
            <a:r>
              <a:rPr lang="ar-EG" sz="4800" dirty="0"/>
              <a:t>تعريف الفعل إصطلاحا : الفعل كلمة تدل على معنى فى نفسها مقترن بأحد الأزمنة الثلاثة</a:t>
            </a:r>
            <a:r>
              <a:rPr lang="ar-EG" sz="4800" dirty="0" smtClean="0"/>
              <a:t>.</a:t>
            </a:r>
            <a:endParaRPr lang="ar-SA" sz="4800" dirty="0" smtClean="0"/>
          </a:p>
          <a:p>
            <a:pPr algn="r"/>
            <a:r>
              <a:rPr lang="ar-SA" sz="4800" dirty="0"/>
              <a:t> </a:t>
            </a:r>
            <a:r>
              <a:rPr lang="ar-SA" sz="4800" dirty="0" smtClean="0"/>
              <a:t>نحو – </a:t>
            </a:r>
            <a:r>
              <a:rPr lang="ar-SA" sz="4800" u="sng" dirty="0" smtClean="0">
                <a:solidFill>
                  <a:srgbClr val="FF0000"/>
                </a:solidFill>
              </a:rPr>
              <a:t>نصر</a:t>
            </a:r>
            <a:r>
              <a:rPr lang="ar-SA" sz="4800" dirty="0" smtClean="0"/>
              <a:t> بكر خالدا -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6217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5097" y="418006"/>
            <a:ext cx="59218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9600" dirty="0">
                <a:solidFill>
                  <a:srgbClr val="002060"/>
                </a:solidFill>
              </a:rPr>
              <a:t>تعريف الحرف</a:t>
            </a:r>
            <a:endParaRPr lang="en-US" sz="96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551699"/>
            <a:ext cx="10515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5400" dirty="0"/>
              <a:t>تعريف الحرف لغة :الطرف والحد.</a:t>
            </a:r>
          </a:p>
          <a:p>
            <a:pPr algn="r"/>
            <a:r>
              <a:rPr lang="ar-EG" sz="5400" dirty="0"/>
              <a:t>تعريف الحرف إصطلاحا : الحرف كلمة لا يتم مدلولها الا بإضافتها الى الإسم او الفعل</a:t>
            </a:r>
            <a:r>
              <a:rPr lang="ar-EG" sz="5400" dirty="0" smtClean="0"/>
              <a:t>.</a:t>
            </a:r>
            <a:r>
              <a:rPr lang="ar-SA" sz="5400" dirty="0" smtClean="0"/>
              <a:t> </a:t>
            </a:r>
          </a:p>
          <a:p>
            <a:pPr algn="r"/>
            <a:r>
              <a:rPr lang="ar-SA" sz="5400" dirty="0"/>
              <a:t> </a:t>
            </a:r>
            <a:r>
              <a:rPr lang="ar-SA" sz="5400" dirty="0" smtClean="0"/>
              <a:t>نحو – ذهب زيد </a:t>
            </a:r>
            <a:r>
              <a:rPr lang="ar-SA" sz="5400" u="sng" dirty="0" smtClean="0">
                <a:solidFill>
                  <a:srgbClr val="C00000"/>
                </a:solidFill>
              </a:rPr>
              <a:t>الى</a:t>
            </a:r>
            <a:r>
              <a:rPr lang="ar-SA" sz="5400" dirty="0" smtClean="0"/>
              <a:t> المدرسة -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22293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0527" y="457200"/>
            <a:ext cx="7959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600" u="sng" dirty="0" smtClean="0">
                <a:solidFill>
                  <a:srgbClr val="002060"/>
                </a:solidFill>
              </a:rPr>
              <a:t>عمل الانفرادى</a:t>
            </a:r>
            <a:endParaRPr lang="en-US" sz="6600" u="sng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5183" y="2036618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6600" dirty="0" smtClean="0"/>
              <a:t>عين اسم و فعل من التالى</a:t>
            </a:r>
          </a:p>
          <a:p>
            <a:pPr algn="r"/>
            <a:endParaRPr lang="ar-SA" sz="6600" dirty="0"/>
          </a:p>
          <a:p>
            <a:pPr algn="r"/>
            <a:r>
              <a:rPr lang="ar-SA" sz="6600" dirty="0" smtClean="0"/>
              <a:t>كتاب – نصر – خالد – اكرم – مسجد -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8363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291" y="290945"/>
            <a:ext cx="7710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dirty="0" smtClean="0">
                <a:solidFill>
                  <a:srgbClr val="0070C0"/>
                </a:solidFill>
              </a:rPr>
              <a:t>العمل الاجتماعى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235" y="2332029"/>
            <a:ext cx="10287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sz="4800" dirty="0">
                <a:solidFill>
                  <a:srgbClr val="7030A0"/>
                </a:solidFill>
              </a:rPr>
              <a:t>استخرج الأسماء و الأفعال و الحروف مما يأتي:</a:t>
            </a:r>
          </a:p>
          <a:p>
            <a:pPr algn="r"/>
            <a:r>
              <a:rPr lang="ar-EG" sz="4000" dirty="0"/>
              <a:t>١.نام الطفل على السرير.</a:t>
            </a:r>
          </a:p>
          <a:p>
            <a:pPr algn="r"/>
            <a:r>
              <a:rPr lang="ar-EG" sz="4000" dirty="0"/>
              <a:t>٢. خرج الطلاب من المدرسة.</a:t>
            </a:r>
          </a:p>
          <a:p>
            <a:pPr algn="r"/>
            <a:r>
              <a:rPr lang="ar-EG" sz="4000" dirty="0"/>
              <a:t>٣. ان الله على كل شئ قدير.</a:t>
            </a:r>
          </a:p>
          <a:p>
            <a:pPr algn="r"/>
            <a:r>
              <a:rPr lang="ar-EG" sz="4000" dirty="0"/>
              <a:t>٤.احترم المعلمين.</a:t>
            </a:r>
          </a:p>
          <a:p>
            <a:pPr algn="r"/>
            <a:r>
              <a:rPr lang="ar-EG" sz="4000" dirty="0"/>
              <a:t>٥.الولد يأكل الخبز و الحليب.</a:t>
            </a:r>
          </a:p>
        </p:txBody>
      </p:sp>
    </p:spTree>
    <p:extLst>
      <p:ext uri="{BB962C8B-B14F-4D97-AF65-F5344CB8AC3E}">
        <p14:creationId xmlns:p14="http://schemas.microsoft.com/office/powerpoint/2010/main" val="1025418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114800" y="685800"/>
            <a:ext cx="4800600" cy="990600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EG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عمل ال</a:t>
            </a:r>
            <a:r>
              <a:rPr lang="ar-SA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منزل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ar-EG" sz="7800" smtClean="0">
                <a:solidFill>
                  <a:srgbClr val="7030A0"/>
                </a:solidFill>
              </a:rPr>
              <a:t>عين الأسماء مع العلامة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EG" sz="4800" smtClean="0"/>
              <a:t>١. الصلاة عماد الدين.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EG" sz="4800" smtClean="0"/>
              <a:t>٢. داكا عاصمة بنغلاديش.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EG" sz="4800" smtClean="0"/>
              <a:t>٣. كتبت بالقلم.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EG" sz="4800" smtClean="0"/>
              <a:t>٤. يا رب العلمين.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EG" sz="4800" smtClean="0"/>
              <a:t>٥. العلماء ورثة الأنبياء. 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091"/>
            <a:ext cx="7114309" cy="426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37062" y="381000"/>
            <a:ext cx="3487738" cy="1295400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8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شكرا</a:t>
            </a:r>
            <a:endParaRPr lang="en-US" sz="8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76400"/>
            <a:ext cx="121920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7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3575" y="0"/>
            <a:ext cx="603402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6600" dirty="0" smtClean="0">
                <a:solidFill>
                  <a:srgbClr val="FF0000"/>
                </a:solidFill>
              </a:rPr>
              <a:t>اهلا </a:t>
            </a:r>
            <a:r>
              <a:rPr lang="ar-SA" sz="6600" dirty="0">
                <a:solidFill>
                  <a:srgbClr val="FF0000"/>
                </a:solidFill>
              </a:rPr>
              <a:t>سهلا </a:t>
            </a:r>
            <a:r>
              <a:rPr lang="ar-SA" sz="6600" dirty="0" smtClean="0">
                <a:solidFill>
                  <a:srgbClr val="C00000"/>
                </a:solidFill>
              </a:rPr>
              <a:t>ومرحبا </a:t>
            </a:r>
            <a:r>
              <a:rPr lang="ar-SA" sz="6600" dirty="0">
                <a:solidFill>
                  <a:srgbClr val="C00000"/>
                </a:solidFill>
              </a:rPr>
              <a:t>بكم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7382" y="1292227"/>
            <a:ext cx="5052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dirty="0">
                <a:solidFill>
                  <a:srgbClr val="00B050"/>
                </a:solidFill>
              </a:rPr>
              <a:t>يا ايها الطلاب ! كيف انتم ؟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87463"/>
            <a:ext cx="10843842" cy="5162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42" y="0"/>
            <a:ext cx="343104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3556" y="0"/>
            <a:ext cx="2669647" cy="74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5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6175" y="812861"/>
            <a:ext cx="43396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6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المدرّس</a:t>
            </a:r>
            <a:endParaRPr lang="en-US" sz="3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282883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5400" dirty="0"/>
              <a:t>محمد عبد القدوس </a:t>
            </a:r>
          </a:p>
          <a:p>
            <a:pPr algn="ctr"/>
            <a:r>
              <a:rPr lang="ar-SA" sz="5400" dirty="0"/>
              <a:t>نائب مشرف </a:t>
            </a:r>
          </a:p>
          <a:p>
            <a:pPr algn="ctr"/>
            <a:r>
              <a:rPr lang="ar-SA" sz="5400" dirty="0"/>
              <a:t>كيارجالا بورببارا باليكا داخل مدرسة</a:t>
            </a:r>
          </a:p>
          <a:p>
            <a:pPr algn="ctr"/>
            <a:r>
              <a:rPr lang="ar-SA" sz="5400" dirty="0"/>
              <a:t>فولبارية –مومن شاهى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1453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400" dirty="0">
                <a:solidFill>
                  <a:srgbClr val="FF0000"/>
                </a:solidFill>
              </a:rPr>
              <a:t>محمد عبد القدوس </a:t>
            </a:r>
          </a:p>
          <a:p>
            <a:pPr algn="ctr"/>
            <a:r>
              <a:rPr lang="ar-SA" sz="3600" dirty="0"/>
              <a:t>نائب مشرف </a:t>
            </a:r>
          </a:p>
          <a:p>
            <a:pPr algn="ctr"/>
            <a:r>
              <a:rPr lang="ar-SA" sz="3600" dirty="0"/>
              <a:t>كيارجالا بورببارا باليكا داخل مدرسة</a:t>
            </a:r>
          </a:p>
          <a:p>
            <a:pPr algn="ctr"/>
            <a:r>
              <a:rPr lang="ar-SA" sz="3600" dirty="0"/>
              <a:t>فولبارية –مومن </a:t>
            </a:r>
            <a:r>
              <a:rPr lang="ar-SA" sz="3600" dirty="0" smtClean="0"/>
              <a:t>شاهى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736221" y="1062243"/>
            <a:ext cx="47195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المدرّس</a:t>
            </a:r>
            <a:endParaRPr lang="en-US" sz="287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94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>
            <a:off x="3424379" y="563480"/>
            <a:ext cx="4618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52454" y="271092"/>
            <a:ext cx="3672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الدرس</a:t>
            </a:r>
            <a:endParaRPr lang="en-US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6436" y="164069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الصفُّ العاشر</a:t>
            </a:r>
          </a:p>
          <a:p>
            <a:pPr algn="ctr"/>
            <a:r>
              <a:rPr lang="ar-SA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قواعد اللغة بية</a:t>
            </a:r>
          </a:p>
          <a:p>
            <a:pPr algn="ctr"/>
            <a:r>
              <a:rPr lang="ar-SA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الباب الثانى </a:t>
            </a:r>
          </a:p>
          <a:p>
            <a:pPr algn="ctr"/>
            <a:endParaRPr lang="ar-SA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028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971800" y="548548"/>
            <a:ext cx="5410200" cy="899252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6600" smtClean="0">
                <a:solidFill>
                  <a:srgbClr val="7030A0"/>
                </a:solidFill>
              </a:rPr>
              <a:t>أنظر الى الصور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3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17688"/>
            <a:ext cx="3834953" cy="259985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69" y="1617688"/>
            <a:ext cx="3333750" cy="25867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37" y="1617689"/>
            <a:ext cx="3570863" cy="25867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4245027"/>
            <a:ext cx="3819962" cy="2064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27" y="4251116"/>
            <a:ext cx="3555873" cy="2058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69" y="4245027"/>
            <a:ext cx="3333750" cy="2064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124200" y="700948"/>
            <a:ext cx="5410200" cy="899252"/>
          </a:xfrm>
          <a:prstGeom prst="rect">
            <a:avLst/>
          </a:prstGeom>
          <a:solidFill>
            <a:srgbClr val="00B05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6600" dirty="0" smtClean="0">
                <a:solidFill>
                  <a:srgbClr val="7030A0"/>
                </a:solidFill>
              </a:rPr>
              <a:t>أنظر الى الصور</a:t>
            </a:r>
            <a:endParaRPr lang="en-US" sz="6600" dirty="0">
              <a:solidFill>
                <a:srgbClr val="7030A0"/>
              </a:solidFill>
            </a:endParaRPr>
          </a:p>
        </p:txBody>
      </p:sp>
      <p:pic>
        <p:nvPicPr>
          <p:cNvPr id="10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70088"/>
            <a:ext cx="3834953" cy="259985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69" y="1770088"/>
            <a:ext cx="3333750" cy="25867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937" y="1770089"/>
            <a:ext cx="3570863" cy="25867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397427"/>
            <a:ext cx="3819962" cy="2064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927" y="4403516"/>
            <a:ext cx="3555873" cy="2058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669" y="4397427"/>
            <a:ext cx="3333750" cy="20644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6" name="TextBox 15"/>
          <p:cNvSpPr txBox="1"/>
          <p:nvPr/>
        </p:nvSpPr>
        <p:spPr>
          <a:xfrm>
            <a:off x="8021782" y="3138055"/>
            <a:ext cx="3332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rgbClr val="002060"/>
                </a:solidFill>
              </a:rPr>
              <a:t>القران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0766" y="1447800"/>
            <a:ext cx="3412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/>
              <a:t>يلعبون</a:t>
            </a:r>
            <a:endParaRPr lang="en-US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3560178" y="4112981"/>
            <a:ext cx="318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dirty="0" smtClean="0">
                <a:solidFill>
                  <a:srgbClr val="002060"/>
                </a:solidFill>
              </a:rPr>
              <a:t>مسجد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3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4501" y="0"/>
            <a:ext cx="54120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9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اعلان الدرس</a:t>
            </a:r>
            <a:endParaRPr lang="en-US" sz="9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2089" y="1997425"/>
            <a:ext cx="3482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>
                <a:solidFill>
                  <a:srgbClr val="00B050"/>
                </a:solidFill>
              </a:rPr>
              <a:t>ن</a:t>
            </a:r>
            <a:r>
              <a:rPr lang="ar-SA" sz="5400" dirty="0" smtClean="0">
                <a:solidFill>
                  <a:srgbClr val="00B050"/>
                </a:solidFill>
              </a:rPr>
              <a:t>بحث </a:t>
            </a:r>
            <a:r>
              <a:rPr lang="ar-SA" sz="5400" dirty="0">
                <a:solidFill>
                  <a:srgbClr val="00B050"/>
                </a:solidFill>
              </a:rPr>
              <a:t>اليوم عن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6437" y="3348520"/>
            <a:ext cx="56284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dirty="0">
                <a:solidFill>
                  <a:srgbClr val="002060"/>
                </a:solidFill>
              </a:rPr>
              <a:t>الكلمة</a:t>
            </a:r>
            <a:r>
              <a:rPr lang="ar-EG" sz="8000" dirty="0">
                <a:solidFill>
                  <a:srgbClr val="002060"/>
                </a:solidFill>
              </a:rPr>
              <a:t> و أقسامها 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75337" y="5426425"/>
            <a:ext cx="33906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5400" dirty="0"/>
              <a:t>انشاء الله تعالى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7229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0067" y="189406"/>
            <a:ext cx="471154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88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نتائج الدرس</a:t>
            </a:r>
            <a:endParaRPr lang="en-US" sz="88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5812" y="1935079"/>
            <a:ext cx="77332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sz="54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rPr>
              <a:t>يسطيع الطللاب بعد فراغة الدرس-</a:t>
            </a:r>
          </a:p>
        </p:txBody>
      </p:sp>
      <p:sp>
        <p:nvSpPr>
          <p:cNvPr id="4" name="Rectangle 3"/>
          <p:cNvSpPr/>
          <p:nvPr/>
        </p:nvSpPr>
        <p:spPr>
          <a:xfrm>
            <a:off x="6498486" y="3157532"/>
            <a:ext cx="52020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-EG" sz="4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rPr>
              <a:t>١. ان يقول تعريف الكلمة</a:t>
            </a:r>
            <a:r>
              <a:rPr lang="ar-EG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5187" y="4173195"/>
            <a:ext cx="7585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EG" sz="60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rPr>
              <a:t>٢</a:t>
            </a:r>
            <a:r>
              <a:rPr lang="ar-EG" sz="4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rPr>
              <a:t>. ان يقول نوع الكلمة.</a:t>
            </a:r>
          </a:p>
          <a:p>
            <a:pPr algn="r"/>
            <a:r>
              <a:rPr lang="ar-EG" sz="4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</a:rPr>
              <a:t>٣. ان يعين الإسم و الفعل و الحرف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2264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00" y="457200"/>
            <a:ext cx="4419600" cy="860232"/>
          </a:xfrm>
          <a:prstGeom prst="rect">
            <a:avLst/>
          </a:prstGeom>
          <a:solidFill>
            <a:srgbClr val="00B0F0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66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تشريح الدرس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81393" y="1752599"/>
            <a:ext cx="8232648" cy="13854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ar-EG" sz="3600" b="1" smtClean="0"/>
              <a:t>تعريف الكلمة : الكلمة فى اللغة  اللفظ  و القول و البيان.  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EG" sz="3600" b="1" smtClean="0"/>
              <a:t> و في الإصطلاح : </a:t>
            </a:r>
            <a:r>
              <a:rPr lang="ar-EG" sz="4800" b="1" smtClean="0"/>
              <a:t>لفظ  وضع لمعني مفرد</a:t>
            </a:r>
            <a:r>
              <a:rPr lang="ar-EG" sz="3600" b="1" smtClean="0"/>
              <a:t>.</a:t>
            </a:r>
            <a:endParaRPr lang="ar-EG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7883236" y="3767983"/>
            <a:ext cx="2286000" cy="133741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relaxedIns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dirty="0">
                <a:solidFill>
                  <a:srgbClr val="7030A0"/>
                </a:solidFill>
              </a:rPr>
              <a:t>طيران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08895" y="3138054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5400" dirty="0"/>
              <a:t>نحو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7924800" y="5105400"/>
            <a:ext cx="2286000" cy="12954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4838700" y="3719945"/>
            <a:ext cx="2362200" cy="12536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relaxedInset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600" dirty="0">
                <a:solidFill>
                  <a:srgbClr val="7030A0"/>
                </a:solidFill>
              </a:rPr>
              <a:t>زهر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8700" y="4973644"/>
            <a:ext cx="2362200" cy="142715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1712970" y="3765413"/>
            <a:ext cx="2401829" cy="11290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dirty="0">
                <a:solidFill>
                  <a:srgbClr val="7030A0"/>
                </a:solidFill>
              </a:rPr>
              <a:t>يلعبون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2969" y="4973645"/>
            <a:ext cx="2401829" cy="142715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177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337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السلام عليكم ورحمة  الله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اسلام عليكم ورحمة  الله و برك</dc:title>
  <dc:creator>HP</dc:creator>
  <cp:lastModifiedBy>HP</cp:lastModifiedBy>
  <cp:revision>59</cp:revision>
  <dcterms:created xsi:type="dcterms:W3CDTF">2023-01-04T10:21:53Z</dcterms:created>
  <dcterms:modified xsi:type="dcterms:W3CDTF">2023-01-07T10:45:35Z</dcterms:modified>
</cp:coreProperties>
</file>