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80" r:id="rId2"/>
    <p:sldId id="259" r:id="rId3"/>
    <p:sldId id="260" r:id="rId4"/>
    <p:sldId id="261" r:id="rId5"/>
    <p:sldId id="268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63" r:id="rId16"/>
    <p:sldId id="264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64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5F6AE-CFDE-4C2C-AD1A-C0BEB096F96B}" type="datetimeFigureOut">
              <a:rPr lang="en-US" smtClean="0"/>
              <a:pPr/>
              <a:t>22/3/23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235A2-E51D-4638-8E8B-1D605368DA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2704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235A2-E51D-4638-8E8B-1D605368DA5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22/3/23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22/3/23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22/3/23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 dir="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2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6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oleObject" Target="../embeddings/oleObject9.bin"/><Relationship Id="rId7" Type="http://schemas.openxmlformats.org/officeDocument/2006/relationships/image" Target="../media/image6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12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11" Type="http://schemas.openxmlformats.org/officeDocument/2006/relationships/image" Target="../media/image22.png"/><Relationship Id="rId5" Type="http://schemas.openxmlformats.org/officeDocument/2006/relationships/image" Target="../media/image14.png"/><Relationship Id="rId10" Type="http://schemas.openxmlformats.org/officeDocument/2006/relationships/image" Target="../media/image21.png"/><Relationship Id="rId4" Type="http://schemas.openxmlformats.org/officeDocument/2006/relationships/image" Target="../media/image11.pn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5.png"/><Relationship Id="rId3" Type="http://schemas.openxmlformats.org/officeDocument/2006/relationships/oleObject" Target="../embeddings/oleObject4.bin"/><Relationship Id="rId7" Type="http://schemas.openxmlformats.org/officeDocument/2006/relationships/image" Target="../media/image18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png"/><Relationship Id="rId11" Type="http://schemas.openxmlformats.org/officeDocument/2006/relationships/image" Target="../media/image17.png"/><Relationship Id="rId5" Type="http://schemas.openxmlformats.org/officeDocument/2006/relationships/image" Target="../media/image14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24.png"/><Relationship Id="rId1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oleObject" Target="../embeddings/oleObject5.bin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ME PIC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905000"/>
            <a:ext cx="3810000" cy="457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2895600"/>
            <a:ext cx="5410200" cy="3657600"/>
          </a:xfrm>
        </p:spPr>
        <p:txBody>
          <a:bodyPr>
            <a:normAutofit/>
          </a:bodyPr>
          <a:lstStyle/>
          <a:p>
            <a:pPr algn="ctr">
              <a:buClr>
                <a:srgbClr val="FF0000"/>
              </a:buClr>
              <a:buNone/>
            </a:pP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kvn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&amp;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Gikv`yj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nK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400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*(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MwYZ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)</a:t>
            </a:r>
            <a:br>
              <a:rPr lang="en-US" sz="4000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ag©Ni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wWMÖx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gvaecyi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nweMÄ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pPr algn="ctr">
              <a:buClr>
                <a:srgbClr val="FF0000"/>
              </a:buClr>
              <a:buNone/>
            </a:pP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dvb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:-01716-872895</a:t>
            </a:r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Wave2">
              <a:avLst/>
            </a:prstTxWarp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7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72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 rot="10800000">
            <a:off x="1600200" y="5562600"/>
            <a:ext cx="15240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914797" y="4876403"/>
            <a:ext cx="1371600" cy="79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600200" y="4191000"/>
            <a:ext cx="304800" cy="228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819400" y="5328140"/>
            <a:ext cx="304800" cy="228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5400000">
            <a:off x="2495790" y="3576654"/>
            <a:ext cx="1082523" cy="1285210"/>
          </a:xfrm>
          <a:prstGeom prst="arc">
            <a:avLst>
              <a:gd name="adj1" fmla="val 16200000"/>
              <a:gd name="adj2" fmla="val 281897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51070657"/>
              </p:ext>
            </p:extLst>
          </p:nvPr>
        </p:nvGraphicFramePr>
        <p:xfrm>
          <a:off x="1905000" y="4419600"/>
          <a:ext cx="566578" cy="533400"/>
        </p:xfrm>
        <a:graphic>
          <a:graphicData uri="http://schemas.openxmlformats.org/presentationml/2006/ole">
            <p:oleObj spid="_x0000_s31747" name="Equation" r:id="rId3" imgW="114120" imgH="126720" progId="Equation.3">
              <p:embed/>
            </p:oleObj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609600" y="4191000"/>
            <a:ext cx="4070350" cy="158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124200" y="3048000"/>
            <a:ext cx="0" cy="329184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24400" y="3962400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819400" y="6323568"/>
            <a:ext cx="533400" cy="38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Y’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38862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X’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2743200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00400" y="37338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O(0,0)</a:t>
            </a:r>
            <a:endParaRPr lang="en-US" sz="2000" b="1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5181600" cy="9144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চতুর্ভাগে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আর্গুমেন্ট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3429000" y="1524000"/>
            <a:ext cx="2438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তৃতীয়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চতুর্ভাগ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20" name="Picture 7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4191000"/>
            <a:ext cx="304799" cy="609598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228600" y="5257800"/>
            <a:ext cx="152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NikoshBAN" pitchFamily="2" charset="0"/>
                <a:cs typeface="NikoshBAN" pitchFamily="2" charset="0"/>
              </a:rPr>
              <a:t>P(-x, -y)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2895600"/>
            <a:ext cx="5677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যদি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2895600"/>
            <a:ext cx="3657600" cy="381000"/>
          </a:xfrm>
          <a:prstGeom prst="rect">
            <a:avLst/>
          </a:prstGeom>
          <a:noFill/>
        </p:spPr>
      </p:pic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3999" y="4648200"/>
            <a:ext cx="3657597" cy="685800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4419600" y="4724400"/>
            <a:ext cx="9268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rot="10800000" flipV="1">
            <a:off x="990600" y="4191000"/>
            <a:ext cx="2133600" cy="1905000"/>
          </a:xfrm>
          <a:prstGeom prst="line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133600" y="3774757"/>
            <a:ext cx="4748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NikoshBAN" pitchFamily="2" charset="0"/>
                <a:cs typeface="NikoshBAN" pitchFamily="2" charset="0"/>
              </a:rPr>
              <a:t>-x</a:t>
            </a:r>
            <a:endParaRPr lang="en-US" sz="2600" dirty="0"/>
          </a:p>
        </p:txBody>
      </p:sp>
      <p:sp>
        <p:nvSpPr>
          <p:cNvPr id="37" name="TextBox 36"/>
          <p:cNvSpPr txBox="1"/>
          <p:nvPr/>
        </p:nvSpPr>
        <p:spPr>
          <a:xfrm>
            <a:off x="3124200" y="4876800"/>
            <a:ext cx="47160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NikoshBAN" pitchFamily="2" charset="0"/>
                <a:cs typeface="NikoshBAN" pitchFamily="2" charset="0"/>
              </a:rPr>
              <a:t>-y</a:t>
            </a:r>
            <a:endParaRPr lang="en-US" sz="2600" dirty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8" grpId="0" animBg="1"/>
      <p:bldP spid="29" grpId="0" animBg="1"/>
      <p:bldP spid="9" grpId="0"/>
      <p:bldP spid="10" grpId="0"/>
      <p:bldP spid="11" grpId="0"/>
      <p:bldP spid="12" grpId="0"/>
      <p:bldP spid="13" grpId="0"/>
      <p:bldP spid="16" grpId="0" animBg="1"/>
      <p:bldP spid="19" grpId="0" animBg="1"/>
      <p:bldP spid="21" grpId="0"/>
      <p:bldP spid="22" grpId="0"/>
      <p:bldP spid="27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 rot="10800000">
            <a:off x="5867400" y="5791200"/>
            <a:ext cx="19050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7011194" y="5028406"/>
            <a:ext cx="15240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67400" y="4267200"/>
            <a:ext cx="2590800" cy="2057400"/>
          </a:xfrm>
          <a:prstGeom prst="line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467600" y="4267200"/>
            <a:ext cx="304800" cy="228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867400" y="5562600"/>
            <a:ext cx="304800" cy="228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51070657"/>
              </p:ext>
            </p:extLst>
          </p:nvPr>
        </p:nvGraphicFramePr>
        <p:xfrm>
          <a:off x="6291422" y="4953000"/>
          <a:ext cx="566578" cy="533400"/>
        </p:xfrm>
        <a:graphic>
          <a:graphicData uri="http://schemas.openxmlformats.org/presentationml/2006/ole">
            <p:oleObj spid="_x0000_s32771" name="Equation" r:id="rId3" imgW="114120" imgH="126720" progId="Equation.3">
              <p:embed/>
            </p:oleObj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4724400" y="4267200"/>
            <a:ext cx="4070350" cy="158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867400" y="3048000"/>
            <a:ext cx="0" cy="329184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724900" y="3810000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6324600"/>
            <a:ext cx="533400" cy="38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Y’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81500" y="41910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X’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92800" y="2802067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00600" y="37338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O(0,0)</a:t>
            </a:r>
            <a:endParaRPr lang="en-US" sz="2000" b="1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5181600" cy="91440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চতুর্ভাগে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আর্গুমেন্ট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3429000" y="1524000"/>
            <a:ext cx="2438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চতুর্ভাগ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20" name="Picture 7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1" y="4191000"/>
            <a:ext cx="304799" cy="609598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7848600" y="5257800"/>
            <a:ext cx="1295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NikoshBAN" pitchFamily="2" charset="0"/>
                <a:cs typeface="NikoshBAN" pitchFamily="2" charset="0"/>
              </a:rPr>
              <a:t>P(x, -y)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3088957"/>
            <a:ext cx="5677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যদি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048000"/>
            <a:ext cx="4419600" cy="505326"/>
          </a:xfrm>
          <a:prstGeom prst="rect">
            <a:avLst/>
          </a:prstGeom>
          <a:noFill/>
        </p:spPr>
      </p:pic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4876800"/>
            <a:ext cx="3581400" cy="1004737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304800" y="5105400"/>
            <a:ext cx="9268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24600" y="3810000"/>
            <a:ext cx="37542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NikoshBAN" pitchFamily="2" charset="0"/>
                <a:cs typeface="NikoshBAN" pitchFamily="2" charset="0"/>
              </a:rPr>
              <a:t>x</a:t>
            </a:r>
            <a:endParaRPr lang="en-US" sz="2600" dirty="0"/>
          </a:p>
        </p:txBody>
      </p:sp>
      <p:sp>
        <p:nvSpPr>
          <p:cNvPr id="29" name="TextBox 28"/>
          <p:cNvSpPr txBox="1"/>
          <p:nvPr/>
        </p:nvSpPr>
        <p:spPr>
          <a:xfrm>
            <a:off x="5395796" y="4689157"/>
            <a:ext cx="47160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NikoshBAN" pitchFamily="2" charset="0"/>
                <a:cs typeface="NikoshBAN" pitchFamily="2" charset="0"/>
              </a:rPr>
              <a:t>-y</a:t>
            </a:r>
            <a:endParaRPr lang="en-US" sz="2600" dirty="0"/>
          </a:p>
        </p:txBody>
      </p:sp>
      <p:sp>
        <p:nvSpPr>
          <p:cNvPr id="30" name="Arc 29"/>
          <p:cNvSpPr/>
          <p:nvPr/>
        </p:nvSpPr>
        <p:spPr>
          <a:xfrm rot="5150822">
            <a:off x="6006254" y="3677573"/>
            <a:ext cx="1082523" cy="1285210"/>
          </a:xfrm>
          <a:prstGeom prst="arc">
            <a:avLst>
              <a:gd name="adj1" fmla="val 16200000"/>
              <a:gd name="adj2" fmla="val 2134268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9" grpId="0"/>
      <p:bldP spid="10" grpId="0"/>
      <p:bldP spid="11" grpId="0"/>
      <p:bldP spid="12" grpId="0"/>
      <p:bldP spid="13" grpId="0"/>
      <p:bldP spid="16" grpId="0" animBg="1"/>
      <p:bldP spid="19" grpId="0" animBg="1"/>
      <p:bldP spid="21" grpId="0"/>
      <p:bldP spid="22" grpId="0"/>
      <p:bldP spid="27" grpId="0"/>
      <p:bldP spid="28" grpId="0"/>
      <p:bldP spid="29" grpId="0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609600" y="1752600"/>
            <a:ext cx="8077200" cy="480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5638800" cy="9144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পোলার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আকার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752600"/>
            <a:ext cx="76961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i="1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z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কার্তেসীয়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আকারের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বিন্দুর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কার্তেসীয়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স্থানাংক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(x, y) ও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পোলার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স্থানাংক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 </a:t>
            </a:r>
          </a:p>
          <a:p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                               । 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9150" y="1752600"/>
            <a:ext cx="1466850" cy="390525"/>
          </a:xfrm>
          <a:prstGeom prst="rect">
            <a:avLst/>
          </a:prstGeom>
          <a:noFill/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2209800"/>
            <a:ext cx="762000" cy="395468"/>
          </a:xfrm>
          <a:prstGeom prst="rect">
            <a:avLst/>
          </a:prstGeom>
          <a:noFill/>
        </p:spPr>
      </p:pic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590800"/>
            <a:ext cx="3390900" cy="390525"/>
          </a:xfrm>
          <a:prstGeom prst="rect">
            <a:avLst/>
          </a:prstGeom>
          <a:noFill/>
        </p:spPr>
      </p:pic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124200"/>
            <a:ext cx="4939990" cy="457200"/>
          </a:xfrm>
          <a:prstGeom prst="rect">
            <a:avLst/>
          </a:prstGeom>
          <a:noFill/>
        </p:spPr>
      </p:pic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3657600"/>
            <a:ext cx="3189249" cy="457200"/>
          </a:xfrm>
          <a:prstGeom prst="rect">
            <a:avLst/>
          </a:prstGeom>
          <a:noFill/>
        </p:spPr>
      </p:pic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803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4114800"/>
            <a:ext cx="1004777" cy="533400"/>
          </a:xfrm>
          <a:prstGeom prst="rect">
            <a:avLst/>
          </a:prstGeom>
          <a:noFill/>
        </p:spPr>
      </p:pic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805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72100" y="4191000"/>
            <a:ext cx="3086100" cy="409575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4495800" y="4191000"/>
            <a:ext cx="92525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যেহেতু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52600" y="4648200"/>
            <a:ext cx="36872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z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পোলার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আকার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19200" y="5508248"/>
            <a:ext cx="476124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2600" b="1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6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ও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যথাক্রমে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z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মডুলাস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আর্গুমেন্ট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807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9775" y="5495925"/>
            <a:ext cx="1800225" cy="447675"/>
          </a:xfrm>
          <a:prstGeom prst="rect">
            <a:avLst/>
          </a:prstGeom>
          <a:noFill/>
        </p:spPr>
      </p:pic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809" name="Picture 1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5410200"/>
            <a:ext cx="1790700" cy="628650"/>
          </a:xfrm>
          <a:prstGeom prst="rect">
            <a:avLst/>
          </a:prstGeom>
          <a:noFill/>
        </p:spPr>
      </p:pic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811" name="Picture 1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943600"/>
            <a:ext cx="161925" cy="361950"/>
          </a:xfrm>
          <a:prstGeom prst="rect">
            <a:avLst/>
          </a:prstGeom>
          <a:noFill/>
        </p:spPr>
      </p:pic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813" name="Picture 2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47850" y="5934075"/>
            <a:ext cx="209550" cy="3905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" grpId="0" animBg="1"/>
      <p:bldP spid="7" grpId="0"/>
      <p:bldP spid="22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609600" y="4114800"/>
            <a:ext cx="8077200" cy="2514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609600" y="1600200"/>
            <a:ext cx="7924800" cy="2362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5638800" cy="9144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অনুবন্ধী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600200"/>
            <a:ext cx="769620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গুণের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,            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,                                     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সংখ্যাকে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ফলাফলে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অনুবন্ধী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62311" y="1648264"/>
            <a:ext cx="1038225" cy="447675"/>
          </a:xfrm>
          <a:prstGeom prst="rect">
            <a:avLst/>
          </a:prstGeom>
          <a:noFill/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057400"/>
            <a:ext cx="1038225" cy="447675"/>
          </a:xfrm>
          <a:prstGeom prst="rect">
            <a:avLst/>
          </a:prstGeom>
          <a:noFill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1" y="2105464"/>
            <a:ext cx="3581399" cy="4022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456491" y="4113553"/>
            <a:ext cx="66877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4144253"/>
            <a:ext cx="1733550" cy="447675"/>
          </a:xfrm>
          <a:prstGeom prst="rect">
            <a:avLst/>
          </a:prstGeom>
          <a:noFill/>
        </p:spPr>
      </p:pic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5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00054" y="4130185"/>
            <a:ext cx="1733550" cy="447675"/>
          </a:xfrm>
          <a:prstGeom prst="rect">
            <a:avLst/>
          </a:prstGeom>
          <a:noFill/>
        </p:spPr>
      </p:pic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7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66825" y="4724400"/>
            <a:ext cx="5362575" cy="466725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7313965" y="4724400"/>
            <a:ext cx="9156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9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47775" y="5257800"/>
            <a:ext cx="5457825" cy="447675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7313965" y="5257800"/>
            <a:ext cx="9156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31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5867400"/>
            <a:ext cx="3276600" cy="447675"/>
          </a:xfrm>
          <a:prstGeom prst="rect">
            <a:avLst/>
          </a:prstGeom>
          <a:noFill/>
        </p:spPr>
      </p:pic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33" name="Picture 1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95975" y="5867400"/>
            <a:ext cx="885825" cy="447675"/>
          </a:xfrm>
          <a:prstGeom prst="rect">
            <a:avLst/>
          </a:prstGeom>
          <a:noFill/>
        </p:spPr>
      </p:pic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35" name="Picture 1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95925" y="5876925"/>
            <a:ext cx="219075" cy="447675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3048000" y="4114800"/>
            <a:ext cx="275908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অনুবন্ধী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  <p:bldP spid="4" grpId="0" animBg="1"/>
      <p:bldP spid="7" grpId="0"/>
      <p:bldP spid="14" grpId="0"/>
      <p:bldP spid="21" grpId="0"/>
      <p:bldP spid="24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/>
          <p:nvPr/>
        </p:nvSpPr>
        <p:spPr>
          <a:xfrm>
            <a:off x="457200" y="1676400"/>
            <a:ext cx="8305800" cy="609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381000" y="2362200"/>
            <a:ext cx="8382000" cy="4267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5638800" cy="9144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সঞ্চারপথের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1752600"/>
            <a:ext cx="65181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,                             </a:t>
            </a:r>
            <a:r>
              <a:rPr lang="en-US" sz="22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dirty="0" err="1" smtClean="0">
                <a:latin typeface="NikoshBAN" pitchFamily="2" charset="0"/>
                <a:cs typeface="NikoshBAN" pitchFamily="2" charset="0"/>
              </a:rPr>
              <a:t>নির্দেশিত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dirty="0" err="1" smtClean="0">
                <a:latin typeface="NikoshBAN" pitchFamily="2" charset="0"/>
                <a:cs typeface="NikoshBAN" pitchFamily="2" charset="0"/>
              </a:rPr>
              <a:t>সঞ্চারপথের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752600"/>
            <a:ext cx="1600200" cy="413238"/>
          </a:xfrm>
          <a:prstGeom prst="rect">
            <a:avLst/>
          </a:prstGeom>
          <a:noFill/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1752600"/>
            <a:ext cx="1752600" cy="424599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09600" y="2362200"/>
            <a:ext cx="149752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2514600"/>
            <a:ext cx="1800225" cy="44767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661996" y="2895600"/>
            <a:ext cx="47160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81225" y="2971800"/>
            <a:ext cx="2619375" cy="447675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661996" y="3393757"/>
            <a:ext cx="47160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3429000"/>
            <a:ext cx="2933700" cy="447675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676400" y="3927157"/>
            <a:ext cx="47160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14550" y="3867150"/>
            <a:ext cx="3219450" cy="476250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1676400" y="4384357"/>
            <a:ext cx="47160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53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25" y="4343400"/>
            <a:ext cx="3114675" cy="457200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685800" y="5029200"/>
            <a:ext cx="785984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বৃত্তটির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55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5029200"/>
            <a:ext cx="762000" cy="389283"/>
          </a:xfrm>
          <a:prstGeom prst="rect">
            <a:avLst/>
          </a:prstGeom>
          <a:noFill/>
        </p:spPr>
      </p:pic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57" name="Picture 1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58050" y="5029200"/>
            <a:ext cx="209550" cy="447675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609600" y="5562600"/>
            <a:ext cx="79247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নির্দেশিত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সঞ্চারপথটি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34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5630517"/>
            <a:ext cx="762000" cy="389283"/>
          </a:xfrm>
          <a:prstGeom prst="rect">
            <a:avLst/>
          </a:prstGeom>
          <a:noFill/>
        </p:spPr>
      </p:pic>
      <p:pic>
        <p:nvPicPr>
          <p:cNvPr id="35" name="Picture 1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50" y="5943600"/>
            <a:ext cx="209550" cy="4476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6" grpId="0" animBg="1"/>
      <p:bldP spid="4" grpId="0" animBg="1"/>
      <p:bldP spid="8" grpId="0"/>
      <p:bldP spid="13" grpId="0"/>
      <p:bldP spid="16" grpId="0"/>
      <p:bldP spid="19" grpId="0"/>
      <p:bldP spid="22" grpId="0"/>
      <p:bldP spid="25" grpId="0"/>
      <p:bldP spid="28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685800" y="1600200"/>
            <a:ext cx="8001000" cy="4343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31159307"/>
              </p:ext>
            </p:extLst>
          </p:nvPr>
        </p:nvGraphicFramePr>
        <p:xfrm>
          <a:off x="2286000" y="2590800"/>
          <a:ext cx="1066800" cy="838200"/>
        </p:xfrm>
        <a:graphic>
          <a:graphicData uri="http://schemas.openxmlformats.org/presentationml/2006/ole">
            <p:oleObj spid="_x0000_s2163" name="Equation" r:id="rId3" imgW="46980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2221468"/>
            <a:ext cx="60949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NikoshBAN" pitchFamily="2" charset="0"/>
                <a:cs typeface="NikoshBAN" pitchFamily="2" charset="0"/>
              </a:rPr>
              <a:t>01. </a:t>
            </a:r>
            <a:r>
              <a:rPr lang="bn-BD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সংখ্যাটির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মডুলাস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আর্গুমেন্ট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bn-BD" sz="2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676400"/>
            <a:ext cx="156966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0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উত্তর বলিঃ-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3352800"/>
            <a:ext cx="678262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NikoshBAN" pitchFamily="2" charset="0"/>
                <a:cs typeface="NikoshBAN" pitchFamily="2" charset="0"/>
              </a:rPr>
              <a:t>02.       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সংখ্যাটির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পোলার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আকারে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bn-BD" sz="2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2743200"/>
            <a:ext cx="152958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600" dirty="0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,   </a:t>
            </a:r>
            <a:endParaRPr lang="en-US" sz="2600" dirty="0"/>
          </a:p>
        </p:txBody>
      </p:sp>
      <p:sp>
        <p:nvSpPr>
          <p:cNvPr id="2166" name="Rectangle 1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65" name="Picture 11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47850" y="2743200"/>
            <a:ext cx="209550" cy="447675"/>
          </a:xfrm>
          <a:prstGeom prst="rect">
            <a:avLst/>
          </a:prstGeom>
          <a:noFill/>
        </p:spPr>
      </p:pic>
      <p:sp>
        <p:nvSpPr>
          <p:cNvPr id="12" name="Rounded Rectangle 11"/>
          <p:cNvSpPr/>
          <p:nvPr/>
        </p:nvSpPr>
        <p:spPr>
          <a:xfrm>
            <a:off x="2133600" y="228600"/>
            <a:ext cx="45720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05200" y="228600"/>
            <a:ext cx="185980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5000" dirty="0"/>
          </a:p>
        </p:txBody>
      </p:sp>
      <p:sp>
        <p:nvSpPr>
          <p:cNvPr id="2" name="Rectangle 1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68" name="Rectangle 1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67" name="Picture 11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2286000"/>
            <a:ext cx="876300" cy="390525"/>
          </a:xfrm>
          <a:prstGeom prst="rect">
            <a:avLst/>
          </a:prstGeom>
          <a:noFill/>
        </p:spPr>
      </p:pic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69" name="Picture 1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3352800"/>
            <a:ext cx="1333500" cy="43815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022169" y="4003357"/>
            <a:ext cx="8066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600" dirty="0" smtClean="0">
                <a:latin typeface="NikoshBAN" pitchFamily="2" charset="0"/>
                <a:cs typeface="NikoshBAN" pitchFamily="2" charset="0"/>
              </a:rPr>
              <a:t>উত্তরঃ</a:t>
            </a:r>
            <a:endParaRPr lang="en-US" sz="2600" dirty="0"/>
          </a:p>
        </p:txBody>
      </p:sp>
      <p:sp>
        <p:nvSpPr>
          <p:cNvPr id="2172" name="Rectangle 1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71" name="Picture 12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3810000"/>
            <a:ext cx="2781300" cy="74295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990600" y="4572000"/>
            <a:ext cx="723146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NikoshBAN" pitchFamily="2" charset="0"/>
                <a:cs typeface="NikoshBAN" pitchFamily="2" charset="0"/>
              </a:rPr>
              <a:t>03.                     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সঞ্চারপথের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74" name="Rectangle 1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73" name="Picture 12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4648200"/>
            <a:ext cx="2514600" cy="390525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1143000" y="5105400"/>
            <a:ext cx="143661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600" dirty="0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 </a:t>
            </a:r>
            <a:endParaRPr lang="en-US" sz="2600" dirty="0"/>
          </a:p>
        </p:txBody>
      </p:sp>
      <p:sp>
        <p:nvSpPr>
          <p:cNvPr id="2176" name="Rectangle 1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75" name="Picture 12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5105400"/>
            <a:ext cx="1905000" cy="4487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62741566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6" grpId="0"/>
      <p:bldP spid="7" grpId="0"/>
      <p:bldP spid="8" grpId="0"/>
      <p:bldP spid="9" grpId="0"/>
      <p:bldP spid="12" grpId="0" animBg="1"/>
      <p:bldP spid="13" grpId="0"/>
      <p:bldP spid="19" grpId="0"/>
      <p:bldP spid="22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 Same Side Corner Rectangle 20"/>
          <p:cNvSpPr/>
          <p:nvPr/>
        </p:nvSpPr>
        <p:spPr>
          <a:xfrm>
            <a:off x="762000" y="2514600"/>
            <a:ext cx="7467600" cy="3200400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6800" y="2971800"/>
            <a:ext cx="556274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১.       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মডুলাস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আগুমেন্ট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নিণর্য়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94087" y="3581400"/>
            <a:ext cx="683071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 startAt="2"/>
            </a:pP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Z=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x+iy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        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বৃত্তের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just"/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নির্দেশ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38700" y="3581400"/>
            <a:ext cx="1562100" cy="390525"/>
          </a:xfrm>
          <a:prstGeom prst="rect">
            <a:avLst/>
          </a:prstGeom>
          <a:noFill/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3048000"/>
            <a:ext cx="1123950" cy="390525"/>
          </a:xfrm>
          <a:prstGeom prst="rect">
            <a:avLst/>
          </a:prstGeom>
          <a:noFill/>
        </p:spPr>
      </p:pic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95425" y="4514850"/>
            <a:ext cx="1095375" cy="43815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066800" y="4536757"/>
            <a:ext cx="665118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NikoshBAN" pitchFamily="2" charset="0"/>
                <a:cs typeface="NikoshBAN" pitchFamily="2" charset="0"/>
              </a:rPr>
              <a:t>3.     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সংখ্যাটির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পোলার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আকারে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bn-BD" sz="2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5-Point Star 15"/>
          <p:cNvSpPr/>
          <p:nvPr/>
        </p:nvSpPr>
        <p:spPr>
          <a:xfrm>
            <a:off x="76200" y="0"/>
            <a:ext cx="8915400" cy="1905000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124200" y="533400"/>
            <a:ext cx="29001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b="1" dirty="0"/>
          </a:p>
        </p:txBody>
      </p:sp>
    </p:spTree>
    <p:extLst>
      <p:ext uri="{BB962C8B-B14F-4D97-AF65-F5344CB8AC3E}">
        <p14:creationId xmlns="" xmlns:p14="http://schemas.microsoft.com/office/powerpoint/2010/main" val="387009397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" grpId="0"/>
      <p:bldP spid="7" grpId="0"/>
      <p:bldP spid="14" grpId="0"/>
      <p:bldP spid="16" grpId="0" animBg="1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85800"/>
            <a:ext cx="7680960" cy="57607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752600" y="4267200"/>
            <a:ext cx="5334000" cy="156966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ধন্যবাদ</a:t>
            </a:r>
            <a:r>
              <a:rPr lang="bn-IN" sz="80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sz="80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898612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8229600" cy="28193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bn-BD" sz="2100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bn-BD" sz="7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জটিলসংখ্যা</a:t>
            </a:r>
          </a:p>
          <a:p>
            <a:pPr marL="0" indent="0" algn="ctr">
              <a:buNone/>
            </a:pPr>
            <a:r>
              <a:rPr lang="bn-BD" sz="7200" b="1" dirty="0" smtClean="0">
                <a:solidFill>
                  <a:srgbClr val="00B050"/>
                </a:solidFill>
              </a:rPr>
              <a:t>(Complex number)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81000"/>
            <a:ext cx="44958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পাঠশিরোনাম</a:t>
            </a:r>
            <a:endParaRPr lang="en-US" sz="6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4658488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33400" y="2057400"/>
            <a:ext cx="8077200" cy="381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441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7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7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7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531745"/>
            <a:ext cx="793215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অধ্যায়পাঠ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…….</a:t>
            </a:r>
          </a:p>
          <a:p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1.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2.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পরমমান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মডুরাস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 ও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নতি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আর্গুমেন্ট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3.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চতুর্ভাগে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জটিলসংখ্যার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আর্গুমেন্ট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4.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পোলার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আকার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5.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অনুবন্ধী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6.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2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সঞ্চারপথের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sz="2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6973515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562600" y="3886200"/>
            <a:ext cx="762000" cy="198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429000" y="3886200"/>
            <a:ext cx="762000" cy="198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bn-BD" b="1" u="sng" dirty="0" smtClean="0">
                <a:latin typeface="NikoshBAN" pitchFamily="2" charset="0"/>
                <a:cs typeface="NikoshBAN" pitchFamily="2" charset="0"/>
              </a:rPr>
              <a:t>জটিলসংখ্যাঃ</a:t>
            </a:r>
            <a:r>
              <a:rPr lang="bn-BD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বাস্তব ও কাল্পনিক সংখ্যা নিয়ে যে সংখ্যা গঠিত হয় তাকে জটিল সংখ্যা বলে।অর্থাৎ’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x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+i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yআকারের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সংখ্যা।এখানে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x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কাল্পনিকঅংশ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y ,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সংখ্যাকে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সাধারনত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z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সূচিত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অর্থাৎ z=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x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+i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y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,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52400"/>
            <a:ext cx="41148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7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4876800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অংশ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6600" y="4749225"/>
            <a:ext cx="18309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অবাস্তব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অংশ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966690" y="5181600"/>
            <a:ext cx="1233710" cy="12412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6477000" y="5029200"/>
            <a:ext cx="609600" cy="12413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1000" y="5358825"/>
            <a:ext cx="11801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Re(z)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30478" y="5334000"/>
            <a:ext cx="1175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Im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(z)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7825" y="3686175"/>
            <a:ext cx="4524375" cy="1190625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6096000"/>
            <a:ext cx="1400175" cy="514350"/>
          </a:xfrm>
          <a:prstGeom prst="rect">
            <a:avLst/>
          </a:prstGeom>
          <a:noFill/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6096000"/>
            <a:ext cx="1371600" cy="466725"/>
          </a:xfrm>
          <a:prstGeom prst="rect">
            <a:avLst/>
          </a:prstGeom>
          <a:noFill/>
        </p:spPr>
      </p:pic>
      <p:pic>
        <p:nvPicPr>
          <p:cNvPr id="26" name="Picture 1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6105525"/>
            <a:ext cx="219075" cy="447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88862112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3" grpId="0" build="p" animBg="1"/>
      <p:bldP spid="2" grpId="0" animBg="1"/>
      <p:bldP spid="10" grpId="0"/>
      <p:bldP spid="11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6928340" y="4953000"/>
            <a:ext cx="304800" cy="228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867400" y="3886200"/>
            <a:ext cx="304800" cy="228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rot="10800000" flipV="1">
            <a:off x="5867400" y="3886200"/>
            <a:ext cx="1371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610600" cy="1295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মানই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মডুলাস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   ।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P(x, y)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পোলার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স্থানাংক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           ;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r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মডুলাস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ও   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আর্গুমেন্ট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5181600" cy="9144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মডুলাস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আর্গুমেন্ট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5867400" y="3886200"/>
            <a:ext cx="1371600" cy="1295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6590505" y="4533106"/>
            <a:ext cx="12954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c 28"/>
          <p:cNvSpPr/>
          <p:nvPr/>
        </p:nvSpPr>
        <p:spPr>
          <a:xfrm rot="1474071">
            <a:off x="5800503" y="4559176"/>
            <a:ext cx="882622" cy="970028"/>
          </a:xfrm>
          <a:prstGeom prst="arc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03846672"/>
              </p:ext>
            </p:extLst>
          </p:nvPr>
        </p:nvGraphicFramePr>
        <p:xfrm>
          <a:off x="7543800" y="3429000"/>
          <a:ext cx="1085850" cy="457200"/>
        </p:xfrm>
        <a:graphic>
          <a:graphicData uri="http://schemas.openxmlformats.org/presentationml/2006/ole">
            <p:oleObj spid="_x0000_s4158" name="Equation" r:id="rId3" imgW="482400" imgH="203040" progId="Equation.3">
              <p:embed/>
            </p:oleObj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51070657"/>
              </p:ext>
            </p:extLst>
          </p:nvPr>
        </p:nvGraphicFramePr>
        <p:xfrm>
          <a:off x="6215222" y="4114800"/>
          <a:ext cx="566578" cy="533400"/>
        </p:xfrm>
        <a:graphic>
          <a:graphicData uri="http://schemas.openxmlformats.org/presentationml/2006/ole">
            <p:oleObj spid="_x0000_s4159" name="Equation" r:id="rId4" imgW="114120" imgH="126720" progId="Equation.3">
              <p:embed/>
            </p:oleObj>
          </a:graphicData>
        </a:graphic>
      </p:graphicFrame>
      <p:sp>
        <p:nvSpPr>
          <p:cNvPr id="4164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63" name="Picture 6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1" y="3200400"/>
            <a:ext cx="2766848" cy="685800"/>
          </a:xfrm>
          <a:prstGeom prst="rect">
            <a:avLst/>
          </a:prstGeom>
          <a:noFill/>
        </p:spPr>
      </p:pic>
      <p:sp>
        <p:nvSpPr>
          <p:cNvPr id="4166" name="Rectangle 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65" name="Picture 6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886200"/>
            <a:ext cx="2481379" cy="1066800"/>
          </a:xfrm>
          <a:prstGeom prst="rect">
            <a:avLst/>
          </a:prstGeom>
          <a:noFill/>
        </p:spPr>
      </p:pic>
      <p:sp>
        <p:nvSpPr>
          <p:cNvPr id="4168" name="Rectangle 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67" name="Picture 7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4628272"/>
            <a:ext cx="304799" cy="609598"/>
          </a:xfrm>
          <a:prstGeom prst="rect">
            <a:avLst/>
          </a:prstGeom>
          <a:noFill/>
        </p:spPr>
      </p:pic>
      <p:cxnSp>
        <p:nvCxnSpPr>
          <p:cNvPr id="21" name="Straight Arrow Connector 20"/>
          <p:cNvCxnSpPr/>
          <p:nvPr/>
        </p:nvCxnSpPr>
        <p:spPr>
          <a:xfrm>
            <a:off x="4495800" y="5181600"/>
            <a:ext cx="4070350" cy="158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867400" y="3048000"/>
            <a:ext cx="0" cy="329184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629650" y="4872335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5486400" y="6324600"/>
            <a:ext cx="533400" cy="38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Y’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229100" y="5012732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X’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410200" y="2907268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105400" y="5181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O(0,0)</a:t>
            </a:r>
            <a:endParaRPr lang="en-US" sz="2000" b="1" dirty="0"/>
          </a:p>
        </p:txBody>
      </p:sp>
      <p:sp>
        <p:nvSpPr>
          <p:cNvPr id="4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6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1740040"/>
            <a:ext cx="381000" cy="393560"/>
          </a:xfrm>
          <a:prstGeom prst="rect">
            <a:avLst/>
          </a:prstGeom>
          <a:noFill/>
        </p:spPr>
      </p:pic>
      <p:sp>
        <p:nvSpPr>
          <p:cNvPr id="6" name="Rectangle 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2133600"/>
            <a:ext cx="1219200" cy="487680"/>
          </a:xfrm>
          <a:prstGeom prst="rect">
            <a:avLst/>
          </a:prstGeom>
          <a:noFill/>
        </p:spPr>
      </p:pic>
      <p:pic>
        <p:nvPicPr>
          <p:cNvPr id="45" name="Picture 7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0" y="2133600"/>
            <a:ext cx="228600" cy="457200"/>
          </a:xfrm>
          <a:prstGeom prst="rect">
            <a:avLst/>
          </a:prstGeom>
          <a:noFill/>
        </p:spPr>
      </p:pic>
      <p:sp>
        <p:nvSpPr>
          <p:cNvPr id="8" name="Rectangle 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7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4953000"/>
            <a:ext cx="365760" cy="762000"/>
          </a:xfrm>
          <a:prstGeom prst="rect">
            <a:avLst/>
          </a:prstGeom>
          <a:noFill/>
        </p:spPr>
      </p:pic>
      <p:sp>
        <p:nvSpPr>
          <p:cNvPr id="4170" name="Rectangle 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69" name="Picture 7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4343400"/>
            <a:ext cx="323263" cy="513031"/>
          </a:xfrm>
          <a:prstGeom prst="rect">
            <a:avLst/>
          </a:prstGeom>
          <a:noFill/>
        </p:spPr>
      </p:pic>
      <p:pic>
        <p:nvPicPr>
          <p:cNvPr id="46" name="Picture 6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3032760"/>
            <a:ext cx="1066800" cy="426720"/>
          </a:xfrm>
          <a:prstGeom prst="rect">
            <a:avLst/>
          </a:prstGeom>
          <a:noFill/>
        </p:spPr>
      </p:pic>
      <p:sp>
        <p:nvSpPr>
          <p:cNvPr id="4172" name="Rectangle 7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71" name="Picture 7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5124450"/>
            <a:ext cx="2971800" cy="742950"/>
          </a:xfrm>
          <a:prstGeom prst="rect">
            <a:avLst/>
          </a:prstGeom>
          <a:noFill/>
        </p:spPr>
      </p:pic>
      <p:sp>
        <p:nvSpPr>
          <p:cNvPr id="4174" name="Rectangle 7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73" name="Picture 77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5692626"/>
            <a:ext cx="2971800" cy="7627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67067799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3" grpId="0" build="p" animBg="1"/>
      <p:bldP spid="2" grpId="0" animBg="1"/>
      <p:bldP spid="29" grpId="0" animBg="1"/>
      <p:bldP spid="23" grpId="0"/>
      <p:bldP spid="24" grpId="0"/>
      <p:bldP spid="25" grpId="0"/>
      <p:bldP spid="26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rc 18"/>
          <p:cNvSpPr/>
          <p:nvPr/>
        </p:nvSpPr>
        <p:spPr>
          <a:xfrm rot="1474071">
            <a:off x="5800503" y="4424860"/>
            <a:ext cx="882622" cy="970028"/>
          </a:xfrm>
          <a:prstGeom prst="arc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928340" y="4817933"/>
            <a:ext cx="304800" cy="228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67400" y="3767796"/>
            <a:ext cx="304800" cy="228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 flipV="1">
            <a:off x="5867400" y="3767796"/>
            <a:ext cx="1371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6590505" y="4398039"/>
            <a:ext cx="12954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51070657"/>
              </p:ext>
            </p:extLst>
          </p:nvPr>
        </p:nvGraphicFramePr>
        <p:xfrm>
          <a:off x="6215222" y="3979733"/>
          <a:ext cx="566578" cy="533400"/>
        </p:xfrm>
        <a:graphic>
          <a:graphicData uri="http://schemas.openxmlformats.org/presentationml/2006/ole">
            <p:oleObj spid="_x0000_s27650" name="Equation" r:id="rId3" imgW="114120" imgH="126720" progId="Equation.3">
              <p:embed/>
            </p:oleObj>
          </a:graphicData>
        </a:graphic>
      </p:graphicFrame>
      <p:pic>
        <p:nvPicPr>
          <p:cNvPr id="9" name="Picture 7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4493205"/>
            <a:ext cx="304799" cy="609598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>
          <a:xfrm>
            <a:off x="4495800" y="5046533"/>
            <a:ext cx="4070350" cy="158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867400" y="2912933"/>
            <a:ext cx="0" cy="329184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629650" y="4737268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6189533"/>
            <a:ext cx="533400" cy="38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Y’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10200" y="2895600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05400" y="5046533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O(0,0)</a:t>
            </a:r>
            <a:endParaRPr lang="en-US" sz="2000" b="1" dirty="0"/>
          </a:p>
        </p:txBody>
      </p:sp>
      <p:pic>
        <p:nvPicPr>
          <p:cNvPr id="16" name="Picture 7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4817933"/>
            <a:ext cx="365760" cy="762000"/>
          </a:xfrm>
          <a:prstGeom prst="rect">
            <a:avLst/>
          </a:prstGeom>
          <a:noFill/>
        </p:spPr>
      </p:pic>
      <p:pic>
        <p:nvPicPr>
          <p:cNvPr id="17" name="Picture 7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4208333"/>
            <a:ext cx="323263" cy="513031"/>
          </a:xfrm>
          <a:prstGeom prst="rect">
            <a:avLst/>
          </a:prstGeom>
          <a:noFill/>
        </p:spPr>
      </p:pic>
      <p:cxnSp>
        <p:nvCxnSpPr>
          <p:cNvPr id="18" name="Straight Connector 17"/>
          <p:cNvCxnSpPr/>
          <p:nvPr/>
        </p:nvCxnSpPr>
        <p:spPr>
          <a:xfrm flipV="1">
            <a:off x="5867400" y="3753728"/>
            <a:ext cx="1371600" cy="1295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6009" y="3429000"/>
            <a:ext cx="1787991" cy="352425"/>
          </a:xfrm>
          <a:prstGeom prst="rect">
            <a:avLst/>
          </a:prstGeom>
          <a:noFill/>
        </p:spPr>
      </p:pic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610600" cy="1752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সংখ্যাটি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আরগাঁ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P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P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পোলার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স্থানাংক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চিত্রানুযায়ী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                  . </a:t>
            </a:r>
          </a:p>
          <a:p>
            <a:pPr algn="just">
              <a:buNone/>
            </a:pP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z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মডুলাস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প্রকৃতমান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পরমমান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5181600" cy="9144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মডুলাস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প্রকৃতমান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পরমমান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76920" y="1814732"/>
            <a:ext cx="890080" cy="457200"/>
          </a:xfrm>
          <a:prstGeom prst="rect">
            <a:avLst/>
          </a:prstGeom>
          <a:noFill/>
        </p:spPr>
      </p:pic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48263" y="1876864"/>
            <a:ext cx="1038137" cy="381000"/>
          </a:xfrm>
          <a:prstGeom prst="rect">
            <a:avLst/>
          </a:prstGeom>
          <a:noFill/>
        </p:spPr>
      </p:pic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337604"/>
            <a:ext cx="1295400" cy="491196"/>
          </a:xfrm>
          <a:prstGeom prst="rect">
            <a:avLst/>
          </a:prstGeom>
          <a:noFill/>
        </p:spPr>
      </p:pic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9" name="Picture 1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1828800"/>
            <a:ext cx="1600200" cy="416672"/>
          </a:xfrm>
          <a:prstGeom prst="rect">
            <a:avLst/>
          </a:prstGeom>
          <a:noFill/>
        </p:spPr>
      </p:pic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61" name="Picture 1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286000"/>
            <a:ext cx="2057400" cy="457200"/>
          </a:xfrm>
          <a:prstGeom prst="rect">
            <a:avLst/>
          </a:prstGeom>
          <a:noFill/>
        </p:spPr>
      </p:pic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63" name="Picture 15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2743200"/>
            <a:ext cx="457200" cy="472273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4229100" y="48768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X’</a:t>
            </a:r>
            <a:endParaRPr lang="en-US" dirty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" grpId="0" animBg="1"/>
      <p:bldP spid="5" grpId="0" animBg="1"/>
      <p:bldP spid="12" grpId="0"/>
      <p:bldP spid="13" grpId="0"/>
      <p:bldP spid="14" grpId="0"/>
      <p:bldP spid="15" grpId="0"/>
      <p:bldP spid="23" grpId="0" build="p"/>
      <p:bldP spid="22" grpId="0" animBg="1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524000"/>
            <a:ext cx="222208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 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Arc 4"/>
          <p:cNvSpPr/>
          <p:nvPr/>
        </p:nvSpPr>
        <p:spPr>
          <a:xfrm rot="1474071">
            <a:off x="5800503" y="4424860"/>
            <a:ext cx="882622" cy="970028"/>
          </a:xfrm>
          <a:prstGeom prst="arc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28340" y="4817933"/>
            <a:ext cx="304800" cy="228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67400" y="3767796"/>
            <a:ext cx="304800" cy="228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6590505" y="4398039"/>
            <a:ext cx="12954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51070657"/>
              </p:ext>
            </p:extLst>
          </p:nvPr>
        </p:nvGraphicFramePr>
        <p:xfrm>
          <a:off x="6215222" y="3979733"/>
          <a:ext cx="566578" cy="533400"/>
        </p:xfrm>
        <a:graphic>
          <a:graphicData uri="http://schemas.openxmlformats.org/presentationml/2006/ole">
            <p:oleObj spid="_x0000_s28674" name="Equation" r:id="rId3" imgW="114120" imgH="126720" progId="Equation.3">
              <p:embed/>
            </p:oleObj>
          </a:graphicData>
        </a:graphic>
      </p:graphicFrame>
      <p:pic>
        <p:nvPicPr>
          <p:cNvPr id="10" name="Picture 7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4493205"/>
            <a:ext cx="304799" cy="609598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>
            <a:off x="5029200" y="5029200"/>
            <a:ext cx="3536950" cy="1892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867400" y="2912933"/>
            <a:ext cx="0" cy="329184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629650" y="4737268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6189533"/>
            <a:ext cx="533400" cy="38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Y’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10200" y="2895600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05400" y="5046533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O(0,0)</a:t>
            </a:r>
            <a:endParaRPr lang="en-US" sz="2000" b="1" dirty="0"/>
          </a:p>
        </p:txBody>
      </p:sp>
      <p:pic>
        <p:nvPicPr>
          <p:cNvPr id="17" name="Picture 7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4876800"/>
            <a:ext cx="365760" cy="762000"/>
          </a:xfrm>
          <a:prstGeom prst="rect">
            <a:avLst/>
          </a:prstGeom>
          <a:noFill/>
        </p:spPr>
      </p:pic>
      <p:pic>
        <p:nvPicPr>
          <p:cNvPr id="18" name="Picture 7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4208333"/>
            <a:ext cx="323263" cy="513031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 flipV="1">
            <a:off x="5867400" y="3753728"/>
            <a:ext cx="1371600" cy="1295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6009" y="3429000"/>
            <a:ext cx="1787991" cy="352425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4724400" y="48006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X’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rot="10800000" flipV="1">
            <a:off x="5867400" y="3767796"/>
            <a:ext cx="1371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5181600" cy="9144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আর্গুমেন্ট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নতি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490004"/>
            <a:ext cx="1295400" cy="491196"/>
          </a:xfrm>
          <a:prstGeom prst="rect">
            <a:avLst/>
          </a:prstGeom>
          <a:noFill/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1371600"/>
            <a:ext cx="4953000" cy="742950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762000" y="2022157"/>
            <a:ext cx="37176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চিত্রানুযায়ী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            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এবং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2057400"/>
            <a:ext cx="1866900" cy="466725"/>
          </a:xfrm>
          <a:prstGeom prst="rect">
            <a:avLst/>
          </a:prstGeom>
          <a:noFill/>
        </p:spPr>
      </p:pic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1981200"/>
            <a:ext cx="2133600" cy="547638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762000" y="2667000"/>
            <a:ext cx="9268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3" name="Picture 69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1" y="2514600"/>
            <a:ext cx="1904999" cy="819002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2286000" y="3276600"/>
            <a:ext cx="306045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z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আর্গুমেন্ট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5" name="Picture 69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1" y="3200400"/>
            <a:ext cx="1447799" cy="622441"/>
          </a:xfrm>
          <a:prstGeom prst="rect">
            <a:avLst/>
          </a:prstGeom>
          <a:noFill/>
        </p:spPr>
      </p:pic>
      <p:sp>
        <p:nvSpPr>
          <p:cNvPr id="47" name="TextBox 46"/>
          <p:cNvSpPr txBox="1"/>
          <p:nvPr/>
        </p:nvSpPr>
        <p:spPr>
          <a:xfrm>
            <a:off x="838200" y="3886200"/>
            <a:ext cx="3657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মুখ্য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(principal) </a:t>
            </a:r>
            <a:r>
              <a:rPr lang="en-US" sz="2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আর্গুমেন্ট</a:t>
            </a:r>
            <a:r>
              <a:rPr lang="en-US" sz="2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 z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মুখ্য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আর্গুমেন্টকে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Arg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(z)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92" name="Picture 20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3962400"/>
            <a:ext cx="1447800" cy="319139"/>
          </a:xfrm>
          <a:prstGeom prst="rect">
            <a:avLst/>
          </a:prstGeom>
          <a:noFill/>
        </p:spPr>
      </p:pic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94" name="Picture 22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61936" y="3962400"/>
            <a:ext cx="209550" cy="3905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13" grpId="0"/>
      <p:bldP spid="14" grpId="0"/>
      <p:bldP spid="15" grpId="0"/>
      <p:bldP spid="16" grpId="0"/>
      <p:bldP spid="21" grpId="0"/>
      <p:bldP spid="23" grpId="0" animBg="1"/>
      <p:bldP spid="27" grpId="0"/>
      <p:bldP spid="32" grpId="0"/>
      <p:bldP spid="34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6928340" y="4876800"/>
            <a:ext cx="304800" cy="228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838498" y="3767796"/>
            <a:ext cx="304800" cy="228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5181600" cy="9144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চতুর্ভাগে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আর্গুমেন্ট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829300" y="3352800"/>
            <a:ext cx="1790700" cy="1751568"/>
          </a:xfrm>
          <a:prstGeom prst="line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51070657"/>
              </p:ext>
            </p:extLst>
          </p:nvPr>
        </p:nvGraphicFramePr>
        <p:xfrm>
          <a:off x="6177122" y="4037568"/>
          <a:ext cx="566578" cy="533400"/>
        </p:xfrm>
        <a:graphic>
          <a:graphicData uri="http://schemas.openxmlformats.org/presentationml/2006/ole">
            <p:oleObj spid="_x0000_s29699" name="Equation" r:id="rId3" imgW="114120" imgH="126720" progId="Equation.3">
              <p:embed/>
            </p:oleObj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4457700" y="5104368"/>
            <a:ext cx="4070350" cy="158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829300" y="2970768"/>
            <a:ext cx="0" cy="329184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591550" y="4795103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448300" y="6247368"/>
            <a:ext cx="533400" cy="38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Y’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0" y="49355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X’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03851" y="2724835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67300" y="5104368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O(0,0)</a:t>
            </a:r>
            <a:endParaRPr lang="en-US" sz="2000" b="1" dirty="0"/>
          </a:p>
        </p:txBody>
      </p:sp>
      <p:pic>
        <p:nvPicPr>
          <p:cNvPr id="15" name="Picture 7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4981136"/>
            <a:ext cx="251460" cy="523875"/>
          </a:xfrm>
          <a:prstGeom prst="rect">
            <a:avLst/>
          </a:prstGeom>
          <a:noFill/>
        </p:spPr>
      </p:pic>
      <p:pic>
        <p:nvPicPr>
          <p:cNvPr id="16" name="Picture 7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74280" y="4419600"/>
            <a:ext cx="240720" cy="382032"/>
          </a:xfrm>
          <a:prstGeom prst="rect">
            <a:avLst/>
          </a:prstGeom>
          <a:noFill/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3429000" y="1524000"/>
            <a:ext cx="2438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প্রথম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চতুর্ভাগ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3048000"/>
            <a:ext cx="3886199" cy="5334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651416" y="3124200"/>
            <a:ext cx="5677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যদি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3962400"/>
            <a:ext cx="2590800" cy="910082"/>
          </a:xfrm>
          <a:prstGeom prst="rect">
            <a:avLst/>
          </a:prstGeom>
          <a:noFill/>
        </p:spPr>
      </p:pic>
      <p:sp>
        <p:nvSpPr>
          <p:cNvPr id="25" name="Arc 24"/>
          <p:cNvSpPr/>
          <p:nvPr/>
        </p:nvSpPr>
        <p:spPr>
          <a:xfrm rot="1474071">
            <a:off x="5864035" y="4469142"/>
            <a:ext cx="809448" cy="939580"/>
          </a:xfrm>
          <a:prstGeom prst="arc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7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4493205"/>
            <a:ext cx="304799" cy="609598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7467600" y="3581400"/>
            <a:ext cx="114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NikoshBAN" pitchFamily="2" charset="0"/>
                <a:cs typeface="NikoshBAN" pitchFamily="2" charset="0"/>
              </a:rPr>
              <a:t>P(x, y)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200" y="4191000"/>
            <a:ext cx="9268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10800000" flipV="1">
            <a:off x="5867400" y="3767796"/>
            <a:ext cx="1371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V="1">
            <a:off x="6561867" y="4428266"/>
            <a:ext cx="1354267" cy="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4" grpId="0" animBg="1"/>
      <p:bldP spid="10" grpId="0"/>
      <p:bldP spid="11" grpId="0"/>
      <p:bldP spid="12" grpId="0"/>
      <p:bldP spid="13" grpId="0"/>
      <p:bldP spid="14" grpId="0"/>
      <p:bldP spid="17" grpId="0" animBg="1"/>
      <p:bldP spid="22" grpId="0"/>
      <p:bldP spid="25" grpId="0" animBg="1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rc 41"/>
          <p:cNvSpPr/>
          <p:nvPr/>
        </p:nvSpPr>
        <p:spPr>
          <a:xfrm>
            <a:off x="6248400" y="4191000"/>
            <a:ext cx="1680720" cy="1976554"/>
          </a:xfrm>
          <a:prstGeom prst="arc">
            <a:avLst>
              <a:gd name="adj1" fmla="val 13523856"/>
              <a:gd name="adj2" fmla="val 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086600" y="3733800"/>
            <a:ext cx="304800" cy="228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4953000"/>
            <a:ext cx="304800" cy="228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rot="10800000">
            <a:off x="5410200" y="3733800"/>
            <a:ext cx="19812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4685506" y="4457700"/>
            <a:ext cx="1448594" cy="79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51070657"/>
              </p:ext>
            </p:extLst>
          </p:nvPr>
        </p:nvGraphicFramePr>
        <p:xfrm>
          <a:off x="6215222" y="3886200"/>
          <a:ext cx="566578" cy="533400"/>
        </p:xfrm>
        <a:graphic>
          <a:graphicData uri="http://schemas.openxmlformats.org/presentationml/2006/ole">
            <p:oleObj spid="_x0000_s30723" name="Equation" r:id="rId3" imgW="114120" imgH="126720" progId="Equation.3">
              <p:embed/>
            </p:oleObj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4495800" y="5181600"/>
            <a:ext cx="4070350" cy="158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391400" y="3048000"/>
            <a:ext cx="0" cy="329184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29650" y="4872335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543800" y="6172200"/>
            <a:ext cx="533400" cy="38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Y’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29100" y="5012732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X’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40600" y="2678668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0" y="53340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O(0,0)</a:t>
            </a:r>
            <a:endParaRPr lang="en-US" sz="2000" b="1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5181600" cy="9144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চতুর্ভাগে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আর্গুমেন্ট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429000" y="1524000"/>
            <a:ext cx="2438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চতুর্ভাগ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22" name="Picture 7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4495800"/>
            <a:ext cx="304799" cy="609598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5257800" y="3048000"/>
            <a:ext cx="1295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NikoshBAN" pitchFamily="2" charset="0"/>
                <a:cs typeface="NikoshBAN" pitchFamily="2" charset="0"/>
              </a:rPr>
              <a:t>P(-x, y)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3733800"/>
            <a:ext cx="3657600" cy="38100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533400" y="3698557"/>
            <a:ext cx="5677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যদি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4419600"/>
            <a:ext cx="2895600" cy="623358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304800" y="4460557"/>
            <a:ext cx="9268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rot="10800000">
            <a:off x="4343400" y="2971800"/>
            <a:ext cx="3048000" cy="2209800"/>
          </a:xfrm>
          <a:prstGeom prst="line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096000" y="5105400"/>
            <a:ext cx="4748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NikoshBAN" pitchFamily="2" charset="0"/>
                <a:cs typeface="NikoshBAN" pitchFamily="2" charset="0"/>
              </a:rPr>
              <a:t>-x</a:t>
            </a:r>
            <a:endParaRPr lang="en-US" sz="2600" dirty="0"/>
          </a:p>
        </p:txBody>
      </p:sp>
      <p:sp>
        <p:nvSpPr>
          <p:cNvPr id="51" name="TextBox 50"/>
          <p:cNvSpPr txBox="1"/>
          <p:nvPr/>
        </p:nvSpPr>
        <p:spPr>
          <a:xfrm>
            <a:off x="5486400" y="4343400"/>
            <a:ext cx="37221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NikoshBAN" pitchFamily="2" charset="0"/>
                <a:cs typeface="NikoshBAN" pitchFamily="2" charset="0"/>
              </a:rPr>
              <a:t>y</a:t>
            </a:r>
            <a:endParaRPr lang="en-US" sz="2600" dirty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5" grpId="0" animBg="1"/>
      <p:bldP spid="36" grpId="0" animBg="1"/>
      <p:bldP spid="9" grpId="0"/>
      <p:bldP spid="11" grpId="0"/>
      <p:bldP spid="12" grpId="0"/>
      <p:bldP spid="13" grpId="0"/>
      <p:bldP spid="18" grpId="0" animBg="1"/>
      <p:bldP spid="21" grpId="0" animBg="1"/>
      <p:bldP spid="23" grpId="0"/>
      <p:bldP spid="26" grpId="0"/>
      <p:bldP spid="29" grpId="0"/>
      <p:bldP spid="50" grpId="0"/>
      <p:bldP spid="5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2030</TotalTime>
  <Words>611</Words>
  <Application>Microsoft Office PowerPoint</Application>
  <PresentationFormat>On-screen Show (4:3)</PresentationFormat>
  <Paragraphs>131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Concourse</vt:lpstr>
      <vt:lpstr>Equation</vt:lpstr>
      <vt:lpstr>¯^vMZg</vt:lpstr>
      <vt:lpstr>পাঠশিরোনাম</vt:lpstr>
      <vt:lpstr>শিখন ফল</vt:lpstr>
      <vt:lpstr>উপস্থাপন</vt:lpstr>
      <vt:lpstr>মডুলাস ও আর্গুমেন্ট কি ?</vt:lpstr>
      <vt:lpstr>মডুলাস (প্রকৃতমান বা পরমমান)</vt:lpstr>
      <vt:lpstr>আর্গুমেন্ট (নতি)</vt:lpstr>
      <vt:lpstr>বিভিন্ন চতুর্ভাগে আর্গুমেন্ট </vt:lpstr>
      <vt:lpstr>বিভিন্ন চতুর্ভাগে আর্গুমেন্ট </vt:lpstr>
      <vt:lpstr>বিভিন্ন চতুর্ভাগে আর্গুমেন্ট </vt:lpstr>
      <vt:lpstr>বিভিন্ন চতুর্ভাগে আর্গুমেন্ট </vt:lpstr>
      <vt:lpstr>জটিল সংখ্যার পোলার আকার</vt:lpstr>
      <vt:lpstr>অনুবন্ধী জটিল সংখ্যা</vt:lpstr>
      <vt:lpstr>সঞ্চারপথের সমীকরণ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National</dc:creator>
  <cp:lastModifiedBy>ac</cp:lastModifiedBy>
  <cp:revision>161</cp:revision>
  <dcterms:created xsi:type="dcterms:W3CDTF">2006-08-16T00:00:00Z</dcterms:created>
  <dcterms:modified xsi:type="dcterms:W3CDTF">2023-03-22T17:41:53Z</dcterms:modified>
</cp:coreProperties>
</file>