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70" r:id="rId5"/>
    <p:sldId id="271" r:id="rId6"/>
    <p:sldId id="272" r:id="rId7"/>
    <p:sldId id="260" r:id="rId8"/>
    <p:sldId id="262" r:id="rId9"/>
    <p:sldId id="261" r:id="rId10"/>
    <p:sldId id="263" r:id="rId11"/>
    <p:sldId id="264" r:id="rId12"/>
    <p:sldId id="265" r:id="rId13"/>
    <p:sldId id="273" r:id="rId14"/>
    <p:sldId id="274" r:id="rId15"/>
    <p:sldId id="275" r:id="rId16"/>
    <p:sldId id="27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WALTON\Videos\&#2454;&#2480;&#2455;&#2507;&#2486;%20&#2438;&#2480;%20&#2453;&#2458;&#2509;&#2459;&#2474;%20&#2455;&#2482;&#2509;&#2474;%20%20%20Bangla%20Golpo%20&#2455;&#2482;&#2509;&#2474;%20%20%20Bangla%20Cartoon%20%20%20Rupkothar%20Golpo%20&#2480;&#2497;&#2474;&#2453;&#2469;&#2494;&#2480;%20&#2455;&#2482;&#2509;&#65533;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WALTON\Videos\&#2488;&#2495;&#2434;&#2489;%20&#2478;&#2494;&#2478;&#2494;%20&#2488;&#2495;&#2434;&#2489;%20&#2478;&#2494;&#2478;&#2494;%20%20%20Bangla%20Rhymes%20for%20kids%20%20%20H.mp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WALTON\Videos\&#2476;&#2494;&#2434;&#2482;&#2494;&#2470;&#2503;&#2486;&#2503;&#2480;%20&#2460;&#2494;&#2468;&#2496;&#2479;&#2492;%20&#2488;&#2434;&#2455;&#2496;&#2468;%20&#2437;&#2475;&#2495;&#2488;&#2495;&#2479;&#2492;&#2494;&#2482;&#2404;%20BD%20National%20anthem%20official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133600"/>
            <a:ext cx="5943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nSenHandwriting" panose="02000500020000020004" pitchFamily="2" charset="0"/>
                <a:cs typeface="BenSenHandwriting" panose="02000500020000020004" pitchFamily="2" charset="0"/>
              </a:rPr>
              <a:t>স্বাগতম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4548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3400" y="228600"/>
            <a:ext cx="167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96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</a:t>
            </a:r>
            <a:endParaRPr lang="en-US" sz="96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ঠোঙ্গা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3867150" cy="2824163"/>
          </a:xfrm>
          <a:prstGeom prst="rect">
            <a:avLst/>
          </a:prstGeom>
        </p:spPr>
      </p:pic>
      <p:pic>
        <p:nvPicPr>
          <p:cNvPr id="5" name="Picture 4" descr="ঠিক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752600"/>
            <a:ext cx="3581400" cy="3057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4800600"/>
            <a:ext cx="243368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ঠোঙ্গা</a:t>
            </a:r>
            <a:endParaRPr lang="en-U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5105400"/>
            <a:ext cx="17940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ঠিক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002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3200" y="1371600"/>
            <a:ext cx="213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96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</a:t>
            </a:r>
            <a:endParaRPr lang="en-US" sz="96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4191000"/>
            <a:ext cx="9685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96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</a:t>
            </a:r>
            <a:endParaRPr lang="en-US" sz="96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41910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 rot="1688701">
            <a:off x="2549336" y="3436299"/>
            <a:ext cx="4726028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9558425">
            <a:off x="2524102" y="3189432"/>
            <a:ext cx="480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8" grpId="0" animBg="1"/>
      <p:bldP spid="8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>
                    <a:lumMod val="50000"/>
                  </a:schemeClr>
                </a:solidFill>
              </a:rPr>
              <a:t>চল একটা গল্প শুনি এবং দেখি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খরগোশ আর কচ্ছপ গল্প   Bangla Golpo গল্প   Bangla Cartoon   Rupkothar Golpo রুপকথার গল্�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162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bn-IN" sz="2400" dirty="0" smtClean="0"/>
              <a:t>সোনামনিরা এবার বলতো গল্পটির নাম কী?</a:t>
            </a:r>
          </a:p>
          <a:p>
            <a:pPr marL="342900" indent="-342900" algn="ctr"/>
            <a:r>
              <a:rPr lang="bn-IN" sz="2400" dirty="0" smtClean="0">
                <a:solidFill>
                  <a:srgbClr val="FF0000"/>
                </a:solidFill>
              </a:rPr>
              <a:t> উত্তরঃ খরগোশ ও কচ্ছপ</a:t>
            </a:r>
          </a:p>
          <a:p>
            <a:pPr marL="342900" indent="-342900" algn="ctr"/>
            <a:r>
              <a:rPr lang="bn-IN" sz="2400" dirty="0" smtClean="0"/>
              <a:t>২) খরগোশ আর কচ্ছপ কোথায় থাকে?</a:t>
            </a:r>
          </a:p>
          <a:p>
            <a:pPr marL="342900" indent="-342900" algn="ctr"/>
            <a:r>
              <a:rPr lang="bn-IN" sz="2400" dirty="0" smtClean="0">
                <a:solidFill>
                  <a:srgbClr val="00B050"/>
                </a:solidFill>
              </a:rPr>
              <a:t>উত্তরঃ জঙ্গলে</a:t>
            </a:r>
          </a:p>
          <a:p>
            <a:pPr marL="342900" indent="-342900" algn="ctr"/>
            <a:r>
              <a:rPr lang="bn-IN" sz="2400" dirty="0" smtClean="0"/>
              <a:t>৩) কে বেশী দ্রুত দৌড়াতে পারে?</a:t>
            </a:r>
          </a:p>
          <a:p>
            <a:pPr marL="342900" indent="-342900" algn="ctr"/>
            <a:r>
              <a:rPr lang="bn-IN" sz="2400" dirty="0" smtClean="0">
                <a:solidFill>
                  <a:srgbClr val="7030A0"/>
                </a:solidFill>
              </a:rPr>
              <a:t>উত্তরঃ খরগোশ</a:t>
            </a:r>
          </a:p>
          <a:p>
            <a:pPr marL="342900" indent="-342900" algn="ctr"/>
            <a:r>
              <a:rPr lang="bn-IN" sz="2400" dirty="0" smtClean="0"/>
              <a:t>৪) কে ধীরে চলে?</a:t>
            </a:r>
          </a:p>
          <a:p>
            <a:pPr marL="342900" indent="-342900" algn="ctr"/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</a:rPr>
              <a:t>উত্তরঃ কচ্ছপ</a:t>
            </a:r>
          </a:p>
          <a:p>
            <a:pPr marL="342900" indent="-342900" algn="ctr"/>
            <a:r>
              <a:rPr lang="bn-IN" sz="2400" dirty="0" smtClean="0"/>
              <a:t>৫) দৌড় প্রতিযোগীতায় কে জয়ী হয়?</a:t>
            </a:r>
          </a:p>
          <a:p>
            <a:pPr marL="342900" indent="-342900" algn="ctr"/>
            <a:r>
              <a:rPr lang="bn-IN" sz="2400" dirty="0" smtClean="0">
                <a:solidFill>
                  <a:schemeClr val="tx2"/>
                </a:solidFill>
              </a:rPr>
              <a:t>উত্তরঃ কচ্ছপ</a:t>
            </a:r>
          </a:p>
          <a:p>
            <a:pPr marL="342900" indent="-342900" algn="ctr"/>
            <a:r>
              <a:rPr lang="bn-IN" sz="2400" dirty="0" smtClean="0"/>
              <a:t>৬) খরগোশ কোথায় ঘুমিয়ে পরছিল?</a:t>
            </a:r>
          </a:p>
          <a:p>
            <a:pPr marL="342900" indent="-342900" algn="ctr"/>
            <a:r>
              <a:rPr lang="bn-IN" sz="2400" dirty="0" smtClean="0">
                <a:solidFill>
                  <a:srgbClr val="C00000"/>
                </a:solidFill>
              </a:rPr>
              <a:t>উত্তরঃ একটি বড় গাছের নিচে।</a:t>
            </a:r>
          </a:p>
          <a:p>
            <a:pPr marL="342900" indent="-342900" algn="ctr"/>
            <a:r>
              <a:rPr lang="bn-IN" sz="2400" dirty="0" smtClean="0"/>
              <a:t>৭) জঙ্গলে আর কী কী প্রানী থাকে?</a:t>
            </a:r>
          </a:p>
          <a:p>
            <a:pPr marL="342900" indent="-342900" algn="ctr"/>
            <a:r>
              <a:rPr lang="bn-IN" sz="2400" dirty="0" smtClean="0">
                <a:solidFill>
                  <a:srgbClr val="FF0000"/>
                </a:solidFill>
              </a:rPr>
              <a:t>উত্তরঃ বাঘ, সিংহ, বানর, হরিণ, পাখি, ভালুক ইত্যাদি</a:t>
            </a:r>
          </a:p>
          <a:p>
            <a:pPr marL="342900" indent="-342900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4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2098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</a:rPr>
              <a:t>চল একটা ছড়া গান শুনি</a:t>
            </a:r>
          </a:p>
          <a:p>
            <a:r>
              <a:rPr lang="bn-IN" sz="3200" dirty="0" smtClean="0">
                <a:solidFill>
                  <a:srgbClr val="C00000"/>
                </a:solidFill>
              </a:rPr>
              <a:t>ছড়া গানটি হলো </a:t>
            </a:r>
          </a:p>
          <a:p>
            <a:r>
              <a:rPr lang="bn-IN" sz="3200" dirty="0" smtClean="0">
                <a:solidFill>
                  <a:srgbClr val="C00000"/>
                </a:solidFill>
              </a:rPr>
              <a:t>সিংহ মামা সিংহ মামা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সিংহ মামা সিংহ মামা   Bangla Rhymes for kids   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891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ধন্যবাদ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28800"/>
            <a:ext cx="5943599" cy="2157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4953000"/>
            <a:ext cx="5181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2800" b="1" dirty="0" smtClean="0"/>
          </a:p>
          <a:p>
            <a:pPr algn="ctr"/>
            <a:r>
              <a:rPr lang="bn-IN" sz="3200" b="1" dirty="0" smtClean="0"/>
              <a:t>মোঃ আমিনুল হক খন্দকার</a:t>
            </a:r>
            <a:endParaRPr lang="bn-IN" b="1" dirty="0" smtClean="0"/>
          </a:p>
          <a:p>
            <a:pPr algn="ctr"/>
            <a:r>
              <a:rPr lang="bn-IN" b="1" dirty="0" smtClean="0"/>
              <a:t>সহকারি শিক্ষক</a:t>
            </a:r>
          </a:p>
          <a:p>
            <a:pPr algn="ctr"/>
            <a:r>
              <a:rPr lang="bn-IN" b="1" dirty="0" smtClean="0"/>
              <a:t>ভিটিদাউদপুর সরকারি প্রাথমিক বিদ্যালয়</a:t>
            </a:r>
          </a:p>
          <a:p>
            <a:pPr algn="ctr"/>
            <a:r>
              <a:rPr lang="bn-IN" b="1" dirty="0" smtClean="0"/>
              <a:t>বিজয়নগর, ব্রাহ্মণবাড়িয়া।</a:t>
            </a:r>
            <a:endParaRPr lang="en-US" b="1" dirty="0"/>
          </a:p>
        </p:txBody>
      </p:sp>
      <p:pic>
        <p:nvPicPr>
          <p:cNvPr id="5" name="Picture 4" descr="IMG_20230211_153103~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762000"/>
            <a:ext cx="6096000" cy="396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04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b="1" dirty="0" smtClean="0"/>
              <a:t>শিক্ষক পরিচিতিঃ</a:t>
            </a:r>
          </a:p>
        </p:txBody>
      </p:sp>
    </p:spTree>
    <p:extLst>
      <p:ext uri="{BB962C8B-B14F-4D97-AF65-F5344CB8AC3E}">
        <p14:creationId xmlns="" xmlns:p14="http://schemas.microsoft.com/office/powerpoint/2010/main" val="36416923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শিখনফলঃ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৩.১.৩</a:t>
            </a:r>
            <a:r>
              <a:rPr lang="bn-IN" sz="2800" dirty="0" smtClean="0">
                <a:solidFill>
                  <a:srgbClr val="FF0000"/>
                </a:solidFill>
              </a:rPr>
              <a:t>ঃ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ছোট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ছোট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গল্প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শুনে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নিজের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মতো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বলতে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পারবে</a:t>
            </a:r>
            <a:r>
              <a:rPr lang="en-US" sz="2800" dirty="0" smtClean="0">
                <a:solidFill>
                  <a:srgbClr val="FF0000"/>
                </a:solidFill>
              </a:rPr>
              <a:t>।</a:t>
            </a:r>
            <a:endParaRPr lang="bn-IN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৩.২.৮</a:t>
            </a:r>
            <a:r>
              <a:rPr lang="bn-IN" sz="2800" dirty="0" smtClean="0">
                <a:solidFill>
                  <a:srgbClr val="FF0000"/>
                </a:solidFill>
              </a:rPr>
              <a:t>ঃ </a:t>
            </a:r>
            <a:r>
              <a:rPr lang="en-US" sz="2800" dirty="0" err="1" smtClean="0">
                <a:solidFill>
                  <a:srgbClr val="FF0000"/>
                </a:solidFill>
              </a:rPr>
              <a:t>ধ্বনির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প্রতিক</a:t>
            </a:r>
            <a:r>
              <a:rPr lang="en-US" sz="2800" dirty="0" smtClean="0">
                <a:solidFill>
                  <a:srgbClr val="FF0000"/>
                </a:solidFill>
              </a:rPr>
              <a:t> ( </a:t>
            </a:r>
            <a:r>
              <a:rPr lang="en-US" sz="2800" dirty="0" err="1" smtClean="0">
                <a:solidFill>
                  <a:srgbClr val="FF0000"/>
                </a:solidFill>
              </a:rPr>
              <a:t>বর্ণ</a:t>
            </a:r>
            <a:r>
              <a:rPr lang="en-US" sz="2800" dirty="0" smtClean="0">
                <a:solidFill>
                  <a:srgbClr val="FF0000"/>
                </a:solidFill>
              </a:rPr>
              <a:t> ) </a:t>
            </a:r>
            <a:r>
              <a:rPr lang="en-US" sz="2800" dirty="0" err="1" smtClean="0">
                <a:solidFill>
                  <a:srgbClr val="FF0000"/>
                </a:solidFill>
              </a:rPr>
              <a:t>শনাক্ত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করতে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পারবে</a:t>
            </a:r>
            <a:r>
              <a:rPr lang="en-US" sz="2800" dirty="0" smtClean="0">
                <a:solidFill>
                  <a:srgbClr val="FF0000"/>
                </a:solidFill>
              </a:rPr>
              <a:t>।</a:t>
            </a:r>
            <a:endParaRPr lang="bn-IN" sz="2800" dirty="0" smtClean="0">
              <a:solidFill>
                <a:srgbClr val="FF0000"/>
              </a:solidFill>
            </a:endParaRPr>
          </a:p>
          <a:p>
            <a:r>
              <a:rPr lang="bn-IN" sz="2800" dirty="0" smtClean="0">
                <a:solidFill>
                  <a:srgbClr val="FF0000"/>
                </a:solidFill>
              </a:rPr>
              <a:t>২.১.২ঃ শুভেচ্ছা বিনিময় করতে পারবে।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৫.২.৬ঃ জাতীয় সংগীত গাইতে পারবে।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দৈনিক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সমাবেশঃ</a:t>
            </a:r>
            <a:endParaRPr lang="bn-IN" sz="2800" dirty="0" smtClean="0">
              <a:solidFill>
                <a:srgbClr val="C00000"/>
              </a:solidFill>
            </a:endParaRP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শুভেচ্ছা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বিনিময়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করব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bn-IN" sz="2800" dirty="0" smtClean="0">
              <a:solidFill>
                <a:srgbClr val="C00000"/>
              </a:solidFill>
            </a:endParaRP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শিক্ষার্থীদের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সাথে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কুশল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বিনিময়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করব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5181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চল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সবাই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সমস্বরে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জাতীয়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সংগীত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গাই</a:t>
            </a:r>
            <a:r>
              <a:rPr lang="en-US" sz="2800" dirty="0" smtClean="0">
                <a:solidFill>
                  <a:srgbClr val="00B050"/>
                </a:solidFill>
              </a:rPr>
              <a:t>।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3" grpId="1"/>
      <p:bldP spid="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বাংলাদেশের জাতীয় সংগীত অফিসিয়াল। BD National anthem official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8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1"/>
                </a:solidFill>
              </a:rPr>
              <a:t>চল আজকে কিছু বর্ণ শিখি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28600"/>
            <a:ext cx="141096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</a:t>
            </a:r>
            <a:endParaRPr lang="en-U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715000"/>
            <a:ext cx="2539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টমেটো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5486400"/>
            <a:ext cx="3166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টিয়াপাখি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tomato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0"/>
            <a:ext cx="3809999" cy="2928938"/>
          </a:xfrm>
          <a:prstGeom prst="rect">
            <a:avLst/>
          </a:prstGeom>
        </p:spPr>
      </p:pic>
      <p:pic>
        <p:nvPicPr>
          <p:cNvPr id="6" name="Picture 5" descr="টিয়া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828800"/>
            <a:ext cx="3581400" cy="2981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152400"/>
            <a:ext cx="160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টাকা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3657600" cy="2743200"/>
          </a:xfrm>
          <a:prstGeom prst="rect">
            <a:avLst/>
          </a:prstGeom>
        </p:spPr>
      </p:pic>
      <p:pic>
        <p:nvPicPr>
          <p:cNvPr id="4" name="Picture 3" descr="টগর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600200"/>
            <a:ext cx="3886200" cy="259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4876800"/>
            <a:ext cx="20938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টাকা</a:t>
            </a:r>
            <a:endParaRPr lang="en-U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4724400"/>
            <a:ext cx="20024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টগর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3400" y="228600"/>
            <a:ext cx="9685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96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</a:t>
            </a:r>
            <a:endParaRPr lang="en-US" sz="96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486400"/>
            <a:ext cx="196720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ঠোট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5486400"/>
            <a:ext cx="3256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ঠেলাগাড়ি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ঠোট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3886200" cy="3028950"/>
          </a:xfrm>
          <a:prstGeom prst="rect">
            <a:avLst/>
          </a:prstGeom>
        </p:spPr>
      </p:pic>
      <p:pic>
        <p:nvPicPr>
          <p:cNvPr id="7" name="Picture 6" descr="ঠেলা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752600"/>
            <a:ext cx="3810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196</Words>
  <Application>Microsoft Office PowerPoint</Application>
  <PresentationFormat>On-screen Show (4:3)</PresentationFormat>
  <Paragraphs>55</Paragraphs>
  <Slides>17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WALTON</dc:creator>
  <cp:lastModifiedBy>WALTON</cp:lastModifiedBy>
  <cp:revision>216</cp:revision>
  <dcterms:created xsi:type="dcterms:W3CDTF">2006-08-16T00:00:00Z</dcterms:created>
  <dcterms:modified xsi:type="dcterms:W3CDTF">2023-03-24T10:23:46Z</dcterms:modified>
</cp:coreProperties>
</file>