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92" r:id="rId2"/>
    <p:sldId id="291" r:id="rId3"/>
    <p:sldId id="332" r:id="rId4"/>
    <p:sldId id="304" r:id="rId5"/>
    <p:sldId id="293" r:id="rId6"/>
    <p:sldId id="258" r:id="rId7"/>
    <p:sldId id="308" r:id="rId8"/>
    <p:sldId id="320" r:id="rId9"/>
    <p:sldId id="310" r:id="rId10"/>
    <p:sldId id="309" r:id="rId11"/>
    <p:sldId id="333" r:id="rId12"/>
    <p:sldId id="306" r:id="rId13"/>
    <p:sldId id="312" r:id="rId14"/>
    <p:sldId id="311" r:id="rId15"/>
    <p:sldId id="313" r:id="rId16"/>
    <p:sldId id="316" r:id="rId17"/>
    <p:sldId id="318" r:id="rId18"/>
    <p:sldId id="325" r:id="rId19"/>
    <p:sldId id="326" r:id="rId20"/>
    <p:sldId id="327" r:id="rId21"/>
    <p:sldId id="319" r:id="rId22"/>
    <p:sldId id="328" r:id="rId23"/>
    <p:sldId id="329" r:id="rId24"/>
    <p:sldId id="330" r:id="rId25"/>
    <p:sldId id="33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D5EE"/>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autoAdjust="0"/>
    <p:restoredTop sz="94579" autoAdjust="0"/>
  </p:normalViewPr>
  <p:slideViewPr>
    <p:cSldViewPr>
      <p:cViewPr varScale="1">
        <p:scale>
          <a:sx n="71" d="100"/>
          <a:sy n="71" d="100"/>
        </p:scale>
        <p:origin x="135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46BB7-DB27-4C4F-8371-8F2892EA084F}" type="datetimeFigureOut">
              <a:rPr lang="en-US" smtClean="0"/>
              <a:pPr/>
              <a:t>3/3/2023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D0EAF0-51F3-4833-95A9-CAEC5304F54B}" type="slidenum">
              <a:rPr lang="en-US" smtClean="0"/>
              <a:pPr/>
              <a:t>‹#›</a:t>
            </a:fld>
            <a:endParaRPr lang="en-US"/>
          </a:p>
        </p:txBody>
      </p:sp>
    </p:spTree>
    <p:extLst>
      <p:ext uri="{BB962C8B-B14F-4D97-AF65-F5344CB8AC3E}">
        <p14:creationId xmlns:p14="http://schemas.microsoft.com/office/powerpoint/2010/main" val="3323410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80181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27220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48698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30447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99245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74327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60574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85384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98343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21373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65390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3/3/2023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132616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inbow.jpg"/>
          <p:cNvPicPr>
            <a:picLocks noChangeAspect="1"/>
          </p:cNvPicPr>
          <p:nvPr/>
        </p:nvPicPr>
        <p:blipFill>
          <a:blip r:embed="rId2"/>
          <a:stretch>
            <a:fillRect/>
          </a:stretch>
        </p:blipFill>
        <p:spPr>
          <a:xfrm>
            <a:off x="-26894" y="0"/>
            <a:ext cx="9170894" cy="6858000"/>
          </a:xfrm>
          <a:prstGeom prst="rect">
            <a:avLst/>
          </a:prstGeom>
        </p:spPr>
      </p:pic>
      <p:sp>
        <p:nvSpPr>
          <p:cNvPr id="3" name="Rounded Rectangular Callout 2"/>
          <p:cNvSpPr/>
          <p:nvPr/>
        </p:nvSpPr>
        <p:spPr>
          <a:xfrm>
            <a:off x="3764642" y="3651284"/>
            <a:ext cx="4400551" cy="1244199"/>
          </a:xfrm>
          <a:prstGeom prst="wedgeRoundRectCallout">
            <a:avLst>
              <a:gd name="adj1" fmla="val -44370"/>
              <a:gd name="adj2" fmla="val -125251"/>
              <a:gd name="adj3" fmla="val 16667"/>
            </a:avLst>
          </a:prstGeom>
          <a:noFill/>
          <a:ln w="101600" cap="sq" cmpd="dbl" algn="ctr">
            <a:solidFill>
              <a:srgbClr val="0000FF"/>
            </a:solidFill>
            <a:prstDash val="solid"/>
            <a:miter lim="800000"/>
          </a:ln>
          <a:effectLst>
            <a:outerShdw blurRad="40000" dist="23000" dir="5400000" rotWithShape="0">
              <a:srgbClr val="000000">
                <a:alpha val="35000"/>
              </a:srgbClr>
            </a:outerShdw>
          </a:effectLst>
        </p:spPr>
        <p:txBody>
          <a:bodyPr rtlCol="0" anchor="ctr"/>
          <a:lstStyle/>
          <a:p>
            <a:pPr algn="ctr" defTabSz="914124">
              <a:defRPr/>
            </a:pPr>
            <a:endParaRPr lang="en-US" sz="3000" b="1" kern="0" dirty="0" smtClean="0">
              <a:solidFill>
                <a:prstClr val="black"/>
              </a:solidFill>
              <a:latin typeface="Book Antiqua" pitchFamily="18" charset="0"/>
            </a:endParaRPr>
          </a:p>
        </p:txBody>
      </p:sp>
      <p:sp>
        <p:nvSpPr>
          <p:cNvPr id="4" name="TextBox 3"/>
          <p:cNvSpPr txBox="1"/>
          <p:nvPr/>
        </p:nvSpPr>
        <p:spPr>
          <a:xfrm>
            <a:off x="4019550" y="3733800"/>
            <a:ext cx="3810000" cy="1092232"/>
          </a:xfrm>
          <a:prstGeom prst="rect">
            <a:avLst/>
          </a:prstGeom>
          <a:noFill/>
        </p:spPr>
        <p:txBody>
          <a:bodyPr wrap="square"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914124"/>
            <a:r>
              <a:rPr lang="bn-IN" sz="1400" b="1" dirty="0" smtClean="0">
                <a:ln w="11430"/>
                <a:blipFill dpi="0" rotWithShape="1">
                  <a:blip r:embed="rId3">
                    <a:extLst>
                      <a:ext uri="{28A0092B-C50C-407E-A947-70E740481C1C}">
                        <a14:useLocalDpi xmlns:a14="http://schemas.microsoft.com/office/drawing/2010/main" val="0"/>
                      </a:ext>
                    </a:extLst>
                  </a:blip>
                  <a:srcRect/>
                  <a:stretch>
                    <a:fillRect/>
                  </a:stretch>
                </a:blipFill>
                <a:effectLst>
                  <a:outerShdw blurRad="50800" dist="39000" dir="5460000" algn="tl">
                    <a:srgbClr val="000000">
                      <a:alpha val="38000"/>
                    </a:srgbClr>
                  </a:outerShdw>
                </a:effectLst>
                <a:latin typeface="NikoshBAN" pitchFamily="2" charset="0"/>
                <a:cs typeface="NikoshBAN" pitchFamily="2" charset="0"/>
              </a:rPr>
              <a:t>স্বাগতম</a:t>
            </a:r>
            <a:endParaRPr lang="en-US" sz="1400" b="1" dirty="0">
              <a:ln w="11430"/>
              <a:blipFill dpi="0" rotWithShape="1">
                <a:blip r:embed="rId3">
                  <a:extLst>
                    <a:ext uri="{28A0092B-C50C-407E-A947-70E740481C1C}">
                      <a14:useLocalDpi xmlns:a14="http://schemas.microsoft.com/office/drawing/2010/main" val="0"/>
                    </a:ext>
                  </a:extLst>
                </a:blip>
                <a:srcRect/>
                <a:stretch>
                  <a:fillRect/>
                </a:stretch>
              </a:blip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0624">
            <a:off x="1086935" y="669765"/>
            <a:ext cx="3948810" cy="3196683"/>
          </a:xfrm>
          <a:prstGeom prst="rect">
            <a:avLst/>
          </a:prstGeom>
        </p:spPr>
      </p:pic>
      <p:sp>
        <p:nvSpPr>
          <p:cNvPr id="6" name="TextBox 5"/>
          <p:cNvSpPr txBox="1"/>
          <p:nvPr/>
        </p:nvSpPr>
        <p:spPr>
          <a:xfrm>
            <a:off x="2971800" y="304818"/>
            <a:ext cx="3505200" cy="830997"/>
          </a:xfrm>
          <a:prstGeom prst="rect">
            <a:avLst/>
          </a:prstGeom>
          <a:noFill/>
        </p:spPr>
        <p:txBody>
          <a:bodyPr wrap="square" rtlCol="0">
            <a:spAutoFit/>
          </a:bodyPr>
          <a:lstStyle/>
          <a:p>
            <a:r>
              <a:rPr lang="bn-IN" sz="4800" b="1"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rPr>
              <a:t>সবাইকে শুভেচ্ছা </a:t>
            </a:r>
            <a:endParaRPr lang="en-US" sz="4800" b="1" dirty="0">
              <a:ln w="18000">
                <a:solidFill>
                  <a:srgbClr val="FF0000"/>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8617468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2" presetClass="emph" presetSubtype="0" repeatCount="indefinite" fill="hold" grpId="1" nodeType="afterEffect">
                                  <p:stCondLst>
                                    <p:cond delay="0"/>
                                  </p:stCondLst>
                                  <p:childTnLst>
                                    <p:animClr clrSpc="hsl" dir="cw">
                                      <p:cBhvr override="childStyle">
                                        <p:cTn id="10" dur="500" fill="hold"/>
                                        <p:tgtEl>
                                          <p:spTgt spid="6"/>
                                        </p:tgtEl>
                                        <p:attrNameLst>
                                          <p:attrName>style.color</p:attrName>
                                        </p:attrNameLst>
                                      </p:cBhvr>
                                      <p:by>
                                        <p:hsl h="-7200000" s="0" l="0"/>
                                      </p:by>
                                    </p:animClr>
                                    <p:animClr clrSpc="hsl" dir="cw">
                                      <p:cBhvr>
                                        <p:cTn id="11" dur="500" fill="hold"/>
                                        <p:tgtEl>
                                          <p:spTgt spid="6"/>
                                        </p:tgtEl>
                                        <p:attrNameLst>
                                          <p:attrName>fillcolor</p:attrName>
                                        </p:attrNameLst>
                                      </p:cBhvr>
                                      <p:by>
                                        <p:hsl h="-7200000" s="0" l="0"/>
                                      </p:by>
                                    </p:animClr>
                                    <p:animClr clrSpc="hsl" dir="cw">
                                      <p:cBhvr>
                                        <p:cTn id="12" dur="500" fill="hold"/>
                                        <p:tgtEl>
                                          <p:spTgt spid="6"/>
                                        </p:tgtEl>
                                        <p:attrNameLst>
                                          <p:attrName>stroke.color</p:attrName>
                                        </p:attrNameLst>
                                      </p:cBhvr>
                                      <p:by>
                                        <p:hsl h="-7200000" s="0" l="0"/>
                                      </p:by>
                                    </p:animClr>
                                    <p:set>
                                      <p:cBhvr>
                                        <p:cTn id="13" dur="500" fill="hold"/>
                                        <p:tgtEl>
                                          <p:spTgt spid="6"/>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3000" fill="hold"/>
                                        <p:tgtEl>
                                          <p:spTgt spid="5"/>
                                        </p:tgtEl>
                                        <p:attrNameLst>
                                          <p:attrName>ppt_x</p:attrName>
                                        </p:attrNameLst>
                                      </p:cBhvr>
                                      <p:tavLst>
                                        <p:tav tm="0">
                                          <p:val>
                                            <p:strVal val="0-#ppt_w/2"/>
                                          </p:val>
                                        </p:tav>
                                        <p:tav tm="100000">
                                          <p:val>
                                            <p:strVal val="#ppt_x"/>
                                          </p:val>
                                        </p:tav>
                                      </p:tavLst>
                                    </p:anim>
                                    <p:anim calcmode="lin" valueType="num">
                                      <p:cBhvr additive="base">
                                        <p:cTn id="19" dur="3000" fill="hold"/>
                                        <p:tgtEl>
                                          <p:spTgt spid="5"/>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2000"/>
                                        <p:tgtEl>
                                          <p:spTgt spid="3"/>
                                        </p:tgtEl>
                                      </p:cBhvr>
                                    </p:animEffect>
                                  </p:childTnLst>
                                </p:cTn>
                              </p:par>
                            </p:childTnLst>
                          </p:cTn>
                        </p:par>
                        <p:par>
                          <p:cTn id="24" fill="hold">
                            <p:stCondLst>
                              <p:cond delay="5000"/>
                            </p:stCondLst>
                            <p:childTnLst>
                              <p:par>
                                <p:cTn id="25" presetID="2" presetClass="entr" presetSubtype="12" fill="hold" grpId="0" nodeType="afterEffect">
                                  <p:stCondLst>
                                    <p:cond delay="0"/>
                                  </p:stCondLst>
                                  <p:iterate type="lt">
                                    <p:tmPct val="30000"/>
                                  </p:iterate>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0-#ppt_w/2"/>
                                          </p:val>
                                        </p:tav>
                                        <p:tav tm="100000">
                                          <p:val>
                                            <p:strVal val="#ppt_x"/>
                                          </p:val>
                                        </p:tav>
                                      </p:tavLst>
                                    </p:anim>
                                    <p:anim calcmode="lin" valueType="num">
                                      <p:cBhvr additive="base">
                                        <p:cTn id="2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74" y="1203941"/>
            <a:ext cx="8839200" cy="2246769"/>
          </a:xfrm>
          <a:prstGeom prst="rect">
            <a:avLst/>
          </a:prstGeom>
        </p:spPr>
        <p:txBody>
          <a:bodyPr wrap="square">
            <a:spAutoFit/>
          </a:bodyPr>
          <a:lstStyle/>
          <a:p>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যন্ত্রে এক মিটার লম্বা সুষম প্রস্থচ্ছেদের একটি তারকে কাজে লাগিয়ে হুইটস্টোন ব্রিজের নীতি ব্যাবহার করে কোনো অজানা রোধ নির্ণয় করা হয়,তাকে মিটার ব্রিজ বলা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P, Q, R,S</a:t>
            </a:r>
            <a:r>
              <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রোধকে</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সিরিজে</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সংযোগ</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এদের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দুই</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সংযোগ</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বিন্দুতে</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গ্যালভানোমিটার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অপর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সংযোগ</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বিন্দুতে</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ব্যটারি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চাবি</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যুক্ত</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মিটারব্রিজ</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800" dirty="0">
              <a:ln w="0"/>
              <a:effectLst>
                <a:outerShdw blurRad="38100" dist="19050" dir="2700000" algn="tl" rotWithShape="0">
                  <a:schemeClr val="dk1">
                    <a:alpha val="40000"/>
                  </a:schemeClr>
                </a:outerShdw>
              </a:effectLst>
            </a:endParaRPr>
          </a:p>
        </p:txBody>
      </p:sp>
      <p:sp>
        <p:nvSpPr>
          <p:cNvPr id="7" name="Rectangle 6"/>
          <p:cNvSpPr/>
          <p:nvPr/>
        </p:nvSpPr>
        <p:spPr>
          <a:xfrm>
            <a:off x="3810000" y="5056094"/>
            <a:ext cx="2286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4" name="Group 23"/>
          <p:cNvGrpSpPr/>
          <p:nvPr/>
        </p:nvGrpSpPr>
        <p:grpSpPr>
          <a:xfrm>
            <a:off x="1350424" y="3543791"/>
            <a:ext cx="6438899" cy="2971800"/>
            <a:chOff x="1459037" y="1068852"/>
            <a:chExt cx="6225926" cy="2931420"/>
          </a:xfrm>
        </p:grpSpPr>
        <p:grpSp>
          <p:nvGrpSpPr>
            <p:cNvPr id="25" name="Group 24"/>
            <p:cNvGrpSpPr/>
            <p:nvPr/>
          </p:nvGrpSpPr>
          <p:grpSpPr>
            <a:xfrm>
              <a:off x="1459037" y="1068852"/>
              <a:ext cx="6225926" cy="2931420"/>
              <a:chOff x="1250452" y="903805"/>
              <a:chExt cx="6553200" cy="3175907"/>
            </a:xfrm>
          </p:grpSpPr>
          <p:grpSp>
            <p:nvGrpSpPr>
              <p:cNvPr id="27" name="Group 26"/>
              <p:cNvGrpSpPr/>
              <p:nvPr/>
            </p:nvGrpSpPr>
            <p:grpSpPr>
              <a:xfrm>
                <a:off x="1250452" y="903805"/>
                <a:ext cx="6553200" cy="3175907"/>
                <a:chOff x="1241858" y="3276600"/>
                <a:chExt cx="6553200" cy="3175907"/>
              </a:xfrm>
            </p:grpSpPr>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858" y="3276600"/>
                  <a:ext cx="6553200" cy="3175907"/>
                </a:xfrm>
                <a:prstGeom prst="rect">
                  <a:avLst/>
                </a:prstGeom>
              </p:spPr>
            </p:pic>
            <p:sp>
              <p:nvSpPr>
                <p:cNvPr id="34" name="TextBox 33"/>
                <p:cNvSpPr txBox="1"/>
                <p:nvPr/>
              </p:nvSpPr>
              <p:spPr>
                <a:xfrm>
                  <a:off x="4298822" y="3343835"/>
                  <a:ext cx="501777" cy="523220"/>
                </a:xfrm>
                <a:prstGeom prst="rect">
                  <a:avLst/>
                </a:prstGeom>
                <a:noFill/>
              </p:spPr>
              <p:txBody>
                <a:bodyPr wrap="square" rtlCol="0">
                  <a:spAutoFit/>
                </a:bodyPr>
                <a:lstStyle/>
                <a:p>
                  <a:r>
                    <a:rPr lang="en-US" sz="2800" dirty="0" smtClean="0"/>
                    <a:t>B</a:t>
                  </a:r>
                  <a:endParaRPr lang="en-US" sz="2800" dirty="0"/>
                </a:p>
              </p:txBody>
            </p:sp>
            <p:sp>
              <p:nvSpPr>
                <p:cNvPr id="35" name="TextBox 34"/>
                <p:cNvSpPr txBox="1"/>
                <p:nvPr/>
              </p:nvSpPr>
              <p:spPr>
                <a:xfrm>
                  <a:off x="3810000" y="4864553"/>
                  <a:ext cx="383241"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D</a:t>
                  </a:r>
                  <a:endParaRPr lang="en-US" sz="2400" dirty="0"/>
                </a:p>
              </p:txBody>
            </p:sp>
            <p:cxnSp>
              <p:nvCxnSpPr>
                <p:cNvPr id="36" name="Straight Connector 35"/>
                <p:cNvCxnSpPr/>
                <p:nvPr/>
              </p:nvCxnSpPr>
              <p:spPr>
                <a:xfrm>
                  <a:off x="3810000" y="4864553"/>
                  <a:ext cx="461682" cy="0"/>
                </a:xfrm>
                <a:prstGeom prst="line">
                  <a:avLst/>
                </a:prstGeom>
              </p:spPr>
              <p:style>
                <a:lnRef idx="3">
                  <a:schemeClr val="dk1"/>
                </a:lnRef>
                <a:fillRef idx="0">
                  <a:schemeClr val="dk1"/>
                </a:fillRef>
                <a:effectRef idx="2">
                  <a:schemeClr val="dk1"/>
                </a:effectRef>
                <a:fontRef idx="minor">
                  <a:schemeClr val="tx1"/>
                </a:fontRef>
              </p:style>
            </p:cxnSp>
          </p:grpSp>
          <p:sp>
            <p:nvSpPr>
              <p:cNvPr id="28" name="Rectangle 27"/>
              <p:cNvSpPr/>
              <p:nvPr/>
            </p:nvSpPr>
            <p:spPr>
              <a:xfrm>
                <a:off x="2209800" y="933551"/>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P</a:t>
                </a:r>
              </a:p>
            </p:txBody>
          </p:sp>
          <p:sp>
            <p:nvSpPr>
              <p:cNvPr id="29" name="Rectangle 28"/>
              <p:cNvSpPr/>
              <p:nvPr/>
            </p:nvSpPr>
            <p:spPr>
              <a:xfrm>
                <a:off x="6373409" y="973892"/>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Q</a:t>
                </a:r>
                <a:endParaRPr lang="en-US" sz="2800" b="1" dirty="0"/>
              </a:p>
            </p:txBody>
          </p:sp>
          <p:sp>
            <p:nvSpPr>
              <p:cNvPr id="30" name="Rectangle 29"/>
              <p:cNvSpPr/>
              <p:nvPr/>
            </p:nvSpPr>
            <p:spPr>
              <a:xfrm>
                <a:off x="2438400" y="2427953"/>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R</a:t>
                </a:r>
                <a:endParaRPr lang="en-US" sz="2800" b="1" dirty="0"/>
              </a:p>
            </p:txBody>
          </p:sp>
          <p:sp>
            <p:nvSpPr>
              <p:cNvPr id="31" name="Rectangle 30"/>
              <p:cNvSpPr/>
              <p:nvPr/>
            </p:nvSpPr>
            <p:spPr>
              <a:xfrm>
                <a:off x="5320305" y="2427111"/>
                <a:ext cx="457200" cy="47078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S</a:t>
                </a:r>
                <a:endParaRPr lang="en-US" sz="2800" b="1" dirty="0"/>
              </a:p>
            </p:txBody>
          </p:sp>
          <p:sp>
            <p:nvSpPr>
              <p:cNvPr id="32" name="Rectangle 31"/>
              <p:cNvSpPr/>
              <p:nvPr/>
            </p:nvSpPr>
            <p:spPr>
              <a:xfrm>
                <a:off x="5548905" y="903805"/>
                <a:ext cx="394695" cy="265136"/>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6" name="TextBox 25"/>
            <p:cNvSpPr txBox="1"/>
            <p:nvPr/>
          </p:nvSpPr>
          <p:spPr>
            <a:xfrm>
              <a:off x="3442842" y="2455236"/>
              <a:ext cx="288693" cy="584775"/>
            </a:xfrm>
            <a:prstGeom prst="rect">
              <a:avLst/>
            </a:prstGeom>
            <a:noFill/>
          </p:spPr>
          <p:txBody>
            <a:bodyPr wrap="square" rtlCol="0">
              <a:spAutoFit/>
            </a:bodyPr>
            <a:lstStyle/>
            <a:p>
              <a:r>
                <a:rPr lang="en-US" sz="3200" dirty="0" smtClean="0"/>
                <a:t>J</a:t>
              </a:r>
              <a:endParaRPr lang="en-US" sz="3200" dirty="0"/>
            </a:p>
          </p:txBody>
        </p:sp>
      </p:grpSp>
      <p:sp>
        <p:nvSpPr>
          <p:cNvPr id="18" name="TextBox 17"/>
          <p:cNvSpPr txBox="1"/>
          <p:nvPr/>
        </p:nvSpPr>
        <p:spPr>
          <a:xfrm>
            <a:off x="-8763000" y="6161648"/>
            <a:ext cx="8763000"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9" name="Rectangle 18"/>
          <p:cNvSpPr/>
          <p:nvPr/>
        </p:nvSpPr>
        <p:spPr>
          <a:xfrm>
            <a:off x="2549357" y="408060"/>
            <a:ext cx="4107907" cy="699815"/>
          </a:xfrm>
          <a:prstGeom prst="rect">
            <a:avLst/>
          </a:prstGeom>
          <a:solidFill>
            <a:srgbClr val="1ED5EE"/>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মিটারব্রিজ</a:t>
            </a:r>
            <a:r>
              <a:rPr lang="en-US" sz="4000"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সার্কিট</a:t>
            </a:r>
            <a:r>
              <a:rPr lang="bn-IN" sz="4000"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তৈরি </a:t>
            </a:r>
            <a:r>
              <a:rPr lang="en-US" sz="4000"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4000" dirty="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7987730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0" fill="hold"/>
                                        <p:tgtEl>
                                          <p:spTgt spid="18"/>
                                        </p:tgtEl>
                                        <p:attrNameLst>
                                          <p:attrName>ppt_x</p:attrName>
                                        </p:attrNameLst>
                                      </p:cBhvr>
                                      <p:tavLst>
                                        <p:tav tm="0">
                                          <p:val>
                                            <p:strVal val="1+#ppt_w/2"/>
                                          </p:val>
                                        </p:tav>
                                        <p:tav tm="100000">
                                          <p:val>
                                            <p:strVal val="#ppt_x"/>
                                          </p:val>
                                        </p:tav>
                                      </p:tavLst>
                                    </p:anim>
                                    <p:anim calcmode="lin" valueType="num">
                                      <p:cBhvr additive="base">
                                        <p:cTn id="8" dur="5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81000"/>
            <a:ext cx="3581400" cy="707886"/>
          </a:xfrm>
          <a:prstGeom prst="rect">
            <a:avLst/>
          </a:prstGeom>
          <a:solidFill>
            <a:srgbClr val="1ED5EE"/>
          </a:solidFill>
        </p:spPr>
        <p:txBody>
          <a:bodyPr wrap="square" rtlCol="0">
            <a:spAutoFit/>
          </a:bodyPr>
          <a:lstStyle/>
          <a:p>
            <a:r>
              <a:rPr lang="en-US" sz="40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প্রয়োজনীয়</a:t>
            </a:r>
            <a:r>
              <a:rPr lang="en-US" sz="40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যন্ত্রপাতি</a:t>
            </a:r>
            <a:r>
              <a:rPr lang="en-US" sz="40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1734665" y="1491751"/>
            <a:ext cx="3106271" cy="641849"/>
          </a:xfrm>
          <a:prstGeom prst="rect">
            <a:avLst/>
          </a:prstGeom>
          <a:noFill/>
        </p:spPr>
        <p:txBody>
          <a:bodyPr wrap="square" rtlCol="0">
            <a:spAutoFit/>
          </a:bodyPr>
          <a:lstStyle/>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 একটি মিটারব্রিজ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734664" y="2039035"/>
            <a:ext cx="5580536" cy="646331"/>
          </a:xfrm>
          <a:prstGeom prst="rect">
            <a:avLst/>
          </a:prstGeom>
          <a:noFill/>
        </p:spPr>
        <p:txBody>
          <a:bodyPr wrap="square" rtlCol="0">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একটি </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ব্যটারি বা পাওয়ার সাপলাই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734663" y="2532258"/>
            <a:ext cx="3904134" cy="646331"/>
          </a:xfrm>
          <a:prstGeom prst="rect">
            <a:avLst/>
          </a:prstGeom>
          <a:noFill/>
        </p:spPr>
        <p:txBody>
          <a:bodyPr wrap="square" rtlCol="0">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একটি গ্যালভানোমিটার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730180" y="3038872"/>
            <a:ext cx="3106271" cy="641849"/>
          </a:xfrm>
          <a:prstGeom prst="rect">
            <a:avLst/>
          </a:prstGeom>
          <a:noFill/>
        </p:spPr>
        <p:txBody>
          <a:bodyPr wrap="square" rtlCol="0">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একটি রোধবক্স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730180" y="3605668"/>
            <a:ext cx="3433489" cy="646331"/>
          </a:xfrm>
          <a:prstGeom prst="rect">
            <a:avLst/>
          </a:prstGeom>
          <a:noFill/>
        </p:spPr>
        <p:txBody>
          <a:bodyPr wrap="square" rtlCol="0">
            <a:spAutoFit/>
          </a:bodyPr>
          <a:lstStyle/>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 একটি সুইচ বা চাবি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1730179" y="4168955"/>
            <a:ext cx="3106271" cy="641849"/>
          </a:xfrm>
          <a:prstGeom prst="rect">
            <a:avLst/>
          </a:prstGeom>
          <a:noFill/>
        </p:spPr>
        <p:txBody>
          <a:bodyPr wrap="square" rtlCol="0">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একটি জকি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1730178" y="4666660"/>
            <a:ext cx="3340476" cy="641849"/>
          </a:xfrm>
          <a:prstGeom prst="rect">
            <a:avLst/>
          </a:prstGeom>
          <a:noFill/>
        </p:spPr>
        <p:txBody>
          <a:bodyPr wrap="square" rtlCol="0">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পরীক্ষনীয় তার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1730177" y="5176153"/>
            <a:ext cx="4204447" cy="646331"/>
          </a:xfrm>
          <a:prstGeom prst="rect">
            <a:avLst/>
          </a:prstGeom>
          <a:noFill/>
        </p:spPr>
        <p:txBody>
          <a:bodyPr wrap="square" rtlCol="0">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সংযো দেয়ার জন্য তার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1730176" y="5728886"/>
            <a:ext cx="3106271" cy="641849"/>
          </a:xfrm>
          <a:prstGeom prst="rect">
            <a:avLst/>
          </a:prstGeom>
          <a:noFill/>
        </p:spPr>
        <p:txBody>
          <a:bodyPr wrap="square" rtlCol="0">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৯</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সিরিজ কাগজ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524473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42"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42"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
        <p:nvSpPr>
          <p:cNvPr id="3" name="Rectangle 2"/>
          <p:cNvSpPr/>
          <p:nvPr/>
        </p:nvSpPr>
        <p:spPr>
          <a:xfrm>
            <a:off x="3505200" y="6343650"/>
            <a:ext cx="6858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smtClean="0">
                <a:latin typeface="NikoshBAN" pitchFamily="2" charset="0"/>
                <a:cs typeface="NikoshBAN" pitchFamily="2" charset="0"/>
              </a:rPr>
              <a:t>চাবি</a:t>
            </a:r>
            <a:r>
              <a:rPr lang="en-US" dirty="0" smtClean="0"/>
              <a:t> </a:t>
            </a:r>
            <a:endParaRPr lang="en-US" dirty="0"/>
          </a:p>
        </p:txBody>
      </p:sp>
      <p:cxnSp>
        <p:nvCxnSpPr>
          <p:cNvPr id="5" name="Straight Arrow Connector 4"/>
          <p:cNvCxnSpPr>
            <a:stCxn id="3" idx="3"/>
          </p:cNvCxnSpPr>
          <p:nvPr/>
        </p:nvCxnSpPr>
        <p:spPr>
          <a:xfrm flipV="1">
            <a:off x="4191000" y="6343650"/>
            <a:ext cx="6096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5181600"/>
            <a:ext cx="1676400" cy="838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latin typeface="NikoshBAN" pitchFamily="2" charset="0"/>
                <a:cs typeface="NikoshBAN" pitchFamily="2" charset="0"/>
              </a:rPr>
              <a:t>পাওয়ার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সাপলাই</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cxnSp>
        <p:nvCxnSpPr>
          <p:cNvPr id="8" name="Straight Arrow Connector 7"/>
          <p:cNvCxnSpPr/>
          <p:nvPr/>
        </p:nvCxnSpPr>
        <p:spPr>
          <a:xfrm flipV="1">
            <a:off x="304800" y="4800600"/>
            <a:ext cx="3810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0"/>
            <a:ext cx="9144000" cy="769441"/>
          </a:xfrm>
          <a:prstGeom prst="rect">
            <a:avLst/>
          </a:prstGeom>
          <a:solidFill>
            <a:srgbClr val="1ED5EE"/>
          </a:solidFill>
        </p:spPr>
        <p:txBody>
          <a:bodyPr wrap="square" rtlCol="0">
            <a:spAutoFit/>
          </a:bodyPr>
          <a:lstStyle/>
          <a:p>
            <a:r>
              <a:rPr lang="bn-IN" sz="36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4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বর্তনী সংযোগ </a:t>
            </a:r>
            <a:endParaRPr lang="en-US" sz="44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625596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1+#ppt_w/2"/>
                                          </p:val>
                                        </p:tav>
                                        <p:tav tm="100000">
                                          <p:val>
                                            <p:strVal val="#ppt_x"/>
                                          </p:val>
                                        </p:tav>
                                      </p:tavLst>
                                    </p:anim>
                                    <p:anim calcmode="lin" valueType="num">
                                      <p:cBhvr additive="base">
                                        <p:cTn id="8" dur="5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0" y="5056094"/>
            <a:ext cx="2286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138704" y="4360565"/>
            <a:ext cx="8839200" cy="2062103"/>
          </a:xfrm>
          <a:prstGeom prst="rect">
            <a:avLst/>
          </a:prstGeom>
        </p:spPr>
        <p:txBody>
          <a:bodyPr wrap="square">
            <a:spAutoFit/>
          </a:bodyPr>
          <a:lstStyle/>
          <a:p>
            <a:r>
              <a:rPr lang="en-US" sz="3200" u="sng"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কাজের</a:t>
            </a:r>
            <a:r>
              <a:rPr lang="en-US" sz="32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u="sng"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a:t>
            </a:r>
            <a:r>
              <a:rPr lang="as-IN" sz="32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C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বিন্দুর মধ্যে চাবি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K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 একটি ব্যাটারি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E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সংযুক্ত করা হয়। একটি গ্যালভানোমিটার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 একপ্রান্ত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B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বিন্দুর সাথে,অপরপ্রান্ত জকি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J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 সাথে যুক্ত করা হয়। জকি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J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AC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তারের যে কোনো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D</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স্পর্শ করানো </a:t>
            </a: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Rectangle 9"/>
          <p:cNvSpPr/>
          <p:nvPr/>
        </p:nvSpPr>
        <p:spPr>
          <a:xfrm>
            <a:off x="3497617" y="129248"/>
            <a:ext cx="2127505" cy="646331"/>
          </a:xfrm>
          <a:prstGeom prst="rect">
            <a:avLst/>
          </a:prstGeom>
          <a:solidFill>
            <a:srgbClr val="1ED5EE"/>
          </a:solidFill>
        </p:spPr>
        <p:txBody>
          <a:bodyPr wrap="none">
            <a:spAutoFit/>
          </a:bodyPr>
          <a:lstStyle/>
          <a:p>
            <a:r>
              <a:rPr lang="bn-IN" sz="36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কাজের ধারা </a:t>
            </a:r>
            <a:endParaRPr lang="en-US" sz="3600" dirty="0">
              <a:ln w="0"/>
              <a:solidFill>
                <a:srgbClr val="FF0000"/>
              </a:solidFill>
              <a:effectLst>
                <a:outerShdw blurRad="38100" dist="19050" dir="2700000" algn="tl" rotWithShape="0">
                  <a:schemeClr val="dk1">
                    <a:alpha val="40000"/>
                  </a:schemeClr>
                </a:outerShdw>
              </a:effectLst>
            </a:endParaRPr>
          </a:p>
        </p:txBody>
      </p:sp>
      <p:grpSp>
        <p:nvGrpSpPr>
          <p:cNvPr id="21" name="Group 20"/>
          <p:cNvGrpSpPr/>
          <p:nvPr/>
        </p:nvGrpSpPr>
        <p:grpSpPr>
          <a:xfrm>
            <a:off x="1205504" y="860858"/>
            <a:ext cx="6705600" cy="3414428"/>
            <a:chOff x="1459037" y="1068852"/>
            <a:chExt cx="6225926" cy="2931420"/>
          </a:xfrm>
        </p:grpSpPr>
        <p:grpSp>
          <p:nvGrpSpPr>
            <p:cNvPr id="22" name="Group 21"/>
            <p:cNvGrpSpPr/>
            <p:nvPr/>
          </p:nvGrpSpPr>
          <p:grpSpPr>
            <a:xfrm>
              <a:off x="1459037" y="1068852"/>
              <a:ext cx="6225926" cy="2931420"/>
              <a:chOff x="1250452" y="903805"/>
              <a:chExt cx="6553200" cy="3175907"/>
            </a:xfrm>
          </p:grpSpPr>
          <p:grpSp>
            <p:nvGrpSpPr>
              <p:cNvPr id="24" name="Group 23"/>
              <p:cNvGrpSpPr/>
              <p:nvPr/>
            </p:nvGrpSpPr>
            <p:grpSpPr>
              <a:xfrm>
                <a:off x="1250452" y="903805"/>
                <a:ext cx="6553200" cy="3175907"/>
                <a:chOff x="1241858" y="3276600"/>
                <a:chExt cx="6553200" cy="3175907"/>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858" y="3276600"/>
                  <a:ext cx="6553200" cy="3175907"/>
                </a:xfrm>
                <a:prstGeom prst="rect">
                  <a:avLst/>
                </a:prstGeom>
              </p:spPr>
            </p:pic>
            <p:sp>
              <p:nvSpPr>
                <p:cNvPr id="31" name="TextBox 30"/>
                <p:cNvSpPr txBox="1"/>
                <p:nvPr/>
              </p:nvSpPr>
              <p:spPr>
                <a:xfrm>
                  <a:off x="4298822" y="3343835"/>
                  <a:ext cx="501777" cy="523220"/>
                </a:xfrm>
                <a:prstGeom prst="rect">
                  <a:avLst/>
                </a:prstGeom>
                <a:noFill/>
              </p:spPr>
              <p:txBody>
                <a:bodyPr wrap="square" rtlCol="0">
                  <a:spAutoFit/>
                </a:bodyPr>
                <a:lstStyle/>
                <a:p>
                  <a:r>
                    <a:rPr lang="en-US" sz="2800" dirty="0" smtClean="0"/>
                    <a:t>B</a:t>
                  </a:r>
                  <a:endParaRPr lang="en-US" sz="2800" dirty="0"/>
                </a:p>
              </p:txBody>
            </p:sp>
            <p:sp>
              <p:nvSpPr>
                <p:cNvPr id="32" name="TextBox 31"/>
                <p:cNvSpPr txBox="1"/>
                <p:nvPr/>
              </p:nvSpPr>
              <p:spPr>
                <a:xfrm>
                  <a:off x="3810000" y="4864553"/>
                  <a:ext cx="383241"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D</a:t>
                  </a:r>
                  <a:endParaRPr lang="en-US" sz="2400" dirty="0"/>
                </a:p>
              </p:txBody>
            </p:sp>
            <p:cxnSp>
              <p:nvCxnSpPr>
                <p:cNvPr id="33" name="Straight Connector 32"/>
                <p:cNvCxnSpPr/>
                <p:nvPr/>
              </p:nvCxnSpPr>
              <p:spPr>
                <a:xfrm>
                  <a:off x="3810000" y="4864553"/>
                  <a:ext cx="461682" cy="0"/>
                </a:xfrm>
                <a:prstGeom prst="line">
                  <a:avLst/>
                </a:prstGeom>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2209800" y="933551"/>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P</a:t>
                </a:r>
              </a:p>
            </p:txBody>
          </p:sp>
          <p:sp>
            <p:nvSpPr>
              <p:cNvPr id="26" name="Rectangle 25"/>
              <p:cNvSpPr/>
              <p:nvPr/>
            </p:nvSpPr>
            <p:spPr>
              <a:xfrm>
                <a:off x="6373409" y="973892"/>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Q</a:t>
                </a:r>
                <a:endParaRPr lang="en-US" sz="2800" b="1" dirty="0"/>
              </a:p>
            </p:txBody>
          </p:sp>
          <p:sp>
            <p:nvSpPr>
              <p:cNvPr id="27" name="Rectangle 26"/>
              <p:cNvSpPr/>
              <p:nvPr/>
            </p:nvSpPr>
            <p:spPr>
              <a:xfrm>
                <a:off x="2438400" y="2427953"/>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R</a:t>
                </a:r>
                <a:endParaRPr lang="en-US" sz="2800" b="1" dirty="0"/>
              </a:p>
            </p:txBody>
          </p:sp>
          <p:sp>
            <p:nvSpPr>
              <p:cNvPr id="28" name="Rectangle 27"/>
              <p:cNvSpPr/>
              <p:nvPr/>
            </p:nvSpPr>
            <p:spPr>
              <a:xfrm>
                <a:off x="5320305" y="2427111"/>
                <a:ext cx="457200" cy="47078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S</a:t>
                </a:r>
                <a:endParaRPr lang="en-US" sz="2800" b="1" dirty="0"/>
              </a:p>
            </p:txBody>
          </p:sp>
          <p:sp>
            <p:nvSpPr>
              <p:cNvPr id="29" name="Rectangle 28"/>
              <p:cNvSpPr/>
              <p:nvPr/>
            </p:nvSpPr>
            <p:spPr>
              <a:xfrm>
                <a:off x="5548905" y="903805"/>
                <a:ext cx="394695" cy="265136"/>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3" name="TextBox 22"/>
            <p:cNvSpPr txBox="1"/>
            <p:nvPr/>
          </p:nvSpPr>
          <p:spPr>
            <a:xfrm>
              <a:off x="3442842" y="2455236"/>
              <a:ext cx="288693" cy="584775"/>
            </a:xfrm>
            <a:prstGeom prst="rect">
              <a:avLst/>
            </a:prstGeom>
            <a:noFill/>
          </p:spPr>
          <p:txBody>
            <a:bodyPr wrap="square" rtlCol="0">
              <a:spAutoFit/>
            </a:bodyPr>
            <a:lstStyle/>
            <a:p>
              <a:r>
                <a:rPr lang="en-US" sz="3200" dirty="0" smtClean="0"/>
                <a:t>J</a:t>
              </a:r>
              <a:endParaRPr lang="en-US" sz="3200" dirty="0"/>
            </a:p>
          </p:txBody>
        </p:sp>
      </p:grpSp>
      <p:sp>
        <p:nvSpPr>
          <p:cNvPr id="18" name="TextBox 17"/>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49592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0" fill="hold"/>
                                        <p:tgtEl>
                                          <p:spTgt spid="18"/>
                                        </p:tgtEl>
                                        <p:attrNameLst>
                                          <p:attrName>ppt_x</p:attrName>
                                        </p:attrNameLst>
                                      </p:cBhvr>
                                      <p:tavLst>
                                        <p:tav tm="0">
                                          <p:val>
                                            <p:strVal val="1+#ppt_w/2"/>
                                          </p:val>
                                        </p:tav>
                                        <p:tav tm="100000">
                                          <p:val>
                                            <p:strVal val="#ppt_x"/>
                                          </p:val>
                                        </p:tav>
                                      </p:tavLst>
                                    </p:anim>
                                    <p:anim calcmode="lin" valueType="num">
                                      <p:cBhvr additive="base">
                                        <p:cTn id="8" dur="5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000272"/>
            <a:ext cx="8686800" cy="2554545"/>
          </a:xfrm>
          <a:prstGeom prst="rect">
            <a:avLst/>
          </a:prstGeom>
        </p:spPr>
        <p:txBody>
          <a:bodyPr wrap="square">
            <a:spAutoFit/>
          </a:bodyPr>
          <a:lstStyle/>
          <a:p>
            <a:r>
              <a:rPr lang="as-IN" sz="3200" u="sng"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রোধ </a:t>
            </a:r>
            <a:r>
              <a:rPr lang="as-IN" sz="32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নির্ণয়</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চাবি বন্ধ করে প্রবাহ চালিয়ে জকিটিকে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AC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তারের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D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বিন্দুতে স্পর্শ করা হলে মিটার ব্রিজটি হুইটস্টোন ব্রিজের রূপ নেয়। চারটি রোধ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P,Q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তারের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AD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অংশের রোধ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R, DC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অংশের রোধ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S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হুইটস্টোন ব্রিজের চারটি বাহুর কাজ করে। গ্যালভানোমিটার কোন বিক্ষেপ না দিলে হুইটস্টোন ব্রিজ নীতি থেকে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P/Q=R/S</a:t>
            </a:r>
          </a:p>
        </p:txBody>
      </p:sp>
      <p:sp>
        <p:nvSpPr>
          <p:cNvPr id="14" name="Rectangle 13"/>
          <p:cNvSpPr/>
          <p:nvPr/>
        </p:nvSpPr>
        <p:spPr>
          <a:xfrm>
            <a:off x="3772779" y="348971"/>
            <a:ext cx="1657826" cy="646331"/>
          </a:xfrm>
          <a:prstGeom prst="rect">
            <a:avLst/>
          </a:prstGeom>
          <a:solidFill>
            <a:srgbClr val="1ED5EE"/>
          </a:solidFill>
        </p:spPr>
        <p:txBody>
          <a:bodyPr wrap="none">
            <a:spAutoFit/>
          </a:bodyPr>
          <a:lstStyle/>
          <a:p>
            <a:r>
              <a:rPr lang="as-IN" sz="36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রোধ নির্ণয়</a:t>
            </a:r>
            <a:endParaRPr lang="en-US" sz="3600" dirty="0">
              <a:ln w="0"/>
              <a:solidFill>
                <a:srgbClr val="FF0000"/>
              </a:solidFill>
              <a:effectLst>
                <a:outerShdw blurRad="38100" dist="19050" dir="2700000" algn="tl" rotWithShape="0">
                  <a:schemeClr val="dk1">
                    <a:alpha val="40000"/>
                  </a:schemeClr>
                </a:outerShdw>
              </a:effectLst>
            </a:endParaRPr>
          </a:p>
        </p:txBody>
      </p:sp>
      <p:grpSp>
        <p:nvGrpSpPr>
          <p:cNvPr id="17" name="Group 16"/>
          <p:cNvGrpSpPr/>
          <p:nvPr/>
        </p:nvGrpSpPr>
        <p:grpSpPr>
          <a:xfrm>
            <a:off x="1488729" y="1031161"/>
            <a:ext cx="6225926" cy="2931420"/>
            <a:chOff x="1459037" y="1068852"/>
            <a:chExt cx="6225926" cy="2931420"/>
          </a:xfrm>
        </p:grpSpPr>
        <p:grpSp>
          <p:nvGrpSpPr>
            <p:cNvPr id="18" name="Group 17"/>
            <p:cNvGrpSpPr/>
            <p:nvPr/>
          </p:nvGrpSpPr>
          <p:grpSpPr>
            <a:xfrm>
              <a:off x="1459037" y="1068852"/>
              <a:ext cx="6225926" cy="2931420"/>
              <a:chOff x="1250452" y="903805"/>
              <a:chExt cx="6553200" cy="3175907"/>
            </a:xfrm>
          </p:grpSpPr>
          <p:grpSp>
            <p:nvGrpSpPr>
              <p:cNvPr id="20" name="Group 19"/>
              <p:cNvGrpSpPr/>
              <p:nvPr/>
            </p:nvGrpSpPr>
            <p:grpSpPr>
              <a:xfrm>
                <a:off x="1250452" y="903805"/>
                <a:ext cx="6553200" cy="3175907"/>
                <a:chOff x="1241858" y="3276600"/>
                <a:chExt cx="6553200" cy="3175907"/>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858" y="3276600"/>
                  <a:ext cx="6553200" cy="3175907"/>
                </a:xfrm>
                <a:prstGeom prst="rect">
                  <a:avLst/>
                </a:prstGeom>
              </p:spPr>
            </p:pic>
            <p:sp>
              <p:nvSpPr>
                <p:cNvPr id="27" name="TextBox 26"/>
                <p:cNvSpPr txBox="1"/>
                <p:nvPr/>
              </p:nvSpPr>
              <p:spPr>
                <a:xfrm>
                  <a:off x="4298822" y="3343835"/>
                  <a:ext cx="501777" cy="523220"/>
                </a:xfrm>
                <a:prstGeom prst="rect">
                  <a:avLst/>
                </a:prstGeom>
                <a:noFill/>
              </p:spPr>
              <p:txBody>
                <a:bodyPr wrap="square" rtlCol="0">
                  <a:spAutoFit/>
                </a:bodyPr>
                <a:lstStyle/>
                <a:p>
                  <a:r>
                    <a:rPr lang="en-US" sz="2800" dirty="0" smtClean="0"/>
                    <a:t>B</a:t>
                  </a:r>
                  <a:endParaRPr lang="en-US" sz="2800" dirty="0"/>
                </a:p>
              </p:txBody>
            </p:sp>
            <p:sp>
              <p:nvSpPr>
                <p:cNvPr id="28" name="TextBox 27"/>
                <p:cNvSpPr txBox="1"/>
                <p:nvPr/>
              </p:nvSpPr>
              <p:spPr>
                <a:xfrm>
                  <a:off x="3810000" y="4864553"/>
                  <a:ext cx="383241"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D</a:t>
                  </a:r>
                  <a:endParaRPr lang="en-US" sz="2400" dirty="0"/>
                </a:p>
              </p:txBody>
            </p:sp>
            <p:cxnSp>
              <p:nvCxnSpPr>
                <p:cNvPr id="29" name="Straight Connector 28"/>
                <p:cNvCxnSpPr/>
                <p:nvPr/>
              </p:nvCxnSpPr>
              <p:spPr>
                <a:xfrm>
                  <a:off x="3810000" y="4864553"/>
                  <a:ext cx="461682" cy="0"/>
                </a:xfrm>
                <a:prstGeom prst="line">
                  <a:avLst/>
                </a:prstGeom>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2209800" y="933551"/>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P</a:t>
                </a:r>
              </a:p>
            </p:txBody>
          </p:sp>
          <p:sp>
            <p:nvSpPr>
              <p:cNvPr id="22" name="Rectangle 21"/>
              <p:cNvSpPr/>
              <p:nvPr/>
            </p:nvSpPr>
            <p:spPr>
              <a:xfrm>
                <a:off x="6373409" y="973892"/>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Q</a:t>
                </a:r>
                <a:endParaRPr lang="en-US" sz="2800" b="1" dirty="0"/>
              </a:p>
            </p:txBody>
          </p:sp>
          <p:sp>
            <p:nvSpPr>
              <p:cNvPr id="23" name="Rectangle 22"/>
              <p:cNvSpPr/>
              <p:nvPr/>
            </p:nvSpPr>
            <p:spPr>
              <a:xfrm>
                <a:off x="2438400" y="2427953"/>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R</a:t>
                </a:r>
                <a:endParaRPr lang="en-US" sz="2800" b="1" dirty="0"/>
              </a:p>
            </p:txBody>
          </p:sp>
          <p:sp>
            <p:nvSpPr>
              <p:cNvPr id="24" name="Rectangle 23"/>
              <p:cNvSpPr/>
              <p:nvPr/>
            </p:nvSpPr>
            <p:spPr>
              <a:xfrm>
                <a:off x="5320305" y="2427111"/>
                <a:ext cx="457200" cy="47078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S</a:t>
                </a:r>
                <a:endParaRPr lang="en-US" sz="2800" b="1" dirty="0"/>
              </a:p>
            </p:txBody>
          </p:sp>
          <p:sp>
            <p:nvSpPr>
              <p:cNvPr id="25" name="Rectangle 24"/>
              <p:cNvSpPr/>
              <p:nvPr/>
            </p:nvSpPr>
            <p:spPr>
              <a:xfrm>
                <a:off x="5548905" y="903805"/>
                <a:ext cx="394695" cy="265136"/>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9" name="TextBox 18"/>
            <p:cNvSpPr txBox="1"/>
            <p:nvPr/>
          </p:nvSpPr>
          <p:spPr>
            <a:xfrm>
              <a:off x="3442842" y="2455236"/>
              <a:ext cx="288693" cy="584775"/>
            </a:xfrm>
            <a:prstGeom prst="rect">
              <a:avLst/>
            </a:prstGeom>
            <a:noFill/>
          </p:spPr>
          <p:txBody>
            <a:bodyPr wrap="square" rtlCol="0">
              <a:spAutoFit/>
            </a:bodyPr>
            <a:lstStyle/>
            <a:p>
              <a:r>
                <a:rPr lang="en-US" sz="3200" dirty="0" smtClean="0"/>
                <a:t>J</a:t>
              </a:r>
              <a:endParaRPr lang="en-US" sz="3200" dirty="0"/>
            </a:p>
          </p:txBody>
        </p:sp>
      </p:grpSp>
      <p:sp>
        <p:nvSpPr>
          <p:cNvPr id="30" name="TextBox 29"/>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18251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0" fill="hold"/>
                                        <p:tgtEl>
                                          <p:spTgt spid="30"/>
                                        </p:tgtEl>
                                        <p:attrNameLst>
                                          <p:attrName>ppt_x</p:attrName>
                                        </p:attrNameLst>
                                      </p:cBhvr>
                                      <p:tavLst>
                                        <p:tav tm="0">
                                          <p:val>
                                            <p:strVal val="1+#ppt_w/2"/>
                                          </p:val>
                                        </p:tav>
                                        <p:tav tm="100000">
                                          <p:val>
                                            <p:strVal val="#ppt_x"/>
                                          </p:val>
                                        </p:tav>
                                      </p:tavLst>
                                    </p:anim>
                                    <p:anim calcmode="lin" valueType="num">
                                      <p:cBhvr additive="base">
                                        <p:cTn id="8" dur="5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564" y="489596"/>
            <a:ext cx="8534400" cy="1354217"/>
          </a:xfrm>
          <a:prstGeom prst="rect">
            <a:avLst/>
          </a:prstGeom>
        </p:spPr>
        <p:txBody>
          <a:bodyPr wrap="square">
            <a:spAutoFit/>
          </a:bodyPr>
          <a:lstStyle/>
          <a:p>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ধরাযাক,জকিটিকে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D</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বিন্দুতে স্পর্শ করলে গ্যালভানোমিটার বিক্ষেপ দেয় না। এই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D</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বিন্দুকে</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নিস্পন্দ বিন্দু বলা হয়।</a:t>
            </a:r>
            <a:r>
              <a:rPr lang="as-IN"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as-IN"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endParaRPr lang="en-US" dirty="0">
              <a:ln w="0"/>
              <a:effectLst>
                <a:outerShdw blurRad="38100" dist="19050" dir="2700000" algn="tl" rotWithShape="0">
                  <a:schemeClr val="dk1">
                    <a:alpha val="40000"/>
                  </a:schemeClr>
                </a:outerShdw>
              </a:effectLst>
            </a:endParaRPr>
          </a:p>
        </p:txBody>
      </p:sp>
      <p:sp>
        <p:nvSpPr>
          <p:cNvPr id="5" name="Rectangle 4"/>
          <p:cNvSpPr/>
          <p:nvPr/>
        </p:nvSpPr>
        <p:spPr>
          <a:xfrm>
            <a:off x="977153" y="1487367"/>
            <a:ext cx="7010400" cy="1077218"/>
          </a:xfrm>
          <a:prstGeom prst="rect">
            <a:avLst/>
          </a:prstGeom>
        </p:spPr>
        <p:txBody>
          <a:bodyPr wrap="square">
            <a:spAutoFit/>
          </a:bodyPr>
          <a:lstStyle/>
          <a:p>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AD</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cm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হলে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DC</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(100-l</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cm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b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একক</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দৈর্ঘ্যের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রোধ</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l-GR" sz="3200" dirty="0">
                <a:ln w="0"/>
                <a:effectLst>
                  <a:outerShdw blurRad="38100" dist="19050" dir="2700000" algn="tl" rotWithShape="0">
                    <a:schemeClr val="dk1">
                      <a:alpha val="40000"/>
                    </a:schemeClr>
                  </a:outerShdw>
                </a:effectLst>
                <a:latin typeface="Helvetica" panose="020B0604020202020204" pitchFamily="34" charset="0"/>
                <a:cs typeface="NikoshBAN" panose="02000000000000000000" pitchFamily="2" charset="0"/>
              </a:rPr>
              <a:t>σ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সিগমা)</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977153" y="2502612"/>
            <a:ext cx="5486400" cy="1077218"/>
          </a:xfrm>
          <a:prstGeom prst="rect">
            <a:avLst/>
          </a:prstGeom>
        </p:spPr>
        <p:txBody>
          <a:bodyPr wrap="square">
            <a:spAutoFit/>
          </a:bodyPr>
          <a:lstStyle/>
          <a:p>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দৈর্ঘের</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রোধ</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l-GR" sz="3200" dirty="0" smtClean="0">
                <a:ln w="0"/>
                <a:effectLst>
                  <a:outerShdw blurRad="38100" dist="19050" dir="2700000" algn="tl" rotWithShape="0">
                    <a:schemeClr val="dk1">
                      <a:alpha val="40000"/>
                    </a:schemeClr>
                  </a:outerShdw>
                </a:effectLst>
                <a:latin typeface="Helvetica" panose="020B0604020202020204" pitchFamily="34" charset="0"/>
                <a:cs typeface="NikoshBAN" panose="02000000000000000000" pitchFamily="2" charset="0"/>
              </a:rPr>
              <a:t>σ</a:t>
            </a: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R</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a:t>
            </a:r>
            <a:b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endParaRPr lang="en-US" sz="3200" dirty="0">
              <a:ln w="0"/>
              <a:effectLst>
                <a:outerShdw blurRad="38100" dist="19050" dir="2700000" algn="tl" rotWithShape="0">
                  <a:schemeClr val="dk1">
                    <a:alpha val="40000"/>
                  </a:schemeClr>
                </a:outerShdw>
              </a:effectLst>
            </a:endParaRPr>
          </a:p>
        </p:txBody>
      </p:sp>
      <p:sp>
        <p:nvSpPr>
          <p:cNvPr id="7" name="Rectangle 6"/>
          <p:cNvSpPr/>
          <p:nvPr/>
        </p:nvSpPr>
        <p:spPr>
          <a:xfrm>
            <a:off x="443753" y="3057142"/>
            <a:ext cx="6553200" cy="1077218"/>
          </a:xfrm>
          <a:prstGeom prst="rect">
            <a:avLst/>
          </a:prstGeom>
        </p:spPr>
        <p:txBody>
          <a:bodyPr wrap="square">
            <a:spAutoFit/>
          </a:bodyPr>
          <a:lstStyle/>
          <a:p>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100-l</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দৈর্ঘ্যের</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রোধ</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(100-l)</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l-GR" sz="3200" dirty="0">
                <a:ln w="0"/>
                <a:effectLst>
                  <a:outerShdw blurRad="38100" dist="19050" dir="2700000" algn="tl" rotWithShape="0">
                    <a:schemeClr val="dk1">
                      <a:alpha val="40000"/>
                    </a:schemeClr>
                  </a:outerShdw>
                </a:effectLst>
                <a:latin typeface="Helvetica" panose="020B0604020202020204" pitchFamily="34" charset="0"/>
                <a:cs typeface="NikoshBAN" panose="02000000000000000000" pitchFamily="2" charset="0"/>
              </a:rPr>
              <a:t>σ =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S</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a:t>
            </a:r>
            <a:b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endParaRPr lang="en-US" sz="3200" dirty="0">
              <a:ln w="0"/>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8" name="TextBox 7"/>
              <p:cNvSpPr txBox="1"/>
              <p:nvPr/>
            </p:nvSpPr>
            <p:spPr>
              <a:xfrm>
                <a:off x="3491753" y="3860208"/>
                <a:ext cx="2348753" cy="932951"/>
              </a:xfrm>
              <a:prstGeom prst="rect">
                <a:avLst/>
              </a:prstGeom>
              <a:noFill/>
            </p:spPr>
            <p:txBody>
              <a:bodyPr wrap="square" rtlCol="0">
                <a:spAutoFit/>
              </a:bodyPr>
              <a:lstStyle/>
              <a:p>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a:rPr>
                          <m:t>𝑃</m:t>
                        </m:r>
                      </m:num>
                      <m:den>
                        <m:r>
                          <a:rPr lang="en-US" sz="3600" b="0" i="1" smtClean="0">
                            <a:latin typeface="Cambria Math"/>
                          </a:rPr>
                          <m:t>𝑄</m:t>
                        </m:r>
                      </m:den>
                    </m:f>
                  </m:oMath>
                </a14:m>
                <a:r>
                  <a:rPr lang="en-US" sz="3600" dirty="0" smtClean="0"/>
                  <a:t>  =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a:rPr>
                          <m:t>𝑅</m:t>
                        </m:r>
                      </m:num>
                      <m:den>
                        <m:r>
                          <a:rPr lang="en-US" sz="3600" b="0" i="1" smtClean="0">
                            <a:latin typeface="Cambria Math"/>
                          </a:rPr>
                          <m:t>𝑆</m:t>
                        </m:r>
                      </m:den>
                    </m:f>
                  </m:oMath>
                </a14:m>
                <a:endParaRPr lang="en-US"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3491753" y="3860208"/>
                <a:ext cx="2348753" cy="932951"/>
              </a:xfrm>
              <a:prstGeom prst="rect">
                <a:avLst/>
              </a:prstGeom>
              <a:blipFill>
                <a:blip r:embed="rId2"/>
                <a:stretch>
                  <a:fillRect b="-6536"/>
                </a:stretch>
              </a:blipFill>
            </p:spPr>
            <p:txBody>
              <a:bodyPr/>
              <a:lstStyle/>
              <a:p>
                <a:r>
                  <a:rPr lang="en-US">
                    <a:noFill/>
                  </a:rPr>
                  <a:t> </a:t>
                </a:r>
              </a:p>
            </p:txBody>
          </p:sp>
        </mc:Fallback>
      </mc:AlternateContent>
      <p:sp>
        <p:nvSpPr>
          <p:cNvPr id="9" name="TextBox 8"/>
          <p:cNvSpPr txBox="1"/>
          <p:nvPr/>
        </p:nvSpPr>
        <p:spPr>
          <a:xfrm>
            <a:off x="1658471" y="3616842"/>
            <a:ext cx="2133600" cy="584775"/>
          </a:xfrm>
          <a:prstGeom prst="rect">
            <a:avLst/>
          </a:prstGeom>
          <a:noFill/>
        </p:spPr>
        <p:txBody>
          <a:bodyPr wrap="square" rtlCol="0">
            <a:spAutoFit/>
          </a:bodyPr>
          <a:lstStyle/>
          <a:p>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 জানি, </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0" name="TextBox 9"/>
              <p:cNvSpPr txBox="1"/>
              <p:nvPr/>
            </p:nvSpPr>
            <p:spPr>
              <a:xfrm>
                <a:off x="3491753" y="4740979"/>
                <a:ext cx="2743200" cy="961674"/>
              </a:xfrm>
              <a:prstGeom prst="rect">
                <a:avLst/>
              </a:prstGeom>
              <a:noFill/>
            </p:spPr>
            <p:txBody>
              <a:bodyPr wrap="square" rtlCol="0">
                <a:spAutoFit/>
              </a:bodyPr>
              <a:lstStyle/>
              <a:p>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a:rPr>
                          <m:t>𝑃</m:t>
                        </m:r>
                      </m:num>
                      <m:den>
                        <m:r>
                          <a:rPr lang="en-US" sz="3600" b="0" i="1" smtClean="0">
                            <a:latin typeface="Cambria Math"/>
                          </a:rPr>
                          <m:t>𝑄</m:t>
                        </m:r>
                      </m:den>
                    </m:f>
                  </m:oMath>
                </a14:m>
                <a:r>
                  <a:rPr lang="en-US" sz="3600" dirty="0" smtClean="0"/>
                  <a:t>  =  </a:t>
                </a:r>
                <a14:m>
                  <m:oMath xmlns:m="http://schemas.openxmlformats.org/officeDocument/2006/math">
                    <m:f>
                      <m:fPr>
                        <m:ctrlPr>
                          <a:rPr lang="en-US" sz="3600" i="1" smtClean="0">
                            <a:latin typeface="Cambria Math" panose="02040503050406030204" pitchFamily="18" charset="0"/>
                          </a:rPr>
                        </m:ctrlPr>
                      </m:fPr>
                      <m:num>
                        <m:r>
                          <a:rPr lang="en-US" sz="3600" i="1" smtClean="0">
                            <a:latin typeface="Cambria Math" panose="02040503050406030204" pitchFamily="18" charset="0"/>
                            <a:ea typeface="Cambria Math" panose="02040503050406030204" pitchFamily="18" charset="0"/>
                          </a:rPr>
                          <m:t>𝜎</m:t>
                        </m:r>
                        <m:r>
                          <a:rPr lang="en-US" sz="3600" b="0" i="1" smtClean="0">
                            <a:latin typeface="Cambria Math" panose="02040503050406030204" pitchFamily="18" charset="0"/>
                            <a:ea typeface="Cambria Math" panose="02040503050406030204" pitchFamily="18" charset="0"/>
                          </a:rPr>
                          <m:t>𝑙</m:t>
                        </m:r>
                      </m:num>
                      <m:den>
                        <m:r>
                          <a:rPr lang="en-US" sz="3600" b="0" i="1" smtClean="0">
                            <a:latin typeface="Cambria Math" panose="02040503050406030204" pitchFamily="18" charset="0"/>
                          </a:rPr>
                          <m:t>(</m:t>
                        </m:r>
                        <m:r>
                          <a:rPr lang="en-US" sz="3600" b="0" i="1" smtClean="0">
                            <a:latin typeface="Cambria Math" panose="02040503050406030204" pitchFamily="18" charset="0"/>
                          </a:rPr>
                          <m:t>100</m:t>
                        </m:r>
                        <m:r>
                          <a:rPr lang="en-US" sz="3600" b="0" i="1" smtClean="0">
                            <a:latin typeface="Cambria Math" panose="02040503050406030204" pitchFamily="18" charset="0"/>
                          </a:rPr>
                          <m:t>−</m:t>
                        </m:r>
                        <m:r>
                          <a:rPr lang="en-US" sz="3600" b="0" i="1" smtClean="0">
                            <a:latin typeface="Cambria Math" panose="02040503050406030204" pitchFamily="18" charset="0"/>
                          </a:rPr>
                          <m:t>𝑙</m:t>
                        </m:r>
                        <m:r>
                          <a:rPr lang="en-US" sz="3600" b="0" i="1" smtClean="0">
                            <a:latin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𝜎</m:t>
                        </m:r>
                      </m:den>
                    </m:f>
                  </m:oMath>
                </a14:m>
                <a:endParaRPr lang="en-US"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491753" y="4740979"/>
                <a:ext cx="2743200" cy="961674"/>
              </a:xfrm>
              <a:prstGeom prst="rect">
                <a:avLst/>
              </a:prstGeom>
              <a:blipFill>
                <a:blip r:embed="rId3"/>
                <a:stretch>
                  <a:fillRect b="-44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52482" y="5674659"/>
                <a:ext cx="2788024" cy="989668"/>
              </a:xfrm>
              <a:prstGeom prst="rect">
                <a:avLst/>
              </a:prstGeom>
              <a:noFill/>
            </p:spPr>
            <p:txBody>
              <a:bodyPr wrap="square" rtlCol="0">
                <a:spAutoFit/>
              </a:bodyPr>
              <a:lstStyle/>
              <a:p>
                <a14:m>
                  <m:oMath xmlns:m="http://schemas.openxmlformats.org/officeDocument/2006/math">
                    <m:r>
                      <a:rPr lang="en-US" sz="3600" i="1" smtClean="0">
                        <a:latin typeface="Cambria Math" panose="02040503050406030204" pitchFamily="18" charset="0"/>
                        <a:ea typeface="Cambria Math" panose="02040503050406030204" pitchFamily="18" charset="0"/>
                      </a:rPr>
                      <m:t>∴</m:t>
                    </m:r>
                    <m:f>
                      <m:fPr>
                        <m:ctrlPr>
                          <a:rPr lang="en-US" sz="3600" i="1" smtClean="0">
                            <a:latin typeface="Cambria Math" panose="02040503050406030204" pitchFamily="18" charset="0"/>
                            <a:ea typeface="Cambria Math" panose="02040503050406030204" pitchFamily="18" charset="0"/>
                          </a:rPr>
                        </m:ctrlPr>
                      </m:fPr>
                      <m:num>
                        <m:r>
                          <a:rPr lang="en-US" sz="3600" b="0" i="1" smtClean="0">
                            <a:latin typeface="Cambria Math" panose="02040503050406030204" pitchFamily="18" charset="0"/>
                            <a:ea typeface="Cambria Math" panose="02040503050406030204" pitchFamily="18" charset="0"/>
                          </a:rPr>
                          <m:t>𝑃</m:t>
                        </m:r>
                      </m:num>
                      <m:den>
                        <m:r>
                          <a:rPr lang="en-US" sz="3600" b="0" i="1" smtClean="0">
                            <a:latin typeface="Cambria Math" panose="02040503050406030204" pitchFamily="18" charset="0"/>
                            <a:ea typeface="Cambria Math" panose="02040503050406030204" pitchFamily="18" charset="0"/>
                          </a:rPr>
                          <m:t>𝑄</m:t>
                        </m:r>
                      </m:den>
                    </m:f>
                  </m:oMath>
                </a14:m>
                <a:r>
                  <a:rPr lang="en-US" sz="3600" dirty="0" smtClean="0"/>
                  <a:t>  =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ea typeface="Cambria Math" panose="02040503050406030204" pitchFamily="18" charset="0"/>
                          </a:rPr>
                          <m:t>𝑙</m:t>
                        </m:r>
                      </m:num>
                      <m:den>
                        <m:r>
                          <a:rPr lang="en-US" sz="3600" b="0" i="1" smtClean="0">
                            <a:latin typeface="Cambria Math" panose="02040503050406030204" pitchFamily="18" charset="0"/>
                          </a:rPr>
                          <m:t>(</m:t>
                        </m:r>
                        <m:r>
                          <a:rPr lang="en-US" sz="3600" b="0" i="1" smtClean="0">
                            <a:latin typeface="Cambria Math" panose="02040503050406030204" pitchFamily="18" charset="0"/>
                          </a:rPr>
                          <m:t>100</m:t>
                        </m:r>
                        <m:r>
                          <a:rPr lang="en-US" sz="3600" b="0" i="1" smtClean="0">
                            <a:latin typeface="Cambria Math" panose="02040503050406030204" pitchFamily="18" charset="0"/>
                          </a:rPr>
                          <m:t>−</m:t>
                        </m:r>
                        <m:r>
                          <a:rPr lang="en-US" sz="3600" b="0" i="1" smtClean="0">
                            <a:latin typeface="Cambria Math" panose="02040503050406030204" pitchFamily="18" charset="0"/>
                          </a:rPr>
                          <m:t>𝑙</m:t>
                        </m:r>
                        <m:r>
                          <a:rPr lang="en-US" sz="3600" b="0" i="1" smtClean="0">
                            <a:latin typeface="Cambria Math" panose="02040503050406030204" pitchFamily="18" charset="0"/>
                          </a:rPr>
                          <m:t>)</m:t>
                        </m:r>
                      </m:den>
                    </m:f>
                  </m:oMath>
                </a14:m>
                <a:endParaRPr lang="en-US"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052482" y="5674659"/>
                <a:ext cx="2788024" cy="989668"/>
              </a:xfrm>
              <a:prstGeom prst="rect">
                <a:avLst/>
              </a:prstGeom>
              <a:blipFill>
                <a:blip r:embed="rId4"/>
                <a:stretch>
                  <a:fillRect b="-1235"/>
                </a:stretch>
              </a:blipFill>
            </p:spPr>
            <p:txBody>
              <a:bodyPr/>
              <a:lstStyle/>
              <a:p>
                <a:r>
                  <a:rPr lang="en-US">
                    <a:noFill/>
                  </a:rPr>
                  <a:t> </a:t>
                </a:r>
              </a:p>
            </p:txBody>
          </p:sp>
        </mc:Fallback>
      </mc:AlternateContent>
      <p:sp>
        <p:nvSpPr>
          <p:cNvPr id="12" name="TextBox 11"/>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139122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0" fill="hold"/>
                                        <p:tgtEl>
                                          <p:spTgt spid="12"/>
                                        </p:tgtEl>
                                        <p:attrNameLst>
                                          <p:attrName>ppt_x</p:attrName>
                                        </p:attrNameLst>
                                      </p:cBhvr>
                                      <p:tavLst>
                                        <p:tav tm="0">
                                          <p:val>
                                            <p:strVal val="1+#ppt_w/2"/>
                                          </p:val>
                                        </p:tav>
                                        <p:tav tm="100000">
                                          <p:val>
                                            <p:strVal val="#ppt_x"/>
                                          </p:val>
                                        </p:tav>
                                      </p:tavLst>
                                    </p:anim>
                                    <p:anim calcmode="lin" valueType="num">
                                      <p:cBhvr additive="base">
                                        <p:cTn id="8" dur="5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218329" y="1143000"/>
                <a:ext cx="2788024" cy="989668"/>
              </a:xfrm>
              <a:prstGeom prst="rect">
                <a:avLst/>
              </a:prstGeom>
              <a:noFill/>
            </p:spPr>
            <p:txBody>
              <a:bodyPr wrap="square" rtlCol="0">
                <a:spAutoFit/>
              </a:bodyPr>
              <a:lstStyle/>
              <a:p>
                <a14:m>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𝑃</m:t>
                    </m:r>
                  </m:oMath>
                </a14:m>
                <a:r>
                  <a:rPr lang="en-US" sz="3600" dirty="0" smtClean="0"/>
                  <a:t>  =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ea typeface="Cambria Math" panose="02040503050406030204" pitchFamily="18" charset="0"/>
                          </a:rPr>
                          <m:t>𝑙𝑄</m:t>
                        </m:r>
                      </m:num>
                      <m:den>
                        <m:r>
                          <a:rPr lang="en-US" sz="3600" b="0" i="1" smtClean="0">
                            <a:latin typeface="Cambria Math" panose="02040503050406030204" pitchFamily="18" charset="0"/>
                          </a:rPr>
                          <m:t>(</m:t>
                        </m:r>
                        <m:r>
                          <a:rPr lang="en-US" sz="3600" b="0" i="1" smtClean="0">
                            <a:latin typeface="Cambria Math" panose="02040503050406030204" pitchFamily="18" charset="0"/>
                          </a:rPr>
                          <m:t>100</m:t>
                        </m:r>
                        <m:r>
                          <a:rPr lang="en-US" sz="3600" b="0" i="1" smtClean="0">
                            <a:latin typeface="Cambria Math" panose="02040503050406030204" pitchFamily="18" charset="0"/>
                          </a:rPr>
                          <m:t>−</m:t>
                        </m:r>
                        <m:r>
                          <a:rPr lang="en-US" sz="3600" b="0" i="1" smtClean="0">
                            <a:latin typeface="Cambria Math" panose="02040503050406030204" pitchFamily="18" charset="0"/>
                          </a:rPr>
                          <m:t>𝑙</m:t>
                        </m:r>
                        <m:r>
                          <a:rPr lang="en-US" sz="3600" b="0" i="1" smtClean="0">
                            <a:latin typeface="Cambria Math" panose="02040503050406030204" pitchFamily="18" charset="0"/>
                          </a:rPr>
                          <m:t>)</m:t>
                        </m:r>
                      </m:den>
                    </m:f>
                  </m:oMath>
                </a14:m>
                <a:endParaRPr lang="en-US" sz="1400" dirty="0"/>
              </a:p>
            </p:txBody>
          </p:sp>
        </mc:Choice>
        <mc:Fallback xmlns="">
          <p:sp>
            <p:nvSpPr>
              <p:cNvPr id="2" name="TextBox 1"/>
              <p:cNvSpPr txBox="1">
                <a:spLocks noRot="1" noChangeAspect="1" noMove="1" noResize="1" noEditPoints="1" noAdjustHandles="1" noChangeArrowheads="1" noChangeShapeType="1" noTextEdit="1"/>
              </p:cNvSpPr>
              <p:nvPr/>
            </p:nvSpPr>
            <p:spPr>
              <a:xfrm>
                <a:off x="3218329" y="1143000"/>
                <a:ext cx="2788024" cy="989668"/>
              </a:xfrm>
              <a:prstGeom prst="rect">
                <a:avLst/>
              </a:prstGeom>
              <a:blipFill>
                <a:blip r:embed="rId2"/>
                <a:stretch>
                  <a:fillRect b="-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 y="2286000"/>
                <a:ext cx="8767482" cy="1618456"/>
              </a:xfrm>
              <a:prstGeom prst="rect">
                <a:avLst/>
              </a:prstGeom>
            </p:spPr>
            <p:txBody>
              <a:bodyPr wrap="square">
                <a:spAutoFit/>
              </a:bodyPr>
              <a:lstStyle/>
              <a:p>
                <a:r>
                  <a:rPr lang="as-IN" sz="3200" dirty="0">
                    <a:solidFill>
                      <a:srgbClr val="1D2129"/>
                    </a:solidFill>
                    <a:latin typeface="NikoshBAN" panose="02000000000000000000" pitchFamily="2" charset="0"/>
                    <a:cs typeface="NikoshBAN" panose="02000000000000000000" pitchFamily="2" charset="0"/>
                  </a:rPr>
                  <a:t>এই সমীকরণে </a:t>
                </a:r>
                <a:r>
                  <a:rPr lang="en-US" sz="3200" dirty="0">
                    <a:solidFill>
                      <a:srgbClr val="1D2129"/>
                    </a:solidFill>
                    <a:latin typeface="NikoshBAN" panose="02000000000000000000" pitchFamily="2" charset="0"/>
                    <a:cs typeface="NikoshBAN" panose="02000000000000000000" pitchFamily="2" charset="0"/>
                  </a:rPr>
                  <a:t>P,Q </a:t>
                </a:r>
                <a:r>
                  <a:rPr lang="as-IN" sz="3200" dirty="0">
                    <a:solidFill>
                      <a:srgbClr val="1D2129"/>
                    </a:solidFill>
                    <a:latin typeface="NikoshBAN" panose="02000000000000000000" pitchFamily="2" charset="0"/>
                    <a:cs typeface="NikoshBAN" panose="02000000000000000000" pitchFamily="2" charset="0"/>
                  </a:rPr>
                  <a:t>রোধের যেকোন একটির মান জানা থাকলে </a:t>
                </a:r>
                <a:r>
                  <a:rPr lang="en-US" sz="3200" dirty="0" smtClean="0">
                    <a:solidFill>
                      <a:srgbClr val="1D2129"/>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mbria Math" panose="02040503050406030204" pitchFamily="18" charset="0"/>
                      </a:rPr>
                      <m:t>𝑙</m:t>
                    </m:r>
                  </m:oMath>
                </a14:m>
                <a:r>
                  <a:rPr lang="en-US" sz="3200" dirty="0" smtClean="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নির্ণয় করে অন্য রোধের মান জানা যায়।</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solidFill>
                      <a:srgbClr val="1D2129"/>
                    </a:solidFill>
                    <a:latin typeface="NikoshBAN" panose="02000000000000000000" pitchFamily="2" charset="0"/>
                    <a:cs typeface="NikoshBAN" panose="02000000000000000000" pitchFamily="2" charset="0"/>
                  </a:rPr>
                  <a:t>ইহাই মিটার ব্রিজের হুইটস্টোন নীতি ব্যাবহার করে সমীকরণ।</a:t>
                </a:r>
                <a:endParaRPr lang="en-US" sz="3200" dirty="0">
                  <a:latin typeface="NikoshBAN" panose="02000000000000000000" pitchFamily="2" charset="0"/>
                  <a:cs typeface="NikoshBAN" panose="02000000000000000000" pitchFamily="2"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2286000"/>
                <a:ext cx="8767482" cy="1618456"/>
              </a:xfrm>
              <a:prstGeom prst="rect">
                <a:avLst/>
              </a:prstGeom>
              <a:blipFill>
                <a:blip r:embed="rId3"/>
                <a:stretch>
                  <a:fillRect l="-1808" t="-4528" b="-8679"/>
                </a:stretch>
              </a:blipFill>
            </p:spPr>
            <p:txBody>
              <a:bodyPr/>
              <a:lstStyle/>
              <a:p>
                <a:r>
                  <a:rPr lang="en-US">
                    <a:noFill/>
                  </a:rPr>
                  <a:t> </a:t>
                </a:r>
              </a:p>
            </p:txBody>
          </p:sp>
        </mc:Fallback>
      </mc:AlternateContent>
      <p:sp>
        <p:nvSpPr>
          <p:cNvPr id="4" name="TextBox 3"/>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918563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399" y="1295400"/>
                <a:ext cx="8839200" cy="3320011"/>
              </a:xfrm>
              <a:prstGeom prst="rect">
                <a:avLst/>
              </a:prstGeom>
            </p:spPr>
            <p:txBody>
              <a:bodyPr wrap="square">
                <a:spAutoFit/>
              </a:bodyPr>
              <a:lstStyle/>
              <a:p>
                <a:r>
                  <a:rPr lang="as-IN" sz="3200" u="sng" dirty="0" smtClean="0">
                    <a:solidFill>
                      <a:srgbClr val="FF0000"/>
                    </a:solidFill>
                    <a:latin typeface="NikoshBAN" panose="02000000000000000000" pitchFamily="2" charset="0"/>
                    <a:cs typeface="NikoshBAN" panose="02000000000000000000" pitchFamily="2" charset="0"/>
                  </a:rPr>
                  <a:t>আপেক্ষিক রোধ নির্ণয়</a:t>
                </a:r>
                <a:r>
                  <a:rPr lang="en-US" sz="3200" u="sng" dirty="0" smtClean="0">
                    <a:solidFill>
                      <a:srgbClr val="FF0000"/>
                    </a:solidFill>
                    <a:latin typeface="NikoshBAN" panose="02000000000000000000" pitchFamily="2" charset="0"/>
                    <a:cs typeface="NikoshBAN" panose="02000000000000000000" pitchFamily="2" charset="0"/>
                  </a:rPr>
                  <a:t>ঃ</a:t>
                </a:r>
                <a:r>
                  <a:rPr lang="as-IN" sz="3200" u="sng" dirty="0" smtClean="0">
                    <a:solidFill>
                      <a:srgbClr val="FF0000"/>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পরিবাহকের দৈর্ঘ্য </a:t>
                </a:r>
                <a:r>
                  <a:rPr lang="en-US" sz="2800" dirty="0">
                    <a:solidFill>
                      <a:srgbClr val="1D2129"/>
                    </a:solidFill>
                    <a:latin typeface="NikoshBAN" panose="02000000000000000000" pitchFamily="2" charset="0"/>
                    <a:cs typeface="NikoshBAN" panose="02000000000000000000" pitchFamily="2" charset="0"/>
                  </a:rPr>
                  <a:t>L</a:t>
                </a:r>
                <a:r>
                  <a:rPr lang="en-US" sz="3200" dirty="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প্রস্থচ্ছেদের ক্ষেত্রফল </a:t>
                </a:r>
                <a:r>
                  <a:rPr lang="en-US" sz="2800" dirty="0">
                    <a:solidFill>
                      <a:srgbClr val="1D2129"/>
                    </a:solidFill>
                    <a:latin typeface="NikoshBAN" panose="02000000000000000000" pitchFamily="2" charset="0"/>
                    <a:cs typeface="NikoshBAN" panose="02000000000000000000" pitchFamily="2" charset="0"/>
                  </a:rPr>
                  <a:t>A</a:t>
                </a:r>
                <a:r>
                  <a:rPr lang="en-US" sz="3200" dirty="0" smtClean="0">
                    <a:solidFill>
                      <a:srgbClr val="1D2129"/>
                    </a:solidFill>
                    <a:latin typeface="NikoshBAN" panose="02000000000000000000" pitchFamily="2" charset="0"/>
                    <a:cs typeface="NikoshBAN" panose="02000000000000000000" pitchFamily="2" charset="0"/>
                  </a:rPr>
                  <a:t>,</a:t>
                </a:r>
                <a:r>
                  <a:rPr lang="as-IN" sz="3200" dirty="0">
                    <a:solidFill>
                      <a:srgbClr val="1D2129"/>
                    </a:solidFill>
                    <a:latin typeface="NikoshBAN" panose="02000000000000000000" pitchFamily="2" charset="0"/>
                    <a:cs typeface="NikoshBAN" panose="02000000000000000000" pitchFamily="2" charset="0"/>
                  </a:rPr>
                  <a:t>ব্যাসার্ধ </a:t>
                </a:r>
                <a:r>
                  <a:rPr lang="en-US" sz="2800" dirty="0">
                    <a:solidFill>
                      <a:srgbClr val="1D2129"/>
                    </a:solidFill>
                    <a:latin typeface="NikoshBAN" panose="02000000000000000000" pitchFamily="2" charset="0"/>
                    <a:cs typeface="NikoshBAN" panose="02000000000000000000" pitchFamily="2" charset="0"/>
                  </a:rPr>
                  <a:t>r</a:t>
                </a:r>
                <a:r>
                  <a:rPr lang="en-US" sz="3200" dirty="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রোধ </a:t>
                </a:r>
                <a:r>
                  <a:rPr lang="en-US" sz="2800" dirty="0" smtClean="0">
                    <a:solidFill>
                      <a:srgbClr val="1D2129"/>
                    </a:solidFill>
                    <a:latin typeface="NikoshBAN" panose="02000000000000000000" pitchFamily="2" charset="0"/>
                    <a:cs typeface="NikoshBAN" panose="02000000000000000000" pitchFamily="2" charset="0"/>
                  </a:rPr>
                  <a:t>P</a:t>
                </a:r>
                <a:r>
                  <a:rPr lang="en-US" sz="3200" dirty="0" smtClean="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এবং উপাদানের আপেক্ষিক রোধ </a:t>
                </a:r>
                <a:r>
                  <a:rPr lang="el-GR" sz="3200" dirty="0">
                    <a:solidFill>
                      <a:srgbClr val="1D2129"/>
                    </a:solidFill>
                    <a:latin typeface="Helvetica" panose="020B0604020202020204" pitchFamily="34" charset="0"/>
                    <a:cs typeface="NikoshBAN" panose="02000000000000000000" pitchFamily="2" charset="0"/>
                  </a:rPr>
                  <a:t>ρ (</a:t>
                </a:r>
                <a:r>
                  <a:rPr lang="as-IN" sz="3200" dirty="0">
                    <a:solidFill>
                      <a:srgbClr val="1D2129"/>
                    </a:solidFill>
                    <a:latin typeface="NikoshBAN" panose="02000000000000000000" pitchFamily="2" charset="0"/>
                    <a:cs typeface="NikoshBAN" panose="02000000000000000000" pitchFamily="2" charset="0"/>
                  </a:rPr>
                  <a:t>রো) হলে,</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bn-IN" sz="3200" dirty="0" smtClean="0">
                    <a:solidFill>
                      <a:srgbClr val="1D2129"/>
                    </a:solidFill>
                    <a:latin typeface="NikoshBAN" panose="02000000000000000000" pitchFamily="2" charset="0"/>
                    <a:cs typeface="NikoshBAN" panose="02000000000000000000" pitchFamily="2" charset="0"/>
                  </a:rPr>
                  <a:t> </a:t>
                </a:r>
                <a14:m>
                  <m:oMath xmlns:m="http://schemas.openxmlformats.org/officeDocument/2006/math">
                    <m:r>
                      <a:rPr lang="bn-IN" sz="320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𝜌</m:t>
                    </m:r>
                    <m:r>
                      <a:rPr lang="en-US" sz="3200" i="1" smtClean="0">
                        <a:solidFill>
                          <a:srgbClr val="1D2129"/>
                        </a:solidFill>
                        <a:latin typeface="Cambria Math" panose="02040503050406030204" pitchFamily="18" charset="0"/>
                        <a:cs typeface="NikoshBAN" panose="02000000000000000000" pitchFamily="2" charset="0"/>
                      </a:rPr>
                      <m:t>=</m:t>
                    </m:r>
                    <m:r>
                      <a:rPr lang="en-US" sz="3200" b="0" i="1" smtClean="0">
                        <a:solidFill>
                          <a:srgbClr val="1D2129"/>
                        </a:solidFill>
                        <a:latin typeface="Cambria Math" panose="02040503050406030204" pitchFamily="18" charset="0"/>
                        <a:cs typeface="NikoshBAN" panose="02000000000000000000" pitchFamily="2" charset="0"/>
                      </a:rPr>
                      <m:t> </m:t>
                    </m:r>
                    <m:f>
                      <m:fPr>
                        <m:ctrlPr>
                          <a:rPr lang="en-US" sz="3200" b="0" i="1" smtClean="0">
                            <a:solidFill>
                              <a:srgbClr val="1D2129"/>
                            </a:solidFill>
                            <a:latin typeface="Cambria Math" panose="02040503050406030204" pitchFamily="18" charset="0"/>
                            <a:cs typeface="NikoshBAN" panose="02000000000000000000" pitchFamily="2" charset="0"/>
                          </a:rPr>
                        </m:ctrlPr>
                      </m:fPr>
                      <m:num>
                        <m:r>
                          <a:rPr lang="en-US" sz="3200" b="0" i="1" smtClean="0">
                            <a:solidFill>
                              <a:srgbClr val="1D2129"/>
                            </a:solidFill>
                            <a:latin typeface="Cambria Math" panose="02040503050406030204" pitchFamily="18" charset="0"/>
                            <a:cs typeface="NikoshBAN" panose="02000000000000000000" pitchFamily="2" charset="0"/>
                          </a:rPr>
                          <m:t>𝑃</m:t>
                        </m:r>
                        <m: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𝜋</m:t>
                        </m:r>
                        <m:sSup>
                          <m:sSupPr>
                            <m:ctrlP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ctrlPr>
                          </m:sSupPr>
                          <m:e>
                            <m: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𝑟</m:t>
                            </m:r>
                          </m:e>
                          <m:sup>
                            <m: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2</m:t>
                            </m:r>
                          </m:sup>
                        </m:sSup>
                      </m:num>
                      <m:den>
                        <m:r>
                          <a:rPr lang="en-US" sz="3200" b="0" i="1" smtClean="0">
                            <a:solidFill>
                              <a:srgbClr val="1D2129"/>
                            </a:solidFill>
                            <a:latin typeface="Cambria Math" panose="02040503050406030204" pitchFamily="18" charset="0"/>
                            <a:cs typeface="NikoshBAN" panose="02000000000000000000" pitchFamily="2" charset="0"/>
                          </a:rPr>
                          <m:t>𝐿</m:t>
                        </m:r>
                      </m:den>
                    </m:f>
                  </m:oMath>
                </a14:m>
                <a:r>
                  <a:rPr lang="en-US" sz="3200" dirty="0">
                    <a:latin typeface="NikoshBAN" panose="02000000000000000000" pitchFamily="2" charset="0"/>
                    <a:cs typeface="NikoshBAN" panose="02000000000000000000" pitchFamily="2" charset="0"/>
                  </a:rPr>
                  <a:t/>
                </a:r>
                <a:br>
                  <a:rPr lang="en-US" sz="3200" dirty="0">
                    <a:latin typeface="NikoshBAN" panose="02000000000000000000" pitchFamily="2" charset="0"/>
                    <a:cs typeface="NikoshBAN" panose="02000000000000000000" pitchFamily="2" charset="0"/>
                  </a:rPr>
                </a:br>
                <a:r>
                  <a:rPr lang="en-US" sz="3200" dirty="0">
                    <a:solidFill>
                      <a:srgbClr val="1D2129"/>
                    </a:solidFill>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r>
                <a:br>
                  <a:rPr lang="en-US" sz="3200" dirty="0">
                    <a:latin typeface="NikoshBAN" panose="02000000000000000000" pitchFamily="2" charset="0"/>
                    <a:cs typeface="NikoshBAN" panose="02000000000000000000" pitchFamily="2" charset="0"/>
                  </a:rPr>
                </a:br>
                <a:r>
                  <a:rPr lang="as-IN" sz="3200" dirty="0">
                    <a:solidFill>
                      <a:srgbClr val="1D2129"/>
                    </a:solidFill>
                    <a:latin typeface="NikoshBAN" panose="02000000000000000000" pitchFamily="2" charset="0"/>
                    <a:cs typeface="NikoshBAN" panose="02000000000000000000" pitchFamily="2" charset="0"/>
                  </a:rPr>
                  <a:t>মিটার ব্রিজের সাহায্যে রোধ </a:t>
                </a:r>
                <a:r>
                  <a:rPr lang="en-US" sz="2800" dirty="0" smtClean="0">
                    <a:solidFill>
                      <a:srgbClr val="1D2129"/>
                    </a:solidFill>
                    <a:latin typeface="NikoshBAN" panose="02000000000000000000" pitchFamily="2" charset="0"/>
                    <a:cs typeface="NikoshBAN" panose="02000000000000000000" pitchFamily="2" charset="0"/>
                  </a:rPr>
                  <a:t>P,</a:t>
                </a:r>
                <a:r>
                  <a:rPr lang="as-IN" sz="3200" dirty="0">
                    <a:solidFill>
                      <a:srgbClr val="1D2129"/>
                    </a:solidFill>
                    <a:latin typeface="NikoshBAN" panose="02000000000000000000" pitchFamily="2" charset="0"/>
                    <a:cs typeface="NikoshBAN" panose="02000000000000000000" pitchFamily="2" charset="0"/>
                  </a:rPr>
                  <a:t>মিটার স্কেলের সাহয্যে দৈর্ঘ্য </a:t>
                </a:r>
                <a:r>
                  <a:rPr lang="en-US" sz="2800" dirty="0">
                    <a:solidFill>
                      <a:srgbClr val="1D2129"/>
                    </a:solidFill>
                    <a:latin typeface="NikoshBAN" panose="02000000000000000000" pitchFamily="2" charset="0"/>
                    <a:cs typeface="NikoshBAN" panose="02000000000000000000" pitchFamily="2" charset="0"/>
                  </a:rPr>
                  <a:t>L,</a:t>
                </a:r>
                <a:r>
                  <a:rPr lang="en-US" sz="3200" dirty="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স্ক্রুগজের সাহায্যে ব্যাসার্ধ </a:t>
                </a:r>
                <a:r>
                  <a:rPr lang="en-US" sz="3200" dirty="0">
                    <a:solidFill>
                      <a:srgbClr val="1D2129"/>
                    </a:solidFill>
                    <a:latin typeface="NikoshBAN" panose="02000000000000000000" pitchFamily="2" charset="0"/>
                    <a:cs typeface="NikoshBAN" panose="02000000000000000000" pitchFamily="2" charset="0"/>
                  </a:rPr>
                  <a:t>r </a:t>
                </a:r>
                <a:r>
                  <a:rPr lang="as-IN" sz="3200" dirty="0">
                    <a:solidFill>
                      <a:srgbClr val="1D2129"/>
                    </a:solidFill>
                    <a:latin typeface="NikoshBAN" panose="02000000000000000000" pitchFamily="2" charset="0"/>
                    <a:cs typeface="NikoshBAN" panose="02000000000000000000" pitchFamily="2" charset="0"/>
                  </a:rPr>
                  <a:t>বের করে আপেক্ষিক রোধ নির্ণয় করা যায়।</a:t>
                </a:r>
                <a:endParaRPr lang="en-US" sz="3200" dirty="0">
                  <a:latin typeface="NikoshBAN" panose="02000000000000000000" pitchFamily="2" charset="0"/>
                  <a:cs typeface="NikoshBAN" panose="02000000000000000000" pitchFamily="2"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2399" y="1295400"/>
                <a:ext cx="8839200" cy="3320011"/>
              </a:xfrm>
              <a:prstGeom prst="rect">
                <a:avLst/>
              </a:prstGeom>
              <a:blipFill>
                <a:blip r:embed="rId2"/>
                <a:stretch>
                  <a:fillRect l="-1724" t="-2390" r="-1655" b="-4963"/>
                </a:stretch>
              </a:blipFill>
            </p:spPr>
            <p:txBody>
              <a:bodyPr/>
              <a:lstStyle/>
              <a:p>
                <a:r>
                  <a:rPr lang="en-US">
                    <a:noFill/>
                  </a:rPr>
                  <a:t> </a:t>
                </a:r>
              </a:p>
            </p:txBody>
          </p:sp>
        </mc:Fallback>
      </mc:AlternateContent>
      <p:sp>
        <p:nvSpPr>
          <p:cNvPr id="3" name="Rectangle 2"/>
          <p:cNvSpPr/>
          <p:nvPr/>
        </p:nvSpPr>
        <p:spPr>
          <a:xfrm>
            <a:off x="3085855" y="457200"/>
            <a:ext cx="3316934" cy="646331"/>
          </a:xfrm>
          <a:prstGeom prst="rect">
            <a:avLst/>
          </a:prstGeom>
          <a:solidFill>
            <a:srgbClr val="1ED5EE"/>
          </a:solidFill>
        </p:spPr>
        <p:txBody>
          <a:bodyPr wrap="none">
            <a:spAutoFit/>
          </a:bodyPr>
          <a:lstStyle/>
          <a:p>
            <a:r>
              <a:rPr lang="as-IN" sz="36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আপেক্ষিক রোধ </a:t>
            </a:r>
            <a:r>
              <a:rPr lang="as-IN" sz="36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নির্ণয় </a:t>
            </a:r>
            <a:endParaRPr lang="en-US" sz="3600" dirty="0">
              <a:ln w="0"/>
              <a:solidFill>
                <a:srgbClr val="FF0000"/>
              </a:solidFill>
              <a:effectLst>
                <a:outerShdw blurRad="38100" dist="19050" dir="2700000" algn="tl" rotWithShape="0">
                  <a:schemeClr val="dk1">
                    <a:alpha val="40000"/>
                  </a:schemeClr>
                </a:outerShdw>
              </a:effectLst>
            </a:endParaRPr>
          </a:p>
        </p:txBody>
      </p:sp>
      <p:sp>
        <p:nvSpPr>
          <p:cNvPr id="4" name="TextBox 3"/>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92005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3056" y="151252"/>
            <a:ext cx="3195918" cy="584775"/>
          </a:xfrm>
          <a:prstGeom prst="rect">
            <a:avLst/>
          </a:prstGeom>
          <a:solidFill>
            <a:srgbClr val="1ED5EE"/>
          </a:solidFill>
        </p:spPr>
        <p:txBody>
          <a:bodyPr wrap="square" rtlCol="0">
            <a:spAutoFit/>
          </a:bodyPr>
          <a:lstStyle/>
          <a:p>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পর্যবেক্ষণ</a:t>
            </a:r>
            <a:r>
              <a:rPr lang="en-US" sz="32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32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সন্নিবেশন</a:t>
            </a:r>
            <a:r>
              <a:rPr lang="en-US" sz="32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200" dirty="0">
              <a:solidFill>
                <a:srgbClr val="FF0000"/>
              </a:solidFill>
              <a:latin typeface="NikoshBAN" panose="02000000000000000000" pitchFamily="2" charset="0"/>
              <a:cs typeface="NikoshBAN" panose="02000000000000000000" pitchFamily="2" charset="0"/>
            </a:endParaRPr>
          </a:p>
        </p:txBody>
      </p:sp>
      <p:sp>
        <p:nvSpPr>
          <p:cNvPr id="3" name="TextBox 2"/>
          <p:cNvSpPr txBox="1"/>
          <p:nvPr/>
        </p:nvSpPr>
        <p:spPr>
          <a:xfrm>
            <a:off x="309282" y="766228"/>
            <a:ext cx="3424518"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স্ক্রুগেজের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মিমি</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254373" y="1146535"/>
            <a:ext cx="6468036"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স্ক্রুগেজের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বৃত্তাকার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স্কেলের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সংখ্যা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টি</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309282" y="1511722"/>
            <a:ext cx="4948518"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স্ক্রুগেজের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লগিষ্ঠ</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গণন</a:t>
            </a:r>
            <a:r>
              <a:rPr lang="en-US" sz="28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LC </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মিমি</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6" name="TextBox 5"/>
          <p:cNvSpPr txBox="1"/>
          <p:nvPr/>
        </p:nvSpPr>
        <p:spPr>
          <a:xfrm>
            <a:off x="218514" y="1861520"/>
            <a:ext cx="5058336" cy="1077218"/>
          </a:xfrm>
          <a:prstGeom prst="rect">
            <a:avLst/>
          </a:prstGeom>
          <a:noFill/>
        </p:spPr>
        <p:txBody>
          <a:bodyPr wrap="square" rtlCol="0">
            <a:spAutoFit/>
          </a:bodyPr>
          <a:lstStyle/>
          <a:p>
            <a:r>
              <a:rPr lang="en-US" sz="3600" u="sng" dirty="0" smtClean="0">
                <a:latin typeface="NikoshBAN" panose="02000000000000000000" pitchFamily="2" charset="0"/>
                <a:cs typeface="NikoshBAN" panose="02000000000000000000" pitchFamily="2" charset="0"/>
              </a:rPr>
              <a:t> </a:t>
            </a:r>
            <a:r>
              <a:rPr lang="en-US" sz="2800" u="sng" dirty="0" err="1" smtClean="0">
                <a:solidFill>
                  <a:srgbClr val="FF0000"/>
                </a:solidFill>
                <a:latin typeface="NikoshBAN" panose="02000000000000000000" pitchFamily="2" charset="0"/>
                <a:cs typeface="NikoshBAN" panose="02000000000000000000" pitchFamily="2" charset="0"/>
              </a:rPr>
              <a:t>ছক</a:t>
            </a:r>
            <a:r>
              <a:rPr lang="en-US" sz="2800" u="sng" dirty="0" smtClean="0">
                <a:solidFill>
                  <a:srgbClr val="FF0000"/>
                </a:solidFill>
                <a:latin typeface="NikoshBAN" panose="02000000000000000000" pitchFamily="2" charset="0"/>
                <a:cs typeface="NikoshBAN" panose="02000000000000000000" pitchFamily="2" charset="0"/>
              </a:rPr>
              <a:t> </a:t>
            </a:r>
            <a:r>
              <a:rPr lang="en-US" sz="2800" u="sng" dirty="0" err="1" smtClean="0">
                <a:solidFill>
                  <a:srgbClr val="FF0000"/>
                </a:solidFill>
                <a:latin typeface="NikoshBAN" panose="02000000000000000000" pitchFamily="2" charset="0"/>
                <a:cs typeface="NikoshBAN" panose="02000000000000000000" pitchFamily="2" charset="0"/>
              </a:rPr>
              <a:t>নং</a:t>
            </a:r>
            <a:r>
              <a:rPr lang="en-US" sz="2800" u="sng" dirty="0" smtClean="0">
                <a:solidFill>
                  <a:srgbClr val="FF0000"/>
                </a:solidFill>
                <a:latin typeface="NikoshBAN" panose="02000000000000000000" pitchFamily="2" charset="0"/>
                <a:cs typeface="NikoshBAN" panose="02000000000000000000" pitchFamily="2" charset="0"/>
              </a:rPr>
              <a:t> -০১</a:t>
            </a:r>
          </a:p>
          <a:p>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পরীক্ষণীয়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ব্যাসার্ধ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নির্ণয়ের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ছক</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129191522"/>
              </p:ext>
            </p:extLst>
          </p:nvPr>
        </p:nvGraphicFramePr>
        <p:xfrm>
          <a:off x="121021" y="3012141"/>
          <a:ext cx="8844809" cy="3389994"/>
        </p:xfrm>
        <a:graphic>
          <a:graphicData uri="http://schemas.openxmlformats.org/drawingml/2006/table">
            <a:tbl>
              <a:tblPr firstRow="1" bandRow="1">
                <a:tableStyleId>{5C22544A-7EE6-4342-B048-85BDC9FD1C3A}</a:tableStyleId>
              </a:tblPr>
              <a:tblGrid>
                <a:gridCol w="884481">
                  <a:extLst>
                    <a:ext uri="{9D8B030D-6E8A-4147-A177-3AD203B41FA5}">
                      <a16:colId xmlns:a16="http://schemas.microsoft.com/office/drawing/2014/main" val="2589200938"/>
                    </a:ext>
                  </a:extLst>
                </a:gridCol>
                <a:gridCol w="884481">
                  <a:extLst>
                    <a:ext uri="{9D8B030D-6E8A-4147-A177-3AD203B41FA5}">
                      <a16:colId xmlns:a16="http://schemas.microsoft.com/office/drawing/2014/main" val="1421916614"/>
                    </a:ext>
                  </a:extLst>
                </a:gridCol>
                <a:gridCol w="884481">
                  <a:extLst>
                    <a:ext uri="{9D8B030D-6E8A-4147-A177-3AD203B41FA5}">
                      <a16:colId xmlns:a16="http://schemas.microsoft.com/office/drawing/2014/main" val="2311265451"/>
                    </a:ext>
                  </a:extLst>
                </a:gridCol>
                <a:gridCol w="884481">
                  <a:extLst>
                    <a:ext uri="{9D8B030D-6E8A-4147-A177-3AD203B41FA5}">
                      <a16:colId xmlns:a16="http://schemas.microsoft.com/office/drawing/2014/main" val="3191909796"/>
                    </a:ext>
                  </a:extLst>
                </a:gridCol>
                <a:gridCol w="884481">
                  <a:extLst>
                    <a:ext uri="{9D8B030D-6E8A-4147-A177-3AD203B41FA5}">
                      <a16:colId xmlns:a16="http://schemas.microsoft.com/office/drawing/2014/main" val="3717914258"/>
                    </a:ext>
                  </a:extLst>
                </a:gridCol>
                <a:gridCol w="855911">
                  <a:extLst>
                    <a:ext uri="{9D8B030D-6E8A-4147-A177-3AD203B41FA5}">
                      <a16:colId xmlns:a16="http://schemas.microsoft.com/office/drawing/2014/main" val="1008792752"/>
                    </a:ext>
                  </a:extLst>
                </a:gridCol>
                <a:gridCol w="913050">
                  <a:extLst>
                    <a:ext uri="{9D8B030D-6E8A-4147-A177-3AD203B41FA5}">
                      <a16:colId xmlns:a16="http://schemas.microsoft.com/office/drawing/2014/main" val="2118743897"/>
                    </a:ext>
                  </a:extLst>
                </a:gridCol>
                <a:gridCol w="884481">
                  <a:extLst>
                    <a:ext uri="{9D8B030D-6E8A-4147-A177-3AD203B41FA5}">
                      <a16:colId xmlns:a16="http://schemas.microsoft.com/office/drawing/2014/main" val="1694213119"/>
                    </a:ext>
                  </a:extLst>
                </a:gridCol>
                <a:gridCol w="884481">
                  <a:extLst>
                    <a:ext uri="{9D8B030D-6E8A-4147-A177-3AD203B41FA5}">
                      <a16:colId xmlns:a16="http://schemas.microsoft.com/office/drawing/2014/main" val="422301438"/>
                    </a:ext>
                  </a:extLst>
                </a:gridCol>
                <a:gridCol w="884481">
                  <a:extLst>
                    <a:ext uri="{9D8B030D-6E8A-4147-A177-3AD203B41FA5}">
                      <a16:colId xmlns:a16="http://schemas.microsoft.com/office/drawing/2014/main" val="2741142581"/>
                    </a:ext>
                  </a:extLst>
                </a:gridCol>
              </a:tblGrid>
              <a:tr h="19249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8992800"/>
                  </a:ext>
                </a:extLst>
              </a:tr>
              <a:tr h="488363">
                <a:tc>
                  <a:txBody>
                    <a:bodyPr/>
                    <a:lstStyle/>
                    <a:p>
                      <a:r>
                        <a:rPr lang="en-US" sz="1800" dirty="0" smtClean="0">
                          <a:latin typeface="Times New Roman" panose="02020603050405020304" pitchFamily="18" charset="0"/>
                          <a:cs typeface="Times New Roman" panose="02020603050405020304" pitchFamily="18" charset="0"/>
                        </a:rPr>
                        <a:t>    1</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US" dirty="0" smtClean="0"/>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576299"/>
                  </a:ext>
                </a:extLst>
              </a:tr>
              <a:tr h="488363">
                <a:tc>
                  <a:txBody>
                    <a:bodyPr/>
                    <a:lstStyle/>
                    <a:p>
                      <a:r>
                        <a:rPr lang="en-US" sz="1800" dirty="0" smtClean="0">
                          <a:latin typeface="Times New Roman" panose="02020603050405020304" pitchFamily="18" charset="0"/>
                          <a:cs typeface="Times New Roman" panose="02020603050405020304" pitchFamily="18" charset="0"/>
                        </a:rPr>
                        <a:t>    2</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805314"/>
                  </a:ext>
                </a:extLst>
              </a:tr>
              <a:tr h="488363">
                <a:tc>
                  <a:txBody>
                    <a:bodyPr/>
                    <a:lstStyle/>
                    <a:p>
                      <a:r>
                        <a:rPr lang="en-US"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3</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745909"/>
                  </a:ext>
                </a:extLst>
              </a:tr>
            </a:tbl>
          </a:graphicData>
        </a:graphic>
      </p:graphicFrame>
      <p:sp>
        <p:nvSpPr>
          <p:cNvPr id="11" name="TextBox 10"/>
          <p:cNvSpPr txBox="1"/>
          <p:nvPr/>
        </p:nvSpPr>
        <p:spPr>
          <a:xfrm rot="16200000">
            <a:off x="-215152" y="3792071"/>
            <a:ext cx="1524000" cy="369332"/>
          </a:xfrm>
          <a:prstGeom prst="rect">
            <a:avLst/>
          </a:prstGeom>
          <a:noFill/>
          <a:ln>
            <a:noFill/>
          </a:ln>
        </p:spPr>
        <p:txBody>
          <a:bodyPr wrap="square" rtlCol="0">
            <a:spAutoFit/>
          </a:bodyPr>
          <a:lstStyle/>
          <a:p>
            <a:r>
              <a:rPr lang="bn-IN" dirty="0" smtClean="0">
                <a:latin typeface="NikoshBAN" panose="02000000000000000000" pitchFamily="2" charset="0"/>
                <a:cs typeface="NikoshBAN" panose="02000000000000000000" pitchFamily="2" charset="0"/>
              </a:rPr>
              <a:t>পর্যবেক্ষণ সংখ্যা </a:t>
            </a:r>
            <a:endParaRPr lang="en-US" dirty="0">
              <a:latin typeface="NikoshBAN" panose="02000000000000000000" pitchFamily="2" charset="0"/>
              <a:cs typeface="NikoshBAN" panose="02000000000000000000" pitchFamily="2" charset="0"/>
            </a:endParaRPr>
          </a:p>
        </p:txBody>
      </p:sp>
      <p:sp>
        <p:nvSpPr>
          <p:cNvPr id="12" name="TextBox 11"/>
          <p:cNvSpPr txBox="1"/>
          <p:nvPr/>
        </p:nvSpPr>
        <p:spPr>
          <a:xfrm rot="16200000">
            <a:off x="451366" y="3792071"/>
            <a:ext cx="1600200" cy="369332"/>
          </a:xfrm>
          <a:prstGeom prst="rect">
            <a:avLst/>
          </a:prstGeom>
          <a:noFill/>
          <a:ln>
            <a:noFill/>
          </a:ln>
        </p:spPr>
        <p:txBody>
          <a:bodyPr wrap="square" rtlCol="0">
            <a:spAutoFit/>
          </a:bodyPr>
          <a:lstStyle/>
          <a:p>
            <a:r>
              <a:rPr lang="bn-IN" dirty="0" smtClean="0">
                <a:latin typeface="NikoshBAN" panose="02000000000000000000" pitchFamily="2" charset="0"/>
                <a:cs typeface="NikoshBAN" panose="02000000000000000000" pitchFamily="2" charset="0"/>
              </a:rPr>
              <a:t>রৈখিক স্কেলের পাঠ </a:t>
            </a:r>
            <a:endParaRPr lang="en-US" dirty="0">
              <a:latin typeface="NikoshBAN" panose="02000000000000000000" pitchFamily="2" charset="0"/>
              <a:cs typeface="NikoshBAN" panose="02000000000000000000" pitchFamily="2" charset="0"/>
            </a:endParaRPr>
          </a:p>
        </p:txBody>
      </p:sp>
      <p:sp>
        <p:nvSpPr>
          <p:cNvPr id="13" name="TextBox 12"/>
          <p:cNvSpPr txBox="1"/>
          <p:nvPr/>
        </p:nvSpPr>
        <p:spPr>
          <a:xfrm rot="16200000">
            <a:off x="861498" y="3790718"/>
            <a:ext cx="1447800" cy="372037"/>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 L in mm</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rot="16200000">
            <a:off x="1565457" y="3665453"/>
            <a:ext cx="1495753" cy="646331"/>
          </a:xfrm>
          <a:prstGeom prst="rect">
            <a:avLst/>
          </a:prstGeom>
          <a:noFill/>
        </p:spPr>
        <p:txBody>
          <a:bodyPr wrap="square" rtlCol="0">
            <a:spAutoFit/>
          </a:bodyPr>
          <a:lstStyle/>
          <a:p>
            <a:r>
              <a:rPr lang="en-US" dirty="0" err="1" smtClean="0">
                <a:latin typeface="NikoshBAN" panose="02000000000000000000" pitchFamily="2" charset="0"/>
                <a:cs typeface="NikoshBAN" panose="02000000000000000000" pitchFamily="2" charset="0"/>
              </a:rPr>
              <a:t>বৃত্তাকার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স্কেলের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ভাগ</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a:t>
            </a:r>
            <a:r>
              <a:rPr lang="en-US" dirty="0" smtClean="0">
                <a:latin typeface="NikoshBAN" panose="02000000000000000000" pitchFamily="2" charset="0"/>
                <a:cs typeface="NikoshBAN" panose="02000000000000000000" pitchFamily="2" charset="0"/>
              </a:rPr>
              <a:t>= </a:t>
            </a:r>
            <a:r>
              <a:rPr lang="en-US" dirty="0" smtClean="0">
                <a:latin typeface="Times New Roman" panose="02020603050405020304" pitchFamily="18" charset="0"/>
                <a:cs typeface="Times New Roman" panose="02020603050405020304" pitchFamily="18" charset="0"/>
              </a:rPr>
              <a:t>N</a:t>
            </a:r>
            <a:endParaRPr lang="en-US" dirty="0"/>
          </a:p>
        </p:txBody>
      </p:sp>
      <p:sp>
        <p:nvSpPr>
          <p:cNvPr id="8" name="Rectangle 7"/>
          <p:cNvSpPr/>
          <p:nvPr/>
        </p:nvSpPr>
        <p:spPr>
          <a:xfrm rot="16200000">
            <a:off x="2584069" y="3636055"/>
            <a:ext cx="1407758" cy="646331"/>
          </a:xfrm>
          <a:prstGeom prst="rect">
            <a:avLst/>
          </a:prstGeom>
        </p:spPr>
        <p:txBody>
          <a:bodyPr wrap="none">
            <a:spAutoFit/>
          </a:bodyPr>
          <a:lstStyle/>
          <a:p>
            <a:r>
              <a:rPr lang="en-US" dirty="0" err="1">
                <a:latin typeface="NikoshBAN" panose="02000000000000000000" pitchFamily="2" charset="0"/>
                <a:cs typeface="NikoshBAN" panose="02000000000000000000" pitchFamily="2" charset="0"/>
              </a:rPr>
              <a:t>লগিষ্ঠ</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গণন</a:t>
            </a:r>
            <a:r>
              <a:rPr lang="en-US" dirty="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a:p>
            <a:r>
              <a:rPr lang="en-US" sz="1600" dirty="0" smtClean="0">
                <a:latin typeface="Times New Roman" panose="02020603050405020304" pitchFamily="18" charset="0"/>
                <a:cs typeface="Times New Roman" panose="02020603050405020304" pitchFamily="18" charset="0"/>
              </a:rPr>
              <a:t>LC </a:t>
            </a:r>
            <a:r>
              <a:rPr lang="en-US" dirty="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r>
              <a:rPr lang="en-US" dirty="0" smtClean="0">
                <a:latin typeface="Times New Roman" panose="02020603050405020304" pitchFamily="18" charset="0"/>
                <a:cs typeface="Times New Roman" panose="02020603050405020304" pitchFamily="18" charset="0"/>
              </a:rPr>
              <a:t>in mm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rot="16200000">
                <a:off x="3092486" y="3537585"/>
                <a:ext cx="1981200" cy="646331"/>
              </a:xfrm>
              <a:prstGeom prst="rect">
                <a:avLst/>
              </a:prstGeom>
              <a:noFill/>
            </p:spPr>
            <p:txBody>
              <a:bodyPr wrap="square" rtlCol="0">
                <a:spAutoFit/>
              </a:bodyPr>
              <a:lstStyle/>
              <a:p>
                <a:r>
                  <a:rPr lang="en-US" dirty="0" err="1" smtClean="0">
                    <a:latin typeface="NikoshBAN" panose="02000000000000000000" pitchFamily="2" charset="0"/>
                    <a:cs typeface="NikoshBAN" panose="02000000000000000000" pitchFamily="2" charset="0"/>
                  </a:rPr>
                  <a:t>বৃত্তাকার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স্কেলের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পাঠ</a:t>
                </a:r>
                <a:r>
                  <a:rPr lang="en-US" dirty="0" smtClean="0">
                    <a:latin typeface="NikoshBAN" panose="02000000000000000000" pitchFamily="2" charset="0"/>
                    <a:cs typeface="NikoshBAN" panose="02000000000000000000" pitchFamily="2" charset="0"/>
                  </a:rPr>
                  <a:t> </a:t>
                </a:r>
              </a:p>
              <a:p>
                <a:r>
                  <a:rPr lang="en-US" dirty="0" smtClean="0">
                    <a:latin typeface="Times New Roman" panose="02020603050405020304" pitchFamily="18" charset="0"/>
                    <a:cs typeface="Times New Roman" panose="02020603050405020304" pitchFamily="18" charset="0"/>
                  </a:rPr>
                  <a:t>C=</a:t>
                </a:r>
                <a:r>
                  <a:rPr lang="en-US" dirty="0" smtClean="0">
                    <a:latin typeface="NikoshBAN" panose="02000000000000000000" pitchFamily="2" charset="0"/>
                    <a:cs typeface="NikoshBAN" panose="02000000000000000000" pitchFamily="2" charset="0"/>
                  </a:rPr>
                  <a:t> </a:t>
                </a:r>
                <a:r>
                  <a:rPr lang="en-US" dirty="0" smtClean="0">
                    <a:latin typeface="Times New Roman" panose="02020603050405020304" pitchFamily="18" charset="0"/>
                    <a:cs typeface="Times New Roman" panose="02020603050405020304" pitchFamily="18" charset="0"/>
                  </a:rPr>
                  <a:t>N</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smtClean="0">
                    <a:latin typeface="Times New Roman" panose="02020603050405020304" pitchFamily="18" charset="0"/>
                    <a:cs typeface="Times New Roman" panose="02020603050405020304" pitchFamily="18" charset="0"/>
                  </a:rPr>
                  <a:t>LC in mm</a:t>
                </a:r>
                <a:endParaRPr lang="en-US" dirty="0">
                  <a:latin typeface="NikoshBAN" panose="02000000000000000000" pitchFamily="2" charset="0"/>
                  <a:cs typeface="NikoshBAN" panose="02000000000000000000"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rot="16200000">
                <a:off x="3092486" y="3537585"/>
                <a:ext cx="1981200" cy="646331"/>
              </a:xfrm>
              <a:prstGeom prst="rect">
                <a:avLst/>
              </a:prstGeom>
              <a:blipFill>
                <a:blip r:embed="rId2"/>
                <a:stretch>
                  <a:fillRect l="-5660" r="-12264" b="-2462"/>
                </a:stretch>
              </a:blipFill>
            </p:spPr>
            <p:txBody>
              <a:bodyPr/>
              <a:lstStyle/>
              <a:p>
                <a:r>
                  <a:rPr lang="en-US">
                    <a:noFill/>
                  </a:rPr>
                  <a:t> </a:t>
                </a:r>
              </a:p>
            </p:txBody>
          </p:sp>
        </mc:Fallback>
      </mc:AlternateContent>
      <p:sp>
        <p:nvSpPr>
          <p:cNvPr id="15" name="TextBox 14"/>
          <p:cNvSpPr txBox="1"/>
          <p:nvPr/>
        </p:nvSpPr>
        <p:spPr>
          <a:xfrm rot="16200000">
            <a:off x="4197967" y="3665452"/>
            <a:ext cx="1655099" cy="646331"/>
          </a:xfrm>
          <a:prstGeom prst="rect">
            <a:avLst/>
          </a:prstGeom>
          <a:noFill/>
        </p:spPr>
        <p:txBody>
          <a:bodyPr wrap="square" rtlCol="0">
            <a:spAutoFit/>
          </a:bodyPr>
          <a:lstStyle/>
          <a:p>
            <a:r>
              <a:rPr lang="en-US" dirty="0" err="1" smtClean="0">
                <a:latin typeface="NikoshBAN" panose="02000000000000000000" pitchFamily="2" charset="0"/>
                <a:cs typeface="NikoshBAN" panose="02000000000000000000" pitchFamily="2" charset="0"/>
              </a:rPr>
              <a:t>তারের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ব্যাস</a:t>
            </a:r>
            <a:r>
              <a:rPr lang="en-US" dirty="0" smtClean="0">
                <a:latin typeface="NikoshBAN" panose="02000000000000000000" pitchFamily="2" charset="0"/>
                <a:cs typeface="NikoshBAN" panose="02000000000000000000" pitchFamily="2" charset="0"/>
              </a:rPr>
              <a:t> </a:t>
            </a:r>
          </a:p>
          <a:p>
            <a:r>
              <a:rPr lang="en-US" dirty="0" smtClean="0">
                <a:latin typeface="Times New Roman" panose="02020603050405020304" pitchFamily="18" charset="0"/>
                <a:cs typeface="Times New Roman" panose="02020603050405020304" pitchFamily="18" charset="0"/>
              </a:rPr>
              <a:t>d́ =L+C in mm</a:t>
            </a:r>
            <a:endParaRPr lang="en-US"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6" name="TextBox 15"/>
              <p:cNvSpPr txBox="1"/>
              <p:nvPr/>
            </p:nvSpPr>
            <p:spPr>
              <a:xfrm rot="16200000">
                <a:off x="4946057" y="3487722"/>
                <a:ext cx="1981201" cy="768224"/>
              </a:xfrm>
              <a:prstGeom prst="rect">
                <a:avLst/>
              </a:prstGeom>
              <a:noFill/>
            </p:spPr>
            <p:txBody>
              <a:bodyPr wrap="square" rtlCol="0">
                <a:spAutoFit/>
              </a:bodyPr>
              <a:lstStyle/>
              <a:p>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গড়</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ব্যাস</a:t>
                </a:r>
                <a:r>
                  <a:rPr lang="en-US" dirty="0">
                    <a:latin typeface="NikoshBAN" panose="02000000000000000000" pitchFamily="2" charset="0"/>
                    <a:cs typeface="NikoshBAN" panose="02000000000000000000" pitchFamily="2" charset="0"/>
                  </a:rPr>
                  <a:t> </a:t>
                </a:r>
                <a:r>
                  <a:rPr lang="en-US" dirty="0" smtClean="0">
                    <a:latin typeface="Times New Roman" panose="02020603050405020304" pitchFamily="18" charset="0"/>
                    <a:cs typeface="Times New Roman" panose="02020603050405020304" pitchFamily="18" charset="0"/>
                  </a:rPr>
                  <a:t>d́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𝑑</m:t>
                        </m:r>
                        <m:r>
                          <a:rPr lang="en-US" b="0" i="1" smtClean="0">
                            <a:latin typeface="Cambria Math" panose="02040503050406030204" pitchFamily="18" charset="0"/>
                            <a:cs typeface="Times New Roman" panose="02020603050405020304" pitchFamily="18" charset="0"/>
                          </a:rPr>
                          <m:t>1</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𝑑</m:t>
                        </m:r>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𝑑</m:t>
                        </m:r>
                        <m:r>
                          <a:rPr lang="en-US" b="0" i="1" smtClean="0">
                            <a:latin typeface="Cambria Math" panose="02040503050406030204" pitchFamily="18" charset="0"/>
                            <a:cs typeface="Times New Roman" panose="02020603050405020304" pitchFamily="18" charset="0"/>
                          </a:rPr>
                          <m:t>3</m:t>
                        </m:r>
                      </m:num>
                      <m:den>
                        <m:r>
                          <a:rPr lang="en-US" b="0" i="1" smtClean="0">
                            <a:latin typeface="Cambria Math" panose="02040503050406030204" pitchFamily="18" charset="0"/>
                            <a:cs typeface="Times New Roman" panose="02020603050405020304" pitchFamily="18" charset="0"/>
                          </a:rPr>
                          <m:t>3</m:t>
                        </m:r>
                      </m:den>
                    </m:f>
                  </m:oMath>
                </a14:m>
                <a:r>
                  <a:rPr lang="en-US" dirty="0" smtClean="0">
                    <a:latin typeface="NikoshBAN" panose="02000000000000000000" pitchFamily="2" charset="0"/>
                    <a:cs typeface="NikoshBAN" panose="02000000000000000000" pitchFamily="2" charset="0"/>
                  </a:rPr>
                  <a:t> in mm</a:t>
                </a:r>
                <a:endParaRPr lang="en-US" dirty="0">
                  <a:latin typeface="NikoshBAN" panose="02000000000000000000" pitchFamily="2" charset="0"/>
                  <a:cs typeface="NikoshBAN" panose="02000000000000000000" pitchFamily="2"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rot="16200000">
                <a:off x="4946057" y="3487722"/>
                <a:ext cx="1981201" cy="768224"/>
              </a:xfrm>
              <a:prstGeom prst="rect">
                <a:avLst/>
              </a:prstGeom>
              <a:blipFill>
                <a:blip r:embed="rId3"/>
                <a:stretch>
                  <a:fillRect l="-6349" t="-308" r="-6349" b="-2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rot="16200000">
                <a:off x="5867990" y="3537584"/>
                <a:ext cx="1823093" cy="646331"/>
              </a:xfrm>
              <a:prstGeom prst="rect">
                <a:avLst/>
              </a:prstGeom>
              <a:noFill/>
            </p:spPr>
            <p:txBody>
              <a:bodyPr wrap="square" rtlCol="0">
                <a:spAutoFit/>
              </a:bodyPr>
              <a:lstStyle/>
              <a:p>
                <a:r>
                  <a:rPr lang="en-US" dirty="0" err="1" smtClean="0">
                    <a:latin typeface="NikoshBAN" panose="02000000000000000000" pitchFamily="2" charset="0"/>
                    <a:cs typeface="NikoshBAN" panose="02000000000000000000" pitchFamily="2" charset="0"/>
                  </a:rPr>
                  <a:t>যান্ত্রিক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ত্রুটি</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 </a:t>
                </a:r>
                <a14:m>
                  <m:oMath xmlns:m="http://schemas.openxmlformats.org/officeDocument/2006/math">
                    <m:r>
                      <a:rPr lang="en-US" i="1" smtClean="0">
                        <a:latin typeface="Cambria Math" panose="02040503050406030204" pitchFamily="18" charset="0"/>
                        <a:ea typeface="Cambria Math" panose="02040503050406030204" pitchFamily="18" charset="0"/>
                        <a:cs typeface="NikoshBAN" panose="02000000000000000000" pitchFamily="2" charset="0"/>
                      </a:rPr>
                      <m:t>±</m:t>
                    </m:r>
                    <m:r>
                      <a:rPr lang="en-US" b="0" i="1" smtClean="0">
                        <a:latin typeface="Cambria Math" panose="02040503050406030204" pitchFamily="18" charset="0"/>
                        <a:ea typeface="Cambria Math" panose="02040503050406030204" pitchFamily="18" charset="0"/>
                        <a:cs typeface="NikoshBAN" panose="02000000000000000000" pitchFamily="2" charset="0"/>
                      </a:rPr>
                      <m:t>𝑒</m:t>
                    </m:r>
                    <m:r>
                      <a:rPr lang="en-US" b="0" i="1" smtClean="0">
                        <a:latin typeface="Cambria Math" panose="02040503050406030204" pitchFamily="18" charset="0"/>
                        <a:ea typeface="Cambria Math" panose="02040503050406030204" pitchFamily="18" charset="0"/>
                        <a:cs typeface="NikoshBAN" panose="02000000000000000000" pitchFamily="2" charset="0"/>
                      </a:rPr>
                      <m:t> </m:t>
                    </m:r>
                    <m:r>
                      <a:rPr lang="en-US" b="0" i="1" smtClean="0">
                        <a:latin typeface="Cambria Math" panose="02040503050406030204" pitchFamily="18" charset="0"/>
                        <a:ea typeface="Cambria Math" panose="02040503050406030204" pitchFamily="18" charset="0"/>
                        <a:cs typeface="NikoshBAN" panose="02000000000000000000" pitchFamily="2" charset="0"/>
                      </a:rPr>
                      <m:t>𝑖𝑛</m:t>
                    </m:r>
                    <m:r>
                      <a:rPr lang="en-US" b="0" i="1" smtClean="0">
                        <a:latin typeface="Cambria Math" panose="02040503050406030204" pitchFamily="18" charset="0"/>
                        <a:ea typeface="Cambria Math" panose="02040503050406030204" pitchFamily="18" charset="0"/>
                        <a:cs typeface="NikoshBAN" panose="02000000000000000000" pitchFamily="2" charset="0"/>
                      </a:rPr>
                      <m:t> </m:t>
                    </m:r>
                    <m:r>
                      <a:rPr lang="en-US" b="0" i="1" smtClean="0">
                        <a:latin typeface="Cambria Math" panose="02040503050406030204" pitchFamily="18" charset="0"/>
                        <a:ea typeface="Cambria Math" panose="02040503050406030204" pitchFamily="18" charset="0"/>
                        <a:cs typeface="NikoshBAN" panose="02000000000000000000" pitchFamily="2" charset="0"/>
                      </a:rPr>
                      <m:t>𝑚𝑚</m:t>
                    </m:r>
                    <m:r>
                      <a:rPr lang="en-US" b="0" i="1" smtClean="0">
                        <a:latin typeface="Cambria Math" panose="02040503050406030204" pitchFamily="18" charset="0"/>
                        <a:ea typeface="Cambria Math" panose="02040503050406030204" pitchFamily="18" charset="0"/>
                        <a:cs typeface="NikoshBAN" panose="02000000000000000000" pitchFamily="2" charset="0"/>
                      </a:rPr>
                      <m:t> </m:t>
                    </m:r>
                  </m:oMath>
                </a14:m>
                <a:endParaRPr lang="en-US" dirty="0">
                  <a:latin typeface="NikoshBAN" panose="02000000000000000000" pitchFamily="2" charset="0"/>
                  <a:cs typeface="NikoshBAN" panose="02000000000000000000" pitchFamily="2"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rot="16200000">
                <a:off x="5867990" y="3537584"/>
                <a:ext cx="1823093" cy="646331"/>
              </a:xfrm>
              <a:prstGeom prst="rect">
                <a:avLst/>
              </a:prstGeom>
              <a:blipFill>
                <a:blip r:embed="rId4"/>
                <a:stretch>
                  <a:fillRect l="-4717" r="-15094" b="-2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16200000">
                <a:off x="6604285" y="3597082"/>
                <a:ext cx="2078029" cy="646331"/>
              </a:xfrm>
              <a:prstGeom prst="rect">
                <a:avLst/>
              </a:prstGeom>
              <a:noFill/>
            </p:spPr>
            <p:txBody>
              <a:bodyPr wrap="square" rtlCol="0">
                <a:spAutoFit/>
              </a:bodyPr>
              <a:lstStyle/>
              <a:p>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প্রকৃত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ব্যাস</a:t>
                </a:r>
                <a:r>
                  <a:rPr lang="en-US" dirty="0" smtClean="0">
                    <a:latin typeface="NikoshBAN" panose="02000000000000000000" pitchFamily="2" charset="0"/>
                    <a:cs typeface="NikoshBAN" panose="02000000000000000000" pitchFamily="2" charset="0"/>
                  </a:rPr>
                  <a:t> </a:t>
                </a:r>
              </a:p>
              <a:p>
                <a:r>
                  <a:rPr lang="en-US" dirty="0" smtClean="0">
                    <a:latin typeface="Times New Roman" panose="02020603050405020304" pitchFamily="18" charset="0"/>
                    <a:cs typeface="Times New Roman" panose="02020603050405020304" pitchFamily="18" charset="0"/>
                  </a:rPr>
                  <a:t>d = d́ -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𝑒</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smtClean="0">
                    <a:latin typeface="Times New Roman" panose="02020603050405020304" pitchFamily="18" charset="0"/>
                    <a:cs typeface="Times New Roman" panose="02020603050405020304" pitchFamily="18" charset="0"/>
                  </a:rPr>
                  <a:t> in mm</a:t>
                </a:r>
                <a:endParaRPr lang="en-US" dirty="0">
                  <a:latin typeface="NikoshBAN" panose="02000000000000000000" pitchFamily="2" charset="0"/>
                  <a:cs typeface="NikoshBAN" panose="02000000000000000000" pitchFamily="2"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6604285" y="3597082"/>
                <a:ext cx="2078029" cy="646331"/>
              </a:xfrm>
              <a:prstGeom prst="rect">
                <a:avLst/>
              </a:prstGeom>
              <a:blipFill>
                <a:blip r:embed="rId5"/>
                <a:stretch>
                  <a:fillRect l="-5660" r="-12264" b="-2346"/>
                </a:stretch>
              </a:blipFill>
            </p:spPr>
            <p:txBody>
              <a:bodyPr/>
              <a:lstStyle/>
              <a:p>
                <a:r>
                  <a:rPr lang="en-US">
                    <a:noFill/>
                  </a:rPr>
                  <a:t> </a:t>
                </a:r>
              </a:p>
            </p:txBody>
          </p:sp>
        </mc:Fallback>
      </mc:AlternateContent>
      <p:sp>
        <p:nvSpPr>
          <p:cNvPr id="19" name="TextBox 18"/>
          <p:cNvSpPr txBox="1"/>
          <p:nvPr/>
        </p:nvSpPr>
        <p:spPr>
          <a:xfrm rot="16200000">
            <a:off x="7513035" y="3425843"/>
            <a:ext cx="2021741" cy="646331"/>
          </a:xfrm>
          <a:prstGeom prst="rect">
            <a:avLst/>
          </a:prstGeom>
          <a:noFill/>
        </p:spPr>
        <p:txBody>
          <a:bodyPr wrap="square" rtlCol="0">
            <a:spAutoFit/>
          </a:bodyPr>
          <a:lstStyle/>
          <a:p>
            <a:r>
              <a:rPr lang="en-US" dirty="0" err="1" smtClean="0">
                <a:latin typeface="NikoshBAN" panose="02000000000000000000" pitchFamily="2" charset="0"/>
                <a:cs typeface="NikoshBAN" panose="02000000000000000000" pitchFamily="2" charset="0"/>
              </a:rPr>
              <a:t>তারের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ব্যাসার্ধ</a:t>
            </a:r>
            <a:r>
              <a:rPr lang="en-US" dirty="0" smtClean="0">
                <a:latin typeface="NikoshBAN" panose="02000000000000000000" pitchFamily="2" charset="0"/>
                <a:cs typeface="NikoshBAN" panose="02000000000000000000" pitchFamily="2" charset="0"/>
              </a:rPr>
              <a:t> </a:t>
            </a:r>
          </a:p>
          <a:p>
            <a:r>
              <a:rPr lang="en-US" dirty="0" smtClean="0">
                <a:latin typeface="Times New Roman" panose="02020603050405020304" pitchFamily="18" charset="0"/>
                <a:cs typeface="Times New Roman" panose="02020603050405020304" pitchFamily="18" charset="0"/>
              </a:rPr>
              <a:t>r = d/2 in mm</a:t>
            </a:r>
            <a:endParaRPr lang="en-US" dirty="0">
              <a:latin typeface="NikoshBAN" panose="02000000000000000000" pitchFamily="2" charset="0"/>
              <a:cs typeface="NikoshBAN" panose="02000000000000000000" pitchFamily="2" charset="0"/>
            </a:endParaRPr>
          </a:p>
        </p:txBody>
      </p:sp>
      <p:sp>
        <p:nvSpPr>
          <p:cNvPr id="20" name="TextBox 19"/>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55842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0" fill="hold"/>
                                        <p:tgtEl>
                                          <p:spTgt spid="20"/>
                                        </p:tgtEl>
                                        <p:attrNameLst>
                                          <p:attrName>ppt_x</p:attrName>
                                        </p:attrNameLst>
                                      </p:cBhvr>
                                      <p:tavLst>
                                        <p:tav tm="0">
                                          <p:val>
                                            <p:strVal val="1+#ppt_w/2"/>
                                          </p:val>
                                        </p:tav>
                                        <p:tav tm="100000">
                                          <p:val>
                                            <p:strVal val="#ppt_x"/>
                                          </p:val>
                                        </p:tav>
                                      </p:tavLst>
                                    </p:anim>
                                    <p:anim calcmode="lin" valueType="num">
                                      <p:cBhvr additive="base">
                                        <p:cTn id="8" dur="5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2221" y="609600"/>
            <a:ext cx="1458953" cy="523220"/>
          </a:xfrm>
          <a:prstGeom prst="rect">
            <a:avLst/>
          </a:prstGeom>
          <a:noFill/>
        </p:spPr>
        <p:txBody>
          <a:bodyPr wrap="square" rtlCol="0">
            <a:spAutoFit/>
          </a:bodyPr>
          <a:lstStyle/>
          <a:p>
            <a:r>
              <a:rPr lang="en-US" sz="2800" u="sng"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ছক</a:t>
            </a:r>
            <a:r>
              <a:rPr lang="en-US" sz="28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u="sng"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28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২ </a:t>
            </a:r>
            <a:endParaRPr lang="en-US" sz="2800" u="sng"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717175" y="1132820"/>
            <a:ext cx="4191000" cy="523220"/>
          </a:xfrm>
          <a:prstGeom prst="rect">
            <a:avLst/>
          </a:prstGeom>
          <a:noFill/>
        </p:spPr>
        <p:txBody>
          <a:bodyPr wrap="square" rtlCol="0">
            <a:spAutoFit/>
          </a:bodyPr>
          <a:lstStyle/>
          <a:p>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পরীক্ষণীয় তারের রোধ নির্ণয়য়ের ছক </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717175" y="1524000"/>
            <a:ext cx="3581400" cy="523220"/>
          </a:xfrm>
          <a:prstGeom prst="rect">
            <a:avLst/>
          </a:prstGeom>
          <a:noFill/>
        </p:spPr>
        <p:txBody>
          <a:bodyPr wrap="square" rtlCol="0">
            <a:spAutoFit/>
          </a:bodyPr>
          <a:lstStyle/>
          <a:p>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যখন অজানা রোধ </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P </a:t>
            </a:r>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বাম ফাকে  </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07400683"/>
              </p:ext>
            </p:extLst>
          </p:nvPr>
        </p:nvGraphicFramePr>
        <p:xfrm>
          <a:off x="632010" y="2066843"/>
          <a:ext cx="7933765" cy="3671208"/>
        </p:xfrm>
        <a:graphic>
          <a:graphicData uri="http://schemas.openxmlformats.org/drawingml/2006/table">
            <a:tbl>
              <a:tblPr firstRow="1" bandRow="1">
                <a:tableStyleId>{5C22544A-7EE6-4342-B048-85BDC9FD1C3A}</a:tableStyleId>
              </a:tblPr>
              <a:tblGrid>
                <a:gridCol w="1144293">
                  <a:extLst>
                    <a:ext uri="{9D8B030D-6E8A-4147-A177-3AD203B41FA5}">
                      <a16:colId xmlns:a16="http://schemas.microsoft.com/office/drawing/2014/main" val="1864459580"/>
                    </a:ext>
                  </a:extLst>
                </a:gridCol>
                <a:gridCol w="1602010">
                  <a:extLst>
                    <a:ext uri="{9D8B030D-6E8A-4147-A177-3AD203B41FA5}">
                      <a16:colId xmlns:a16="http://schemas.microsoft.com/office/drawing/2014/main" val="2290976589"/>
                    </a:ext>
                  </a:extLst>
                </a:gridCol>
                <a:gridCol w="1754583">
                  <a:extLst>
                    <a:ext uri="{9D8B030D-6E8A-4147-A177-3AD203B41FA5}">
                      <a16:colId xmlns:a16="http://schemas.microsoft.com/office/drawing/2014/main" val="3965093190"/>
                    </a:ext>
                  </a:extLst>
                </a:gridCol>
                <a:gridCol w="1754583">
                  <a:extLst>
                    <a:ext uri="{9D8B030D-6E8A-4147-A177-3AD203B41FA5}">
                      <a16:colId xmlns:a16="http://schemas.microsoft.com/office/drawing/2014/main" val="1834521295"/>
                    </a:ext>
                  </a:extLst>
                </a:gridCol>
                <a:gridCol w="1678296">
                  <a:extLst>
                    <a:ext uri="{9D8B030D-6E8A-4147-A177-3AD203B41FA5}">
                      <a16:colId xmlns:a16="http://schemas.microsoft.com/office/drawing/2014/main" val="3919596004"/>
                    </a:ext>
                  </a:extLst>
                </a:gridCol>
              </a:tblGrid>
              <a:tr h="1719908">
                <a:tc>
                  <a:txBody>
                    <a:bodyPr/>
                    <a:lstStyle/>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0527181"/>
                  </a:ext>
                </a:extLst>
              </a:tr>
              <a:tr h="644616">
                <a:tc>
                  <a:txBody>
                    <a:bodyPr/>
                    <a:lstStyle/>
                    <a:p>
                      <a:pPr algn="ctr"/>
                      <a:r>
                        <a:rPr lang="en-US" sz="2400" dirty="0" smtClean="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586546"/>
                  </a:ext>
                </a:extLst>
              </a:tr>
              <a:tr h="644616">
                <a:tc>
                  <a:txBody>
                    <a:bodyPr/>
                    <a:lstStyle/>
                    <a:p>
                      <a:pPr algn="ctr"/>
                      <a:r>
                        <a:rPr lang="en-US" sz="2400" dirty="0" smtClean="0"/>
                        <a:t>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290347"/>
                  </a:ext>
                </a:extLst>
              </a:tr>
              <a:tr h="644616">
                <a:tc>
                  <a:txBody>
                    <a:bodyPr/>
                    <a:lstStyle/>
                    <a:p>
                      <a:pPr algn="ctr"/>
                      <a:r>
                        <a:rPr lang="en-US" sz="2400" dirty="0" smtClean="0"/>
                        <a:t>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7538367"/>
                  </a:ext>
                </a:extLst>
              </a:tr>
            </a:tbl>
          </a:graphicData>
        </a:graphic>
      </p:graphicFrame>
      <p:sp>
        <p:nvSpPr>
          <p:cNvPr id="6" name="TextBox 5"/>
          <p:cNvSpPr txBox="1"/>
          <p:nvPr/>
        </p:nvSpPr>
        <p:spPr>
          <a:xfrm>
            <a:off x="782222" y="2179260"/>
            <a:ext cx="1088653" cy="707886"/>
          </a:xfrm>
          <a:prstGeom prst="rect">
            <a:avLst/>
          </a:prstGeom>
          <a:noFill/>
        </p:spPr>
        <p:txBody>
          <a:bodyPr wrap="square" rtlCol="0">
            <a:spAutoFit/>
          </a:bodyPr>
          <a:lstStyle/>
          <a:p>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পর্যবেক্ষণ </a:t>
            </a:r>
            <a:endPar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সংখ্যা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900010" y="2166649"/>
            <a:ext cx="1464613" cy="709894"/>
          </a:xfrm>
          <a:prstGeom prst="rect">
            <a:avLst/>
          </a:prstGeom>
          <a:noFill/>
        </p:spPr>
        <p:txBody>
          <a:bodyPr wrap="square" rtlCol="0">
            <a:spAutoFit/>
          </a:bodyPr>
          <a:lstStyle/>
          <a:p>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 রোধ</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Q in ohm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452286" y="2172269"/>
            <a:ext cx="1746692" cy="707886"/>
          </a:xfrm>
          <a:prstGeom prst="rect">
            <a:avLst/>
          </a:prstGeom>
          <a:noFill/>
        </p:spPr>
        <p:txBody>
          <a:bodyPr wrap="square" rtlCol="0">
            <a:spAutoFit/>
          </a:bodyPr>
          <a:lstStyle/>
          <a:p>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নিস্ক্রিয়</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বিন্দুর</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দূরত্ব</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 in cm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9" name="TextBox 8"/>
              <p:cNvSpPr txBox="1"/>
              <p:nvPr/>
            </p:nvSpPr>
            <p:spPr>
              <a:xfrm>
                <a:off x="5198978" y="2166649"/>
                <a:ext cx="1581411" cy="1240148"/>
              </a:xfrm>
              <a:prstGeom prst="rect">
                <a:avLst/>
              </a:prstGeom>
              <a:noFill/>
            </p:spPr>
            <p:txBody>
              <a:bodyPr wrap="square" rtlCol="0">
                <a:spAutoFit/>
              </a:bodyPr>
              <a:lstStyle/>
              <a:p>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 রোধ</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P</a:t>
                </a:r>
                <a14:m>
                  <m:oMath xmlns:m="http://schemas.openxmlformats.org/officeDocument/2006/math">
                    <m:r>
                      <a:rPr lang="en-US" sz="2400" b="0" i="0"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 </m:t>
                    </m:r>
                    <m:r>
                      <a:rPr lang="en-US" sz="24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m:t>
                    </m:r>
                    <m:f>
                      <m:fPr>
                        <m:ctrlPr>
                          <a:rPr lang="en-US" sz="24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fPr>
                      <m:num>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𝑄𝑙</m:t>
                        </m:r>
                      </m:num>
                      <m:den>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100</m:t>
                        </m:r>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m:t>
                        </m:r>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𝑙</m:t>
                        </m:r>
                      </m:den>
                    </m:f>
                  </m:oMath>
                </a14:m>
                <a:endPar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endParaRPr>
              </a:p>
              <a:p>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in ohm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198978" y="2166649"/>
                <a:ext cx="1581411" cy="1240148"/>
              </a:xfrm>
              <a:prstGeom prst="rect">
                <a:avLst/>
              </a:prstGeom>
              <a:blipFill>
                <a:blip r:embed="rId2"/>
                <a:stretch>
                  <a:fillRect t="-3431" r="-3475" b="-9804"/>
                </a:stretch>
              </a:blipFill>
            </p:spPr>
            <p:txBody>
              <a:bodyPr/>
              <a:lstStyle/>
              <a:p>
                <a:r>
                  <a:rPr lang="en-US">
                    <a:noFill/>
                  </a:rPr>
                  <a:t> </a:t>
                </a:r>
              </a:p>
            </p:txBody>
          </p:sp>
        </mc:Fallback>
      </mc:AlternateContent>
      <p:sp>
        <p:nvSpPr>
          <p:cNvPr id="10" name="TextBox 9"/>
          <p:cNvSpPr txBox="1"/>
          <p:nvPr/>
        </p:nvSpPr>
        <p:spPr>
          <a:xfrm>
            <a:off x="6945670" y="2168657"/>
            <a:ext cx="1464613" cy="707886"/>
          </a:xfrm>
          <a:prstGeom prst="rect">
            <a:avLst/>
          </a:prstGeom>
          <a:noFill/>
        </p:spPr>
        <p:txBody>
          <a:bodyPr wrap="square" rtlCol="0">
            <a:spAutoFit/>
          </a:bodyPr>
          <a:lstStyle/>
          <a:p>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গড়</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 রোধ</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a:t>
            </a:r>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in ohm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06227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03" t="15874" r="18092" b="38670"/>
          <a:stretch/>
        </p:blipFill>
        <p:spPr bwMode="auto">
          <a:xfrm>
            <a:off x="3490125" y="352691"/>
            <a:ext cx="1905480" cy="69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09198"/>
            <a:ext cx="6919366" cy="488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rot="20936247">
            <a:off x="1530695" y="3013600"/>
            <a:ext cx="4288779" cy="2431435"/>
          </a:xfrm>
          <a:prstGeom prst="rect">
            <a:avLst/>
          </a:prstGeom>
          <a:scene3d>
            <a:camera prst="isometricOffAxis2Left"/>
            <a:lightRig rig="threePt" dir="t"/>
          </a:scene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rPr>
              <a:t> </a:t>
            </a:r>
            <a:r>
              <a:rPr kumimoji="0" lang="bn-IN" sz="32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rPr>
              <a:t>মোঃহাবিবুর রহমান </a:t>
            </a:r>
            <a:endParaRPr kumimoji="0" lang="en-US" sz="3200" b="1" i="0" u="none" strike="noStrike" kern="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NikoshBAN" pitchFamily="2" charset="0"/>
                <a:cs typeface="NikoshBAN" pitchFamily="2" charset="0"/>
              </a:rPr>
              <a:t>           </a:t>
            </a:r>
            <a:r>
              <a:rPr kumimoji="0" lang="bn-IN" sz="1800" b="1" i="0" u="none" strike="noStrike" kern="0" cap="none" spc="0" normalizeH="0" baseline="0" noProof="0" dirty="0" smtClean="0">
                <a:ln>
                  <a:noFill/>
                </a:ln>
                <a:solidFill>
                  <a:srgbClr val="002060"/>
                </a:solidFill>
                <a:effectLst/>
                <a:uLnTx/>
                <a:uFillTx/>
                <a:latin typeface="NikoshBAN" pitchFamily="2" charset="0"/>
                <a:cs typeface="NikoshBAN" pitchFamily="2" charset="0"/>
              </a:rPr>
              <a:t>ইনস্ট্রাক্টর (পদার্থবিজ্ঞান) </a:t>
            </a:r>
            <a:endParaRPr kumimoji="0" lang="en-US" sz="2400" b="1" i="0" u="none" strike="noStrike" kern="0" cap="none" spc="0" normalizeH="0" baseline="0" noProof="0" dirty="0">
              <a:ln>
                <a:noFill/>
              </a:ln>
              <a:solidFill>
                <a:srgbClr val="002060"/>
              </a:solidFill>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NikoshBAN" pitchFamily="2" charset="0"/>
                <a:cs typeface="NikoshBAN" pitchFamily="2" charset="0"/>
              </a:rPr>
              <a:t>  </a:t>
            </a:r>
            <a:r>
              <a:rPr kumimoji="0" lang="bn-IN" sz="2400" b="1" i="0" u="none" strike="noStrike" kern="0" cap="none" spc="0" normalizeH="0" baseline="0" noProof="0" dirty="0" smtClean="0">
                <a:ln>
                  <a:noFill/>
                </a:ln>
                <a:solidFill>
                  <a:srgbClr val="002060"/>
                </a:solidFill>
                <a:effectLst/>
                <a:uLnTx/>
                <a:uFillTx/>
                <a:latin typeface="NikoshBAN" pitchFamily="2" charset="0"/>
                <a:cs typeface="NikoshBAN" pitchFamily="2" charset="0"/>
              </a:rPr>
              <a:t>টেকনিক্যাল স্কুল ও কলেজ </a:t>
            </a:r>
            <a:endParaRPr kumimoji="0" lang="bn-BD" sz="2400" b="1" i="0" u="none" strike="noStrike" kern="0" cap="none" spc="0" normalizeH="0" baseline="0" noProof="0" dirty="0">
              <a:ln>
                <a:noFill/>
              </a:ln>
              <a:solidFill>
                <a:srgbClr val="002060"/>
              </a:solidFill>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NikoshBAN" pitchFamily="2" charset="0"/>
                <a:cs typeface="NikoshBAN" pitchFamily="2" charset="0"/>
              </a:rPr>
              <a:t>          </a:t>
            </a:r>
            <a:r>
              <a:rPr kumimoji="0" lang="en-US" sz="2400" b="1" i="0" u="none" strike="noStrike" kern="0" cap="none" spc="0" normalizeH="0" baseline="0" noProof="0" dirty="0" err="1" smtClean="0">
                <a:ln>
                  <a:noFill/>
                </a:ln>
                <a:solidFill>
                  <a:srgbClr val="002060"/>
                </a:solidFill>
                <a:effectLst/>
                <a:uLnTx/>
                <a:uFillTx/>
                <a:latin typeface="NikoshBAN" pitchFamily="2" charset="0"/>
                <a:cs typeface="NikoshBAN" pitchFamily="2" charset="0"/>
              </a:rPr>
              <a:t>কিশোরগঞ্জ</a:t>
            </a:r>
            <a:r>
              <a:rPr kumimoji="0" lang="bn-IN" sz="24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a:t>
            </a:r>
            <a:r>
              <a:rPr kumimoji="0" lang="bn-IN" sz="18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a:t>
            </a:r>
            <a:r>
              <a:rPr kumimoji="0" lang="bn-BD" sz="18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a:t>
            </a:r>
            <a:endParaRPr kumimoji="0" lang="en-US" sz="1800" b="1" i="0" u="none" strike="noStrike" kern="0" cap="none" spc="0" normalizeH="0" baseline="0" noProof="0" dirty="0" smtClean="0">
              <a:ln>
                <a:noFill/>
              </a:ln>
              <a:solidFill>
                <a:srgbClr val="002060"/>
              </a:solidFill>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NikoshBAN" pitchFamily="2" charset="0"/>
                <a:cs typeface="NikoshBAN" pitchFamily="2" charset="0"/>
              </a:rPr>
              <a:t> </a:t>
            </a:r>
            <a:r>
              <a:rPr kumimoji="0" lang="en-US" sz="18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a:t>
            </a:r>
            <a:r>
              <a:rPr kumimoji="0" lang="en-US" sz="24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0171</a:t>
            </a:r>
            <a:r>
              <a:rPr kumimoji="0" lang="bn-IN" sz="2400" b="1" i="0" u="none" strike="noStrike" kern="0" cap="none" spc="0" normalizeH="0" baseline="0" noProof="0" dirty="0" smtClean="0">
                <a:ln>
                  <a:noFill/>
                </a:ln>
                <a:solidFill>
                  <a:srgbClr val="002060"/>
                </a:solidFill>
                <a:effectLst/>
                <a:uLnTx/>
                <a:uFillTx/>
                <a:latin typeface="NikoshBAN" pitchFamily="2" charset="0"/>
                <a:cs typeface="NikoshBAN" pitchFamily="2" charset="0"/>
              </a:rPr>
              <a:t>৫৩৪২৯৩৪ </a:t>
            </a:r>
            <a:endParaRPr kumimoji="0" lang="en-US" sz="2400" b="1" i="0" u="none" strike="noStrike" kern="0" cap="none" spc="0" normalizeH="0" baseline="0" noProof="0" dirty="0" smtClean="0">
              <a:ln>
                <a:noFill/>
              </a:ln>
              <a:solidFill>
                <a:srgbClr val="002060"/>
              </a:solidFill>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a:t>
            </a:r>
            <a:endParaRPr kumimoji="0" lang="en-US" sz="2400" b="0" i="0" u="none" strike="noStrike" kern="0" cap="none" spc="0" normalizeH="0" baseline="0" noProof="0" dirty="0">
              <a:ln>
                <a:noFill/>
              </a:ln>
              <a:solidFill>
                <a:srgbClr val="000000"/>
              </a:solidFill>
              <a:effectLst/>
              <a:uLnTx/>
              <a:uFillTx/>
            </a:endParaRPr>
          </a:p>
        </p:txBody>
      </p:sp>
      <p:sp>
        <p:nvSpPr>
          <p:cNvPr id="5" name="Rectangle 4"/>
          <p:cNvSpPr/>
          <p:nvPr/>
        </p:nvSpPr>
        <p:spPr>
          <a:xfrm>
            <a:off x="4965137" y="3257244"/>
            <a:ext cx="2716227" cy="1785104"/>
          </a:xfrm>
          <a:prstGeom prst="rect">
            <a:avLst/>
          </a:prstGeom>
          <a:scene3d>
            <a:camera prst="isometricOffAxis1Right"/>
            <a:lightRig rig="threePt" dir="t"/>
          </a:scene3d>
        </p:spPr>
        <p:txBody>
          <a:bodyPr wrap="square">
            <a:spAutoFit/>
          </a:bodyPr>
          <a:lstStyle/>
          <a:p>
            <a:pPr algn="ctr">
              <a:defRPr/>
            </a:pPr>
            <a:r>
              <a:rPr lang="bn-BD" sz="3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শ্রেণিঃ </a:t>
            </a:r>
            <a:r>
              <a:rPr lang="en-US" sz="3200" b="1" spc="5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দাদশ</a:t>
            </a:r>
            <a:r>
              <a:rPr lang="en-US" sz="32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US" sz="3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a:defRPr/>
            </a:pPr>
            <a:r>
              <a:rPr lang="en-US" b="1" dirty="0">
                <a:solidFill>
                  <a:srgbClr val="002060"/>
                </a:solidFill>
                <a:latin typeface="NikoshBAN" pitchFamily="2" charset="0"/>
                <a:cs typeface="NikoshBAN" pitchFamily="2" charset="0"/>
              </a:rPr>
              <a:t>             </a:t>
            </a:r>
            <a:r>
              <a:rPr lang="bn-BD" sz="2000" b="1" dirty="0" smtClean="0">
                <a:solidFill>
                  <a:srgbClr val="002060"/>
                </a:solidFill>
                <a:latin typeface="NikoshBAN" pitchFamily="2" charset="0"/>
                <a:cs typeface="NikoshBAN" pitchFamily="2" charset="0"/>
              </a:rPr>
              <a:t>বিষয়ঃ</a:t>
            </a:r>
            <a:r>
              <a:rPr lang="en-US" sz="2000" b="1" dirty="0" smtClean="0">
                <a:solidFill>
                  <a:srgbClr val="002060"/>
                </a:solidFill>
                <a:latin typeface="NikoshBAN" pitchFamily="2" charset="0"/>
                <a:cs typeface="NikoshBAN" pitchFamily="2" charset="0"/>
              </a:rPr>
              <a:t> </a:t>
            </a:r>
            <a:r>
              <a:rPr lang="en-US" sz="2000" b="1" dirty="0" err="1" smtClean="0">
                <a:solidFill>
                  <a:srgbClr val="002060"/>
                </a:solidFill>
                <a:latin typeface="NikoshBAN" pitchFamily="2" charset="0"/>
                <a:cs typeface="NikoshBAN" pitchFamily="2" charset="0"/>
              </a:rPr>
              <a:t>পদার্থ</a:t>
            </a:r>
            <a:r>
              <a:rPr lang="bn-BD" sz="2000" b="1" dirty="0" smtClean="0">
                <a:solidFill>
                  <a:srgbClr val="002060"/>
                </a:solidFill>
                <a:latin typeface="NikoshBAN" pitchFamily="2" charset="0"/>
                <a:cs typeface="NikoshBAN" pitchFamily="2" charset="0"/>
              </a:rPr>
              <a:t> </a:t>
            </a:r>
            <a:r>
              <a:rPr lang="en-US" sz="2000" b="1" dirty="0" err="1" smtClean="0">
                <a:solidFill>
                  <a:srgbClr val="002060"/>
                </a:solidFill>
                <a:latin typeface="NikoshBAN" pitchFamily="2" charset="0"/>
                <a:cs typeface="NikoshBAN" pitchFamily="2" charset="0"/>
              </a:rPr>
              <a:t>বিজ্ঞান</a:t>
            </a:r>
            <a:endParaRPr lang="en-US" sz="2000" b="1" dirty="0">
              <a:solidFill>
                <a:srgbClr val="002060"/>
              </a:solidFill>
              <a:latin typeface="NikoshBAN" pitchFamily="2" charset="0"/>
              <a:cs typeface="NikoshBAN" pitchFamily="2" charset="0"/>
            </a:endParaRPr>
          </a:p>
          <a:p>
            <a:pPr>
              <a:defRPr/>
            </a:pPr>
            <a:r>
              <a:rPr lang="en-US" sz="2000" b="1" dirty="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অধ্যায়ঃ </a:t>
            </a:r>
            <a:r>
              <a:rPr lang="en-US" sz="2000" b="1" dirty="0" err="1" smtClean="0">
                <a:solidFill>
                  <a:srgbClr val="002060"/>
                </a:solidFill>
                <a:latin typeface="NikoshBAN" pitchFamily="2" charset="0"/>
                <a:cs typeface="NikoshBAN" pitchFamily="2" charset="0"/>
              </a:rPr>
              <a:t>তৃতীয়</a:t>
            </a:r>
            <a:r>
              <a:rPr lang="en-US" sz="2000" b="1" dirty="0" smtClean="0">
                <a:solidFill>
                  <a:srgbClr val="002060"/>
                </a:solidFill>
                <a:latin typeface="NikoshBAN" pitchFamily="2" charset="0"/>
                <a:cs typeface="NikoshBAN" pitchFamily="2" charset="0"/>
              </a:rPr>
              <a:t>  </a:t>
            </a:r>
            <a:r>
              <a:rPr lang="bn-BD" sz="2000" b="1" dirty="0" smtClean="0">
                <a:solidFill>
                  <a:srgbClr val="002060"/>
                </a:solidFill>
                <a:latin typeface="NikoshBAN" pitchFamily="2" charset="0"/>
                <a:cs typeface="NikoshBAN" pitchFamily="2" charset="0"/>
              </a:rPr>
              <a:t> </a:t>
            </a:r>
            <a:endParaRPr lang="en-US" sz="2000" b="1" dirty="0">
              <a:solidFill>
                <a:srgbClr val="002060"/>
              </a:solidFill>
              <a:latin typeface="NikoshBAN" pitchFamily="2" charset="0"/>
              <a:cs typeface="NikoshBAN" pitchFamily="2" charset="0"/>
            </a:endParaRPr>
          </a:p>
          <a:p>
            <a:pPr>
              <a:defRPr/>
            </a:pPr>
            <a:r>
              <a:rPr lang="en-US" sz="2000" b="1" dirty="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সময়ঃ </a:t>
            </a:r>
            <a:r>
              <a:rPr lang="bn-IN" sz="2000" b="1" dirty="0" smtClean="0">
                <a:solidFill>
                  <a:srgbClr val="002060"/>
                </a:solidFill>
                <a:latin typeface="NikoshBAN" pitchFamily="2" charset="0"/>
                <a:cs typeface="NikoshBAN" pitchFamily="2" charset="0"/>
              </a:rPr>
              <a:t>90</a:t>
            </a:r>
            <a:r>
              <a:rPr lang="bn-BD" sz="2000" b="1" dirty="0" smtClean="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মিনিট  </a:t>
            </a:r>
          </a:p>
          <a:p>
            <a:pPr>
              <a:defRPr/>
            </a:pPr>
            <a:endParaRPr lang="bn-BD" b="1" dirty="0">
              <a:solidFill>
                <a:srgbClr val="002060"/>
              </a:solidFill>
              <a:latin typeface="NikoshBAN" pitchFamily="2" charset="0"/>
              <a:cs typeface="NikoshBAN"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6878" y="1499430"/>
            <a:ext cx="1428206" cy="1639054"/>
          </a:xfrm>
          <a:prstGeom prst="ellipse">
            <a:avLst/>
          </a:prstGeom>
          <a:ln>
            <a:noFill/>
          </a:ln>
          <a:effectLst>
            <a:softEdge rad="112500"/>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4651" t="3334" r="6146" b="3055"/>
          <a:stretch/>
        </p:blipFill>
        <p:spPr>
          <a:xfrm rot="19940062">
            <a:off x="1843047" y="4570086"/>
            <a:ext cx="481666" cy="90682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9571" y="1447800"/>
            <a:ext cx="1366659" cy="1847078"/>
          </a:xfrm>
          <a:prstGeom prst="rect">
            <a:avLst/>
          </a:prstGeom>
        </p:spPr>
      </p:pic>
    </p:spTree>
    <p:extLst>
      <p:ext uri="{BB962C8B-B14F-4D97-AF65-F5344CB8AC3E}">
        <p14:creationId xmlns:p14="http://schemas.microsoft.com/office/powerpoint/2010/main" val="12410750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175" y="609600"/>
            <a:ext cx="1524000" cy="523220"/>
          </a:xfrm>
          <a:prstGeom prst="rect">
            <a:avLst/>
          </a:prstGeom>
          <a:noFill/>
        </p:spPr>
        <p:txBody>
          <a:bodyPr wrap="square" rtlCol="0">
            <a:spAutoFit/>
          </a:bodyPr>
          <a:lstStyle/>
          <a:p>
            <a:r>
              <a:rPr lang="en-US" sz="2800" u="sng"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ছক</a:t>
            </a:r>
            <a:r>
              <a:rPr lang="en-US" sz="28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u="sng"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28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8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a:t>
            </a:r>
            <a:r>
              <a:rPr lang="en-US" sz="28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800" u="sng"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717175" y="1132820"/>
            <a:ext cx="4191000" cy="523220"/>
          </a:xfrm>
          <a:prstGeom prst="rect">
            <a:avLst/>
          </a:prstGeom>
          <a:noFill/>
        </p:spPr>
        <p:txBody>
          <a:bodyPr wrap="square" rtlCol="0">
            <a:spAutoFit/>
          </a:bodyPr>
          <a:lstStyle/>
          <a:p>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পরীক্ষণীয় তারের রোধ নির্ণয়য়ের ছক </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717174" y="1524000"/>
            <a:ext cx="3854825" cy="523220"/>
          </a:xfrm>
          <a:prstGeom prst="rect">
            <a:avLst/>
          </a:prstGeom>
          <a:noFill/>
        </p:spPr>
        <p:txBody>
          <a:bodyPr wrap="square" rtlCol="0">
            <a:spAutoFit/>
          </a:bodyPr>
          <a:lstStyle/>
          <a:p>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যখন অজানা রোধ </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Q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ডান</a:t>
            </a:r>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ফাকে  </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23069975"/>
              </p:ext>
            </p:extLst>
          </p:nvPr>
        </p:nvGraphicFramePr>
        <p:xfrm>
          <a:off x="632010" y="2066843"/>
          <a:ext cx="7933765" cy="3671208"/>
        </p:xfrm>
        <a:graphic>
          <a:graphicData uri="http://schemas.openxmlformats.org/drawingml/2006/table">
            <a:tbl>
              <a:tblPr firstRow="1" bandRow="1">
                <a:tableStyleId>{5C22544A-7EE6-4342-B048-85BDC9FD1C3A}</a:tableStyleId>
              </a:tblPr>
              <a:tblGrid>
                <a:gridCol w="1144293">
                  <a:extLst>
                    <a:ext uri="{9D8B030D-6E8A-4147-A177-3AD203B41FA5}">
                      <a16:colId xmlns:a16="http://schemas.microsoft.com/office/drawing/2014/main" val="1864459580"/>
                    </a:ext>
                  </a:extLst>
                </a:gridCol>
                <a:gridCol w="1602010">
                  <a:extLst>
                    <a:ext uri="{9D8B030D-6E8A-4147-A177-3AD203B41FA5}">
                      <a16:colId xmlns:a16="http://schemas.microsoft.com/office/drawing/2014/main" val="2290976589"/>
                    </a:ext>
                  </a:extLst>
                </a:gridCol>
                <a:gridCol w="1754583">
                  <a:extLst>
                    <a:ext uri="{9D8B030D-6E8A-4147-A177-3AD203B41FA5}">
                      <a16:colId xmlns:a16="http://schemas.microsoft.com/office/drawing/2014/main" val="3965093190"/>
                    </a:ext>
                  </a:extLst>
                </a:gridCol>
                <a:gridCol w="1754583">
                  <a:extLst>
                    <a:ext uri="{9D8B030D-6E8A-4147-A177-3AD203B41FA5}">
                      <a16:colId xmlns:a16="http://schemas.microsoft.com/office/drawing/2014/main" val="1834521295"/>
                    </a:ext>
                  </a:extLst>
                </a:gridCol>
                <a:gridCol w="1678296">
                  <a:extLst>
                    <a:ext uri="{9D8B030D-6E8A-4147-A177-3AD203B41FA5}">
                      <a16:colId xmlns:a16="http://schemas.microsoft.com/office/drawing/2014/main" val="3919596004"/>
                    </a:ext>
                  </a:extLst>
                </a:gridCol>
              </a:tblGrid>
              <a:tr h="1719908">
                <a:tc>
                  <a:txBody>
                    <a:bodyPr/>
                    <a:lstStyle/>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0527181"/>
                  </a:ext>
                </a:extLst>
              </a:tr>
              <a:tr h="644616">
                <a:tc>
                  <a:txBody>
                    <a:bodyPr/>
                    <a:lstStyle/>
                    <a:p>
                      <a:pPr algn="ctr"/>
                      <a:r>
                        <a:rPr lang="en-US" sz="2400" dirty="0" smtClean="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586546"/>
                  </a:ext>
                </a:extLst>
              </a:tr>
              <a:tr h="644616">
                <a:tc>
                  <a:txBody>
                    <a:bodyPr/>
                    <a:lstStyle/>
                    <a:p>
                      <a:pPr algn="ctr"/>
                      <a:r>
                        <a:rPr lang="en-US" sz="2400" dirty="0" smtClean="0"/>
                        <a:t>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290347"/>
                  </a:ext>
                </a:extLst>
              </a:tr>
              <a:tr h="644616">
                <a:tc>
                  <a:txBody>
                    <a:bodyPr/>
                    <a:lstStyle/>
                    <a:p>
                      <a:pPr algn="ctr"/>
                      <a:r>
                        <a:rPr lang="en-US" sz="2400" dirty="0" smtClean="0"/>
                        <a:t>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7538367"/>
                  </a:ext>
                </a:extLst>
              </a:tr>
            </a:tbl>
          </a:graphicData>
        </a:graphic>
      </p:graphicFrame>
      <p:sp>
        <p:nvSpPr>
          <p:cNvPr id="6" name="TextBox 5"/>
          <p:cNvSpPr txBox="1"/>
          <p:nvPr/>
        </p:nvSpPr>
        <p:spPr>
          <a:xfrm>
            <a:off x="782222" y="2179260"/>
            <a:ext cx="1088653" cy="707886"/>
          </a:xfrm>
          <a:prstGeom prst="rect">
            <a:avLst/>
          </a:prstGeom>
          <a:noFill/>
        </p:spPr>
        <p:txBody>
          <a:bodyPr wrap="square" rtlCol="0">
            <a:spAutoFit/>
          </a:bodyPr>
          <a:lstStyle/>
          <a:p>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পর্যবেক্ষণ </a:t>
            </a:r>
            <a:endPar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সংখ্যা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900010" y="2166649"/>
            <a:ext cx="1464613" cy="709894"/>
          </a:xfrm>
          <a:prstGeom prst="rect">
            <a:avLst/>
          </a:prstGeom>
          <a:noFill/>
        </p:spPr>
        <p:txBody>
          <a:bodyPr wrap="square" rtlCol="0">
            <a:spAutoFit/>
          </a:bodyPr>
          <a:lstStyle/>
          <a:p>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 রোধ</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in ohm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452286" y="2172269"/>
            <a:ext cx="1746692" cy="707886"/>
          </a:xfrm>
          <a:prstGeom prst="rect">
            <a:avLst/>
          </a:prstGeom>
          <a:noFill/>
        </p:spPr>
        <p:txBody>
          <a:bodyPr wrap="square" rtlCol="0">
            <a:spAutoFit/>
          </a:bodyPr>
          <a:lstStyle/>
          <a:p>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নিস্ক্রিয়</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বিন্দুর</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দূরত্ব</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 in cm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9" name="TextBox 8"/>
              <p:cNvSpPr txBox="1"/>
              <p:nvPr/>
            </p:nvSpPr>
            <p:spPr>
              <a:xfrm>
                <a:off x="5038279" y="2166649"/>
                <a:ext cx="2040022" cy="1248612"/>
              </a:xfrm>
              <a:prstGeom prst="rect">
                <a:avLst/>
              </a:prstGeom>
              <a:noFill/>
            </p:spPr>
            <p:txBody>
              <a:bodyPr wrap="square" rtlCol="0">
                <a:spAutoFit/>
              </a:bodyPr>
              <a:lstStyle/>
              <a:p>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 রোধ</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Q</a:t>
                </a:r>
                <a14:m>
                  <m:oMath xmlns:m="http://schemas.openxmlformats.org/officeDocument/2006/math">
                    <m:r>
                      <a:rPr lang="en-US" sz="2400" b="0" i="0"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 </m:t>
                    </m:r>
                    <m:r>
                      <a:rPr lang="en-US" sz="24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m:t>
                    </m:r>
                    <m:f>
                      <m:fPr>
                        <m:ctrlPr>
                          <a:rPr lang="en-US" sz="24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fPr>
                      <m:num>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𝑃</m:t>
                        </m:r>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m:t>
                        </m:r>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100</m:t>
                        </m:r>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m:t>
                        </m:r>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𝑙</m:t>
                        </m:r>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m:t>
                        </m:r>
                      </m:num>
                      <m:den>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𝑙</m:t>
                        </m:r>
                      </m:den>
                    </m:f>
                  </m:oMath>
                </a14:m>
                <a:endPar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endParaRPr>
              </a:p>
              <a:p>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in ohm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38279" y="2166649"/>
                <a:ext cx="2040022" cy="1248612"/>
              </a:xfrm>
              <a:prstGeom prst="rect">
                <a:avLst/>
              </a:prstGeom>
              <a:blipFill>
                <a:blip r:embed="rId2"/>
                <a:stretch>
                  <a:fillRect t="-3415" b="-10244"/>
                </a:stretch>
              </a:blipFill>
            </p:spPr>
            <p:txBody>
              <a:bodyPr/>
              <a:lstStyle/>
              <a:p>
                <a:r>
                  <a:rPr lang="en-US">
                    <a:noFill/>
                  </a:rPr>
                  <a:t> </a:t>
                </a:r>
              </a:p>
            </p:txBody>
          </p:sp>
        </mc:Fallback>
      </mc:AlternateContent>
      <p:sp>
        <p:nvSpPr>
          <p:cNvPr id="10" name="TextBox 9"/>
          <p:cNvSpPr txBox="1"/>
          <p:nvPr/>
        </p:nvSpPr>
        <p:spPr>
          <a:xfrm>
            <a:off x="6945670" y="2168657"/>
            <a:ext cx="1464613" cy="707886"/>
          </a:xfrm>
          <a:prstGeom prst="rect">
            <a:avLst/>
          </a:prstGeom>
          <a:noFill/>
        </p:spPr>
        <p:txBody>
          <a:bodyPr wrap="square" rtlCol="0">
            <a:spAutoFit/>
          </a:bodyPr>
          <a:lstStyle/>
          <a:p>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গড়</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 রোধ</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a:t>
            </a:r>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in ohm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47235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8610600" cy="4462760"/>
          </a:xfrm>
          <a:prstGeom prst="rect">
            <a:avLst/>
          </a:prstGeom>
        </p:spPr>
        <p:txBody>
          <a:bodyPr wrap="square">
            <a:spAutoFit/>
          </a:bodyPr>
          <a:lstStyle/>
          <a:p>
            <a:r>
              <a:rPr lang="as-IN" sz="3600" u="sng" dirty="0" smtClean="0">
                <a:solidFill>
                  <a:srgbClr val="FF0000"/>
                </a:solidFill>
                <a:latin typeface="NikoshBAN" panose="02000000000000000000" pitchFamily="2" charset="0"/>
                <a:cs typeface="NikoshBAN" panose="02000000000000000000" pitchFamily="2" charset="0"/>
              </a:rPr>
              <a:t>সতর্কতা</a:t>
            </a:r>
            <a:r>
              <a:rPr lang="en-US" sz="3600" u="sng" dirty="0" smtClean="0">
                <a:solidFill>
                  <a:srgbClr val="FF0000"/>
                </a:solidFill>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
            </a:r>
            <a:br>
              <a:rPr lang="as-IN" sz="3600" dirty="0">
                <a:latin typeface="NikoshBAN" panose="02000000000000000000" pitchFamily="2" charset="0"/>
                <a:cs typeface="NikoshBAN" panose="02000000000000000000" pitchFamily="2" charset="0"/>
              </a:rPr>
            </a:br>
            <a:r>
              <a:rPr lang="as-IN" sz="3600" dirty="0">
                <a:solidFill>
                  <a:srgbClr val="1D2129"/>
                </a:solidFill>
                <a:latin typeface="NikoshBAN" panose="02000000000000000000" pitchFamily="2" charset="0"/>
                <a:cs typeface="NikoshBAN" panose="02000000000000000000" pitchFamily="2" charset="0"/>
              </a:rPr>
              <a:t>১. সকল সংযোগ শক্ত করে দিতে হবে।</a:t>
            </a:r>
            <a:r>
              <a:rPr lang="as-IN" sz="3600" dirty="0">
                <a:latin typeface="NikoshBAN" panose="02000000000000000000" pitchFamily="2" charset="0"/>
                <a:cs typeface="NikoshBAN" panose="02000000000000000000" pitchFamily="2" charset="0"/>
              </a:rPr>
              <a:t/>
            </a:r>
            <a:br>
              <a:rPr lang="as-IN" sz="3600" dirty="0">
                <a:latin typeface="NikoshBAN" panose="02000000000000000000" pitchFamily="2" charset="0"/>
                <a:cs typeface="NikoshBAN" panose="02000000000000000000" pitchFamily="2" charset="0"/>
              </a:rPr>
            </a:br>
            <a:r>
              <a:rPr lang="as-IN" sz="3600" dirty="0">
                <a:solidFill>
                  <a:srgbClr val="1D2129"/>
                </a:solidFill>
                <a:latin typeface="NikoshBAN" panose="02000000000000000000" pitchFamily="2" charset="0"/>
                <a:cs typeface="NikoshBAN" panose="02000000000000000000" pitchFamily="2" charset="0"/>
              </a:rPr>
              <a:t>২. সংযোগ স্ক্রু ও সংযোগ তারের প্রান্ত শিরিষ কাগজ দিয়ে ঘষে পরিষ্কার করে নিতে হবে।</a:t>
            </a:r>
            <a:r>
              <a:rPr lang="as-IN" sz="3600" dirty="0">
                <a:latin typeface="NikoshBAN" panose="02000000000000000000" pitchFamily="2" charset="0"/>
                <a:cs typeface="NikoshBAN" panose="02000000000000000000" pitchFamily="2" charset="0"/>
              </a:rPr>
              <a:t/>
            </a:r>
            <a:br>
              <a:rPr lang="as-IN" sz="3600" dirty="0">
                <a:latin typeface="NikoshBAN" panose="02000000000000000000" pitchFamily="2" charset="0"/>
                <a:cs typeface="NikoshBAN" panose="02000000000000000000" pitchFamily="2" charset="0"/>
              </a:rPr>
            </a:br>
            <a:r>
              <a:rPr lang="as-IN" sz="3600" dirty="0">
                <a:solidFill>
                  <a:srgbClr val="1D2129"/>
                </a:solidFill>
                <a:latin typeface="NikoshBAN" panose="02000000000000000000" pitchFamily="2" charset="0"/>
                <a:cs typeface="NikoshBAN" panose="02000000000000000000" pitchFamily="2" charset="0"/>
              </a:rPr>
              <a:t>৩. রোধ </a:t>
            </a:r>
            <a:r>
              <a:rPr lang="as-IN" sz="3600" dirty="0" smtClean="0">
                <a:solidFill>
                  <a:srgbClr val="1D2129"/>
                </a:solidFill>
                <a:latin typeface="NikoshBAN" panose="02000000000000000000" pitchFamily="2" charset="0"/>
                <a:cs typeface="NikoshBAN" panose="02000000000000000000" pitchFamily="2" charset="0"/>
              </a:rPr>
              <a:t>ব</a:t>
            </a:r>
            <a:r>
              <a:rPr lang="bn-IN" sz="3600" dirty="0" smtClean="0">
                <a:solidFill>
                  <a:srgbClr val="1D2129"/>
                </a:solidFill>
                <a:latin typeface="NikoshBAN" panose="02000000000000000000" pitchFamily="2" charset="0"/>
                <a:cs typeface="NikoshBAN" panose="02000000000000000000" pitchFamily="2" charset="0"/>
              </a:rPr>
              <a:t>ক্সের</a:t>
            </a:r>
            <a:r>
              <a:rPr lang="as-IN" sz="3600" dirty="0" smtClean="0">
                <a:solidFill>
                  <a:srgbClr val="1D2129"/>
                </a:solidFill>
                <a:latin typeface="NikoshBAN" panose="02000000000000000000" pitchFamily="2" charset="0"/>
                <a:cs typeface="NikoshBAN" panose="02000000000000000000" pitchFamily="2" charset="0"/>
              </a:rPr>
              <a:t> </a:t>
            </a:r>
            <a:r>
              <a:rPr lang="as-IN" sz="3600" dirty="0">
                <a:solidFill>
                  <a:srgbClr val="1D2129"/>
                </a:solidFill>
                <a:latin typeface="NikoshBAN" panose="02000000000000000000" pitchFamily="2" charset="0"/>
                <a:cs typeface="NikoshBAN" panose="02000000000000000000" pitchFamily="2" charset="0"/>
              </a:rPr>
              <a:t>প্লাগগুলো শক্ত করে লাগাতে হবে।</a:t>
            </a:r>
            <a:r>
              <a:rPr lang="as-IN" sz="3600" dirty="0">
                <a:latin typeface="NikoshBAN" panose="02000000000000000000" pitchFamily="2" charset="0"/>
                <a:cs typeface="NikoshBAN" panose="02000000000000000000" pitchFamily="2" charset="0"/>
              </a:rPr>
              <a:t/>
            </a:r>
            <a:br>
              <a:rPr lang="as-IN" sz="3600" dirty="0">
                <a:latin typeface="NikoshBAN" panose="02000000000000000000" pitchFamily="2" charset="0"/>
                <a:cs typeface="NikoshBAN" panose="02000000000000000000" pitchFamily="2" charset="0"/>
              </a:rPr>
            </a:br>
            <a:r>
              <a:rPr lang="as-IN" sz="3600" dirty="0">
                <a:solidFill>
                  <a:srgbClr val="1D2129"/>
                </a:solidFill>
                <a:latin typeface="NikoshBAN" panose="02000000000000000000" pitchFamily="2" charset="0"/>
                <a:cs typeface="NikoshBAN" panose="02000000000000000000" pitchFamily="2" charset="0"/>
              </a:rPr>
              <a:t>৪. কম্যুটেটরের সাহায্যে তড়িৎ প্রবাহের দিক পরিবর্তন করে পাঠ নেয়া হয়।</a:t>
            </a:r>
            <a:r>
              <a:rPr lang="as-IN" sz="3600" dirty="0">
                <a:latin typeface="NikoshBAN" panose="02000000000000000000" pitchFamily="2" charset="0"/>
                <a:cs typeface="NikoshBAN" panose="02000000000000000000" pitchFamily="2" charset="0"/>
              </a:rPr>
              <a:t/>
            </a:r>
            <a:br>
              <a:rPr lang="as-IN" sz="3600" dirty="0">
                <a:latin typeface="NikoshBAN" panose="02000000000000000000" pitchFamily="2" charset="0"/>
                <a:cs typeface="NikoshBAN" panose="02000000000000000000" pitchFamily="2" charset="0"/>
              </a:rPr>
            </a:br>
            <a:r>
              <a:rPr lang="as-IN" sz="3200" dirty="0">
                <a:solidFill>
                  <a:srgbClr val="1D2129"/>
                </a:solidFill>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3" name="Rectangle 2"/>
          <p:cNvSpPr/>
          <p:nvPr/>
        </p:nvSpPr>
        <p:spPr>
          <a:xfrm>
            <a:off x="3893397" y="533400"/>
            <a:ext cx="1433406" cy="707886"/>
          </a:xfrm>
          <a:prstGeom prst="rect">
            <a:avLst/>
          </a:prstGeom>
          <a:solidFill>
            <a:srgbClr val="1ED5EE"/>
          </a:solidFill>
        </p:spPr>
        <p:txBody>
          <a:bodyPr wrap="none">
            <a:spAutoFit/>
          </a:bodyPr>
          <a:lstStyle/>
          <a:p>
            <a:r>
              <a:rPr lang="as-IN" sz="40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সতর্কতা</a:t>
            </a:r>
            <a:endParaRPr lang="en-US" sz="4000" dirty="0">
              <a:ln w="0"/>
              <a:solidFill>
                <a:srgbClr val="FF0000"/>
              </a:solidFill>
              <a:effectLst>
                <a:outerShdw blurRad="38100" dist="19050" dir="2700000" algn="tl" rotWithShape="0">
                  <a:schemeClr val="dk1">
                    <a:alpha val="40000"/>
                  </a:schemeClr>
                </a:outerShdw>
              </a:effectLst>
            </a:endParaRPr>
          </a:p>
        </p:txBody>
      </p:sp>
      <p:sp>
        <p:nvSpPr>
          <p:cNvPr id="4" name="TextBox 3"/>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38821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51054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p:nvPr/>
        </p:nvSpPr>
        <p:spPr>
          <a:xfrm>
            <a:off x="1214438" y="838200"/>
            <a:ext cx="2486025" cy="1774825"/>
          </a:xfrm>
          <a:prstGeom prst="wedgeEllipseCallout">
            <a:avLst>
              <a:gd name="adj1" fmla="val -21382"/>
              <a:gd name="adj2" fmla="val 67883"/>
            </a:avLst>
          </a:prstGeom>
          <a:solidFill>
            <a:srgbClr val="AB946B"/>
          </a:solidFill>
          <a:ln w="15875" cap="rnd" cmpd="sng" algn="ctr">
            <a:solidFill>
              <a:srgbClr val="AB946B">
                <a:shade val="50000"/>
              </a:srgbClr>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sp>
        <p:nvSpPr>
          <p:cNvPr id="4" name="Rectangular Callout 3"/>
          <p:cNvSpPr/>
          <p:nvPr/>
        </p:nvSpPr>
        <p:spPr>
          <a:xfrm>
            <a:off x="4419600" y="1524000"/>
            <a:ext cx="4191000" cy="1652588"/>
          </a:xfrm>
          <a:prstGeom prst="wedgeRectCallout">
            <a:avLst>
              <a:gd name="adj1" fmla="val -83923"/>
              <a:gd name="adj2" fmla="val 81773"/>
            </a:avLst>
          </a:prstGeom>
          <a:solidFill>
            <a:srgbClr val="AB946B"/>
          </a:solidFill>
          <a:ln w="15875" cap="rnd" cmpd="sng" algn="ctr">
            <a:solidFill>
              <a:srgbClr val="AB946B">
                <a:shade val="50000"/>
              </a:srgbClr>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sp>
        <p:nvSpPr>
          <p:cNvPr id="5" name="Rectangle 4"/>
          <p:cNvSpPr/>
          <p:nvPr/>
        </p:nvSpPr>
        <p:spPr>
          <a:xfrm>
            <a:off x="4603271" y="1636933"/>
            <a:ext cx="4007330" cy="1200329"/>
          </a:xfrm>
          <a:prstGeom prst="rect">
            <a:avLst/>
          </a:prstGeom>
        </p:spPr>
        <p:txBody>
          <a:bodyPr>
            <a:spAutoFit/>
          </a:bodyPr>
          <a:lstStyle/>
          <a:p>
            <a:pPr eaLnBrk="1" fontAlgn="auto" hangingPunct="1">
              <a:spcBef>
                <a:spcPts val="0"/>
              </a:spcBef>
              <a:spcAft>
                <a:spcPts val="0"/>
              </a:spcAft>
              <a:defRPr/>
            </a:pPr>
            <a:r>
              <a:rPr lang="en-US" sz="3600" kern="0" dirty="0" err="1">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একটি</a:t>
            </a:r>
            <a:r>
              <a:rPr lang="en-US"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3600" kern="0" dirty="0" err="1">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জানালা</a:t>
            </a:r>
            <a:r>
              <a:rPr lang="en-US"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3600" kern="0" dirty="0" err="1">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একটি</a:t>
            </a:r>
            <a:r>
              <a:rPr lang="en-US"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3600" kern="0" dirty="0" err="1">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দৃশ্য</a:t>
            </a:r>
            <a:r>
              <a:rPr lang="en-US"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a:t>
            </a:r>
          </a:p>
          <a:p>
            <a:pPr eaLnBrk="1" fontAlgn="auto" hangingPunct="1">
              <a:spcBef>
                <a:spcPts val="0"/>
              </a:spcBef>
              <a:spcAft>
                <a:spcPts val="0"/>
              </a:spcAft>
              <a:defRPr/>
            </a:pPr>
            <a:r>
              <a:rPr lang="en-US" sz="3600" kern="0" dirty="0" err="1">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একটি</a:t>
            </a:r>
            <a:r>
              <a:rPr lang="en-US"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3600" kern="0" dirty="0" err="1">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কম্পিউটার</a:t>
            </a:r>
            <a:r>
              <a:rPr lang="en-US"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3600" kern="0" dirty="0" err="1">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সারাবিশ্ব</a:t>
            </a:r>
            <a:r>
              <a:rPr lang="en-US"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bn-IN"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endParaRPr lang="en-US" sz="600" kern="0" dirty="0">
              <a:solidFill>
                <a:sysClr val="windowText" lastClr="000000"/>
              </a:solidFill>
              <a:latin typeface="Verdana"/>
            </a:endParaRPr>
          </a:p>
        </p:txBody>
      </p:sp>
      <p:sp>
        <p:nvSpPr>
          <p:cNvPr id="6" name="Rectangle 5"/>
          <p:cNvSpPr/>
          <p:nvPr/>
        </p:nvSpPr>
        <p:spPr>
          <a:xfrm>
            <a:off x="1352987" y="947384"/>
            <a:ext cx="2362199" cy="2509736"/>
          </a:xfrm>
          <a:prstGeom prst="rect">
            <a:avLst/>
          </a:prstGeom>
        </p:spPr>
        <p:txBody>
          <a:bodyPr>
            <a:prstTxWarp prst="textArchUpPour">
              <a:avLst/>
            </a:prstTxWarp>
            <a:spAutoFit/>
          </a:bodyPr>
          <a:lstStyle/>
          <a:p>
            <a:pPr eaLnBrk="1" fontAlgn="auto" hangingPunct="1">
              <a:spcBef>
                <a:spcPts val="0"/>
              </a:spcBef>
              <a:spcAft>
                <a:spcPts val="0"/>
              </a:spcAft>
              <a:defRPr/>
            </a:pPr>
            <a:r>
              <a:rPr lang="bn-IN"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ডিজিটাল </a:t>
            </a:r>
          </a:p>
          <a:p>
            <a:pPr eaLnBrk="1" fontAlgn="auto" hangingPunct="1">
              <a:spcBef>
                <a:spcPts val="0"/>
              </a:spcBef>
              <a:spcAft>
                <a:spcPts val="0"/>
              </a:spcAft>
              <a:defRPr/>
            </a:pPr>
            <a:r>
              <a:rPr lang="bn-IN"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বাংলাদেশ  </a:t>
            </a:r>
            <a:endParaRPr lang="en-US" sz="600" kern="0" dirty="0">
              <a:solidFill>
                <a:sysClr val="windowText" lastClr="000000"/>
              </a:solidFill>
              <a:latin typeface="Verdana"/>
            </a:endParaRPr>
          </a:p>
        </p:txBody>
      </p:sp>
      <p:sp>
        <p:nvSpPr>
          <p:cNvPr id="7" name="TextBox 6"/>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9046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nodeType="afterGroup">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nodeType="afterGroup">
                            <p:stCondLst>
                              <p:cond delay="40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nodeType="afterGroup">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nodeType="afterGroup">
                            <p:stCondLst>
                              <p:cond delay="8000"/>
                            </p:stCondLst>
                            <p:childTnLst>
                              <p:par>
                                <p:cTn id="21" presetID="6"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10000"/>
                            </p:stCondLst>
                            <p:childTnLst>
                              <p:par>
                                <p:cTn id="25" presetID="2" presetClass="entr" presetSubtype="2" repeatCount="indefinite"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0" fill="hold"/>
                                        <p:tgtEl>
                                          <p:spTgt spid="7"/>
                                        </p:tgtEl>
                                        <p:attrNameLst>
                                          <p:attrName>ppt_x</p:attrName>
                                        </p:attrNameLst>
                                      </p:cBhvr>
                                      <p:tavLst>
                                        <p:tav tm="0">
                                          <p:val>
                                            <p:strVal val="1+#ppt_w/2"/>
                                          </p:val>
                                        </p:tav>
                                        <p:tav tm="100000">
                                          <p:val>
                                            <p:strVal val="#ppt_x"/>
                                          </p:val>
                                        </p:tav>
                                      </p:tavLst>
                                    </p:anim>
                                    <p:anim calcmode="lin" valueType="num">
                                      <p:cBhvr additive="base">
                                        <p:cTn id="28" dur="5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51054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p:nvPr/>
        </p:nvSpPr>
        <p:spPr>
          <a:xfrm>
            <a:off x="1214438" y="838200"/>
            <a:ext cx="2486025" cy="1774825"/>
          </a:xfrm>
          <a:prstGeom prst="wedgeEllipseCallout">
            <a:avLst>
              <a:gd name="adj1" fmla="val -21382"/>
              <a:gd name="adj2" fmla="val 67883"/>
            </a:avLst>
          </a:prstGeom>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sp>
        <p:nvSpPr>
          <p:cNvPr id="4" name="Rectangular Callout 3"/>
          <p:cNvSpPr/>
          <p:nvPr/>
        </p:nvSpPr>
        <p:spPr>
          <a:xfrm>
            <a:off x="4038600" y="1535112"/>
            <a:ext cx="4952999" cy="1284288"/>
          </a:xfrm>
          <a:prstGeom prst="wedgeRectCallout">
            <a:avLst>
              <a:gd name="adj1" fmla="val -70901"/>
              <a:gd name="adj2" fmla="val 133078"/>
            </a:avLst>
          </a:prstGeom>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sp>
        <p:nvSpPr>
          <p:cNvPr id="5" name="Rectangle 4"/>
          <p:cNvSpPr/>
          <p:nvPr/>
        </p:nvSpPr>
        <p:spPr>
          <a:xfrm>
            <a:off x="4114800" y="1636933"/>
            <a:ext cx="4876799" cy="954107"/>
          </a:xfrm>
          <a:prstGeom prst="rect">
            <a:avLst/>
          </a:prstGeom>
        </p:spPr>
        <p:txBody>
          <a:bodyPr wrap="square">
            <a:spAutoFit/>
          </a:bodyPr>
          <a:lstStyle/>
          <a:p>
            <a:pPr eaLnBrk="1" fontAlgn="auto" hangingPunct="1">
              <a:spcBef>
                <a:spcPts val="0"/>
              </a:spcBef>
              <a:spcAft>
                <a:spcPts val="0"/>
              </a:spcAft>
              <a:defRPr/>
            </a:pP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শতভাগ</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অনলাইন</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শিক্ষা</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কার্যক্রম</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চালু</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হলে</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endParaRPr lang="en-US" sz="28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endParaRPr>
          </a:p>
          <a:p>
            <a:pPr eaLnBrk="1" fontAlgn="auto" hangingPunct="1">
              <a:spcBef>
                <a:spcPts val="0"/>
              </a:spcBef>
              <a:spcAft>
                <a:spcPts val="0"/>
              </a:spcAft>
              <a:defRPr/>
            </a:pP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ফেলের</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হার</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শূন্যের</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কোটায়</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যাবে</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চলে</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bn-IN"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endParaRPr lang="en-US" sz="400" kern="0" dirty="0">
              <a:solidFill>
                <a:sysClr val="windowText" lastClr="000000"/>
              </a:solidFill>
              <a:latin typeface="Verdana"/>
            </a:endParaRPr>
          </a:p>
        </p:txBody>
      </p:sp>
      <p:sp>
        <p:nvSpPr>
          <p:cNvPr id="6" name="Rectangle 5"/>
          <p:cNvSpPr/>
          <p:nvPr/>
        </p:nvSpPr>
        <p:spPr>
          <a:xfrm>
            <a:off x="1352987" y="947384"/>
            <a:ext cx="2362199" cy="2509736"/>
          </a:xfrm>
          <a:prstGeom prst="rect">
            <a:avLst/>
          </a:prstGeom>
        </p:spPr>
        <p:txBody>
          <a:bodyPr>
            <a:prstTxWarp prst="textArchUpPour">
              <a:avLst/>
            </a:prstTxWarp>
            <a:spAutoFit/>
          </a:bodyPr>
          <a:lstStyle/>
          <a:p>
            <a:pPr eaLnBrk="1" fontAlgn="auto" hangingPunct="1">
              <a:spcBef>
                <a:spcPts val="0"/>
              </a:spcBef>
              <a:spcAft>
                <a:spcPts val="0"/>
              </a:spcAft>
              <a:defRPr/>
            </a:pPr>
            <a:r>
              <a:rPr lang="bn-IN"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ডিজিটাল </a:t>
            </a:r>
          </a:p>
          <a:p>
            <a:pPr eaLnBrk="1" fontAlgn="auto" hangingPunct="1">
              <a:spcBef>
                <a:spcPts val="0"/>
              </a:spcBef>
              <a:spcAft>
                <a:spcPts val="0"/>
              </a:spcAft>
              <a:defRPr/>
            </a:pPr>
            <a:r>
              <a:rPr lang="bn-IN"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বাংলাদেশ  </a:t>
            </a:r>
            <a:endParaRPr lang="en-US" sz="600" kern="0" dirty="0">
              <a:solidFill>
                <a:sysClr val="windowText" lastClr="000000"/>
              </a:solidFill>
              <a:latin typeface="Verdana"/>
            </a:endParaRPr>
          </a:p>
        </p:txBody>
      </p:sp>
      <p:sp>
        <p:nvSpPr>
          <p:cNvPr id="7" name="TextBox 6"/>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5630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nodeType="afterGroup">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nodeType="afterGroup">
                            <p:stCondLst>
                              <p:cond delay="40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nodeType="afterGroup">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nodeType="afterGroup">
                            <p:stCondLst>
                              <p:cond delay="8000"/>
                            </p:stCondLst>
                            <p:childTnLst>
                              <p:par>
                                <p:cTn id="21" presetID="6"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10000"/>
                            </p:stCondLst>
                            <p:childTnLst>
                              <p:par>
                                <p:cTn id="25" presetID="2" presetClass="entr" presetSubtype="2" repeatCount="indefinite"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0" fill="hold"/>
                                        <p:tgtEl>
                                          <p:spTgt spid="7"/>
                                        </p:tgtEl>
                                        <p:attrNameLst>
                                          <p:attrName>ppt_x</p:attrName>
                                        </p:attrNameLst>
                                      </p:cBhvr>
                                      <p:tavLst>
                                        <p:tav tm="0">
                                          <p:val>
                                            <p:strVal val="1+#ppt_w/2"/>
                                          </p:val>
                                        </p:tav>
                                        <p:tav tm="100000">
                                          <p:val>
                                            <p:strVal val="#ppt_x"/>
                                          </p:val>
                                        </p:tav>
                                      </p:tavLst>
                                    </p:anim>
                                    <p:anim calcmode="lin" valueType="num">
                                      <p:cBhvr additive="base">
                                        <p:cTn id="28" dur="5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09507">
            <a:off x="1183316" y="610628"/>
            <a:ext cx="2823165" cy="22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616" y="648230"/>
            <a:ext cx="2468563"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3097212"/>
            <a:ext cx="5257800"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762000"/>
            <a:ext cx="581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688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457200"/>
            <a:ext cx="6534150" cy="230832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bn-IN" sz="4000" b="1" dirty="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a:rPr>
              <a:t> </a:t>
            </a:r>
            <a:r>
              <a:rPr lang="bn-IN" sz="4800" b="1" dirty="0">
                <a:ln w="11430"/>
                <a:solidFill>
                  <a:srgbClr val="CC0066"/>
                </a:solidFill>
                <a:effectLst>
                  <a:outerShdw blurRad="50800" dist="39000" dir="5460000" algn="tl">
                    <a:srgbClr val="000000">
                      <a:alpha val="38000"/>
                    </a:srgbClr>
                  </a:outerShdw>
                </a:effectLst>
                <a:latin typeface="NikoshBAN" pitchFamily="2" charset="0"/>
                <a:cs typeface="NikoshBAN" pitchFamily="2" charset="0"/>
              </a:rPr>
              <a:t>আল্লাহ্‌ আমাদের উপর সহায় হউন</a:t>
            </a:r>
          </a:p>
          <a:p>
            <a:pPr eaLnBrk="1" fontAlgn="auto" hangingPunct="1">
              <a:spcBef>
                <a:spcPts val="0"/>
              </a:spcBef>
              <a:spcAft>
                <a:spcPts val="0"/>
              </a:spcAft>
              <a:defRPr/>
            </a:pPr>
            <a:r>
              <a:rPr lang="bn-IN" sz="4800" b="1" dirty="0">
                <a:ln w="11430"/>
                <a:solidFill>
                  <a:srgbClr val="CC0066"/>
                </a:solidFill>
                <a:effectLst>
                  <a:outerShdw blurRad="50800" dist="39000" dir="5460000" algn="tl">
                    <a:srgbClr val="000000">
                      <a:alpha val="38000"/>
                    </a:srgbClr>
                  </a:outerShdw>
                </a:effectLst>
                <a:latin typeface="NikoshBAN" pitchFamily="2" charset="0"/>
                <a:cs typeface="NikoshBAN" pitchFamily="2" charset="0"/>
              </a:rPr>
              <a:t>            আজ এ পর্যন্তই</a:t>
            </a:r>
          </a:p>
          <a:p>
            <a:pPr eaLnBrk="1" fontAlgn="auto" hangingPunct="1">
              <a:spcBef>
                <a:spcPts val="0"/>
              </a:spcBef>
              <a:spcAft>
                <a:spcPts val="0"/>
              </a:spcAft>
              <a:defRPr/>
            </a:pPr>
            <a:r>
              <a:rPr lang="bn-IN" sz="4800" b="1" dirty="0">
                <a:ln w="11430"/>
                <a:solidFill>
                  <a:srgbClr val="CC0066"/>
                </a:solidFill>
                <a:effectLst>
                  <a:outerShdw blurRad="50800" dist="39000" dir="5460000" algn="tl">
                    <a:srgbClr val="000000">
                      <a:alpha val="38000"/>
                    </a:srgbClr>
                  </a:outerShdw>
                </a:effectLst>
                <a:latin typeface="NikoshBAN" pitchFamily="2" charset="0"/>
                <a:cs typeface="NikoshBAN" pitchFamily="2" charset="0"/>
              </a:rPr>
              <a:t>            খোদা হাফেজ।</a:t>
            </a:r>
            <a:endParaRPr lang="en-US" sz="4800" b="1" dirty="0">
              <a:ln w="11430"/>
              <a:solidFill>
                <a:srgbClr val="CC0066"/>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2533650"/>
            <a:ext cx="6934200" cy="409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00226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nodeType="afterGroup">
                            <p:stCondLst>
                              <p:cond delay="2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500"/>
                            </p:stCondLst>
                            <p:childTnLst>
                              <p:par>
                                <p:cTn id="15" presetID="22" presetClass="emph" presetSubtype="0" repeatCount="indefinite" fill="hold" grpId="0" nodeType="afterEffect">
                                  <p:stCondLst>
                                    <p:cond delay="0"/>
                                  </p:stCondLst>
                                  <p:childTnLst>
                                    <p:animClr clrSpc="hsl" dir="cw">
                                      <p:cBhvr override="childStyle">
                                        <p:cTn id="16" dur="500" fill="hold"/>
                                        <p:tgtEl>
                                          <p:spTgt spid="2"/>
                                        </p:tgtEl>
                                        <p:attrNameLst>
                                          <p:attrName>style.color</p:attrName>
                                        </p:attrNameLst>
                                      </p:cBhvr>
                                      <p:by>
                                        <p:hsl h="-7200000" s="0" l="0"/>
                                      </p:by>
                                    </p:animClr>
                                    <p:animClr clrSpc="hsl" dir="cw">
                                      <p:cBhvr>
                                        <p:cTn id="17" dur="500" fill="hold"/>
                                        <p:tgtEl>
                                          <p:spTgt spid="2"/>
                                        </p:tgtEl>
                                        <p:attrNameLst>
                                          <p:attrName>fillcolor</p:attrName>
                                        </p:attrNameLst>
                                      </p:cBhvr>
                                      <p:by>
                                        <p:hsl h="-7200000" s="0" l="0"/>
                                      </p:by>
                                    </p:animClr>
                                    <p:animClr clrSpc="hsl" dir="cw">
                                      <p:cBhvr>
                                        <p:cTn id="18" dur="500" fill="hold"/>
                                        <p:tgtEl>
                                          <p:spTgt spid="2"/>
                                        </p:tgtEl>
                                        <p:attrNameLst>
                                          <p:attrName>stroke.color</p:attrName>
                                        </p:attrNameLst>
                                      </p:cBhvr>
                                      <p:by>
                                        <p:hsl h="-7200000" s="0" l="0"/>
                                      </p:by>
                                    </p:animClr>
                                    <p:set>
                                      <p:cBhvr>
                                        <p:cTn id="1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WordArt 3" descr="White marble"/>
          <p:cNvSpPr>
            <a:spLocks noChangeArrowheads="1" noChangeShapeType="1" noTextEdit="1"/>
          </p:cNvSpPr>
          <p:nvPr/>
        </p:nvSpPr>
        <p:spPr bwMode="auto">
          <a:xfrm>
            <a:off x="495300" y="228600"/>
            <a:ext cx="8458200" cy="2438400"/>
          </a:xfrm>
          <a:prstGeom prst="rect">
            <a:avLst/>
          </a:prstGeom>
        </p:spPr>
        <p:txBody>
          <a:bodyPr wrap="none" fromWordArt="1">
            <a:prstTxWarp prst="textInflateTop">
              <a:avLst>
                <a:gd name="adj" fmla="val 31917"/>
              </a:avLst>
            </a:prstTxWarp>
            <a:scene3d>
              <a:camera prst="legacyObliqueRight"/>
              <a:lightRig rig="legacyHarsh3" dir="t"/>
            </a:scene3d>
            <a:sp3d extrusionH="100000" prstMaterial="legacyMatte">
              <a:extrusionClr>
                <a:srgbClr val="663300"/>
              </a:extrusionClr>
              <a:contourClr>
                <a:srgbClr val="FFFFFF"/>
              </a:contourClr>
            </a:sp3d>
          </a:bodyPr>
          <a:lstStyle/>
          <a:p>
            <a:pPr algn="ctr">
              <a:defRPr/>
            </a:pPr>
            <a:r>
              <a:rPr lang="en-US" sz="3600" kern="10" dirty="0" err="1" smtClean="0">
                <a:ln w="9525">
                  <a:round/>
                  <a:headEnd/>
                  <a:tailEnd/>
                </a:ln>
                <a:blipFill dpi="0" rotWithShape="0">
                  <a:blip r:embed="rId2"/>
                  <a:srcRect/>
                  <a:tile tx="0" ty="0" sx="100000" sy="100000" flip="none" algn="tl"/>
                </a:blipFill>
                <a:latin typeface="NikoshBAN" panose="02000000000000000000" pitchFamily="2" charset="0"/>
                <a:cs typeface="NikoshBAN" panose="02000000000000000000" pitchFamily="2" charset="0"/>
              </a:rPr>
              <a:t>তৃতীয়</a:t>
            </a:r>
            <a:r>
              <a:rPr lang="en-US" sz="3600" kern="10" dirty="0" smtClean="0">
                <a:ln w="9525">
                  <a:round/>
                  <a:headEnd/>
                  <a:tailEnd/>
                </a:ln>
                <a:blipFill dpi="0" rotWithShape="0">
                  <a:blip r:embed="rId2"/>
                  <a:srcRect/>
                  <a:tile tx="0" ty="0" sx="100000" sy="100000" flip="none" algn="tl"/>
                </a:blipFill>
                <a:latin typeface="NikoshBAN" panose="02000000000000000000" pitchFamily="2" charset="0"/>
                <a:cs typeface="NikoshBAN" panose="02000000000000000000" pitchFamily="2" charset="0"/>
              </a:rPr>
              <a:t> </a:t>
            </a:r>
            <a:r>
              <a:rPr lang="en-US" sz="3600" kern="10" dirty="0" err="1">
                <a:ln w="9525">
                  <a:round/>
                  <a:headEnd/>
                  <a:tailEnd/>
                </a:ln>
                <a:blipFill dpi="0" rotWithShape="0">
                  <a:blip r:embed="rId2"/>
                  <a:srcRect/>
                  <a:tile tx="0" ty="0" sx="100000" sy="100000" flip="none" algn="tl"/>
                </a:blipFill>
                <a:latin typeface="NikoshBAN" panose="02000000000000000000" pitchFamily="2" charset="0"/>
                <a:cs typeface="NikoshBAN" panose="02000000000000000000" pitchFamily="2" charset="0"/>
              </a:rPr>
              <a:t>অধ্যায়</a:t>
            </a:r>
            <a:r>
              <a:rPr lang="en-US" sz="3600" kern="10" dirty="0">
                <a:ln w="9525">
                  <a:round/>
                  <a:headEnd/>
                  <a:tailEnd/>
                </a:ln>
                <a:blipFill dpi="0" rotWithShape="0">
                  <a:blip r:embed="rId2"/>
                  <a:srcRect/>
                  <a:tile tx="0" ty="0" sx="100000" sy="100000" flip="none" algn="tl"/>
                </a:blipFill>
                <a:latin typeface="NikoshBAN" panose="02000000000000000000" pitchFamily="2" charset="0"/>
                <a:cs typeface="NikoshBAN" panose="02000000000000000000" pitchFamily="2" charset="0"/>
              </a:rPr>
              <a:t> </a:t>
            </a:r>
            <a:r>
              <a:rPr lang="bn-IN" sz="3600" kern="10" dirty="0">
                <a:ln w="9525">
                  <a:round/>
                  <a:headEnd/>
                  <a:tailEnd/>
                </a:ln>
                <a:blipFill dpi="0" rotWithShape="0">
                  <a:blip r:embed="rId2"/>
                  <a:srcRect/>
                  <a:tile tx="0" ty="0" sx="100000" sy="100000" flip="none" algn="tl"/>
                </a:blipFill>
                <a:latin typeface="Arial" panose="020B0604020202020204" pitchFamily="34" charset="0"/>
              </a:rPr>
              <a:t> </a:t>
            </a:r>
            <a:endParaRPr lang="en-US" sz="3600" kern="10" dirty="0">
              <a:ln w="9525">
                <a:round/>
                <a:headEnd/>
                <a:tailEnd/>
              </a:ln>
              <a:blipFill dpi="0" rotWithShape="0">
                <a:blip r:embed="rId2"/>
                <a:srcRect/>
                <a:tile tx="0" ty="0" sx="100000" sy="100000" flip="none" algn="tl"/>
              </a:blipFill>
              <a:latin typeface="Arial" panose="020B0604020202020204" pitchFamily="34" charset="0"/>
            </a:endParaRPr>
          </a:p>
        </p:txBody>
      </p:sp>
      <p:sp>
        <p:nvSpPr>
          <p:cNvPr id="65540" name="WordArt 4"/>
          <p:cNvSpPr>
            <a:spLocks noChangeArrowheads="1" noChangeShapeType="1" noTextEdit="1"/>
          </p:cNvSpPr>
          <p:nvPr/>
        </p:nvSpPr>
        <p:spPr bwMode="auto">
          <a:xfrm>
            <a:off x="1905000" y="2693894"/>
            <a:ext cx="4838700" cy="2286000"/>
          </a:xfrm>
          <a:prstGeom prst="rect">
            <a:avLst/>
          </a:prstGeom>
        </p:spPr>
        <p:txBody>
          <a:bodyPr wrap="none" fromWordArt="1">
            <a:prstTxWarp prst="textPlain">
              <a:avLst>
                <a:gd name="adj" fmla="val 50372"/>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algn="ctr">
              <a:defRPr/>
            </a:pPr>
            <a:r>
              <a:rPr lang="en-US" sz="3600" kern="10" dirty="0"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NikoshBAN" panose="02000000000000000000" pitchFamily="2" charset="0"/>
                <a:cs typeface="NikoshBAN" panose="02000000000000000000" pitchFamily="2" charset="0"/>
              </a:rPr>
              <a:t>    </a:t>
            </a:r>
            <a:r>
              <a:rPr lang="en-US" sz="3600" kern="10" dirty="0" err="1"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NikoshBAN" panose="02000000000000000000" pitchFamily="2" charset="0"/>
                <a:cs typeface="NikoshBAN" panose="02000000000000000000" pitchFamily="2" charset="0"/>
              </a:rPr>
              <a:t>চল</a:t>
            </a:r>
            <a:r>
              <a:rPr lang="en-US" sz="3600" kern="10" dirty="0"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NikoshBAN" panose="02000000000000000000" pitchFamily="2" charset="0"/>
                <a:cs typeface="NikoshBAN" panose="02000000000000000000" pitchFamily="2" charset="0"/>
              </a:rPr>
              <a:t> </a:t>
            </a:r>
            <a:r>
              <a:rPr lang="en-US" sz="3600" kern="10" dirty="0" err="1"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NikoshBAN" panose="02000000000000000000" pitchFamily="2" charset="0"/>
                <a:cs typeface="NikoshBAN" panose="02000000000000000000" pitchFamily="2" charset="0"/>
              </a:rPr>
              <a:t>তড়ি</a:t>
            </a:r>
            <a:r>
              <a:rPr lang="en-US" sz="3600" kern="10" dirty="0"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NikoshBAN" panose="02000000000000000000" pitchFamily="2" charset="0"/>
                <a:cs typeface="NikoshBAN" panose="02000000000000000000" pitchFamily="2" charset="0"/>
              </a:rPr>
              <a:t>ৎ  </a:t>
            </a:r>
            <a:r>
              <a:rPr lang="en-US" sz="3600" kern="10" dirty="0"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rPr>
              <a:t> </a:t>
            </a:r>
            <a:endPar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ndParaRPr>
          </a:p>
        </p:txBody>
      </p:sp>
    </p:spTree>
    <p:extLst>
      <p:ext uri="{BB962C8B-B14F-4D97-AF65-F5344CB8AC3E}">
        <p14:creationId xmlns:p14="http://schemas.microsoft.com/office/powerpoint/2010/main" val="9632292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666"/>
          <a:stretch/>
        </p:blipFill>
        <p:spPr>
          <a:xfrm>
            <a:off x="0" y="0"/>
            <a:ext cx="9144000" cy="6858000"/>
          </a:xfrm>
          <a:prstGeom prst="rect">
            <a:avLst/>
          </a:prstGeom>
        </p:spPr>
      </p:pic>
      <p:sp>
        <p:nvSpPr>
          <p:cNvPr id="5" name="TextBox 4"/>
          <p:cNvSpPr txBox="1"/>
          <p:nvPr/>
        </p:nvSpPr>
        <p:spPr>
          <a:xfrm>
            <a:off x="3810000" y="5716369"/>
            <a:ext cx="1905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600" dirty="0" smtClean="0">
                <a:latin typeface="NikoshBAN" pitchFamily="2" charset="0"/>
                <a:cs typeface="NikoshBAN" pitchFamily="2" charset="0"/>
              </a:rPr>
              <a:t>  এটি কী ? </a:t>
            </a:r>
            <a:endParaRPr lang="en-US" sz="3600" dirty="0">
              <a:latin typeface="NikoshBAN" pitchFamily="2" charset="0"/>
              <a:cs typeface="NikoshBAN" pitchFamily="2" charset="0"/>
            </a:endParaRPr>
          </a:p>
        </p:txBody>
      </p:sp>
      <p:sp>
        <p:nvSpPr>
          <p:cNvPr id="8" name="TextBox 7"/>
          <p:cNvSpPr txBox="1"/>
          <p:nvPr/>
        </p:nvSpPr>
        <p:spPr>
          <a:xfrm>
            <a:off x="3810000" y="5716369"/>
            <a:ext cx="1905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err="1" smtClean="0">
                <a:latin typeface="NikoshBAN" pitchFamily="2" charset="0"/>
                <a:cs typeface="NikoshBAN" pitchFamily="2" charset="0"/>
              </a:rPr>
              <a:t>মিটার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ব্রিজ</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10" name="TextBox 9"/>
          <p:cNvSpPr txBox="1"/>
          <p:nvPr/>
        </p:nvSpPr>
        <p:spPr>
          <a:xfrm>
            <a:off x="-8763000" y="6119446"/>
            <a:ext cx="8748932" cy="721954"/>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89197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 presetClass="entr" presetSubtype="2" repeatCount="indefinite"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0" fill="hold"/>
                                        <p:tgtEl>
                                          <p:spTgt spid="10"/>
                                        </p:tgtEl>
                                        <p:attrNameLst>
                                          <p:attrName>ppt_x</p:attrName>
                                        </p:attrNameLst>
                                      </p:cBhvr>
                                      <p:tavLst>
                                        <p:tav tm="0">
                                          <p:val>
                                            <p:strVal val="1+#ppt_w/2"/>
                                          </p:val>
                                        </p:tav>
                                        <p:tav tm="100000">
                                          <p:val>
                                            <p:strVal val="#ppt_x"/>
                                          </p:val>
                                        </p:tav>
                                      </p:tavLst>
                                    </p:anim>
                                    <p:anim calcmode="lin" valueType="num">
                                      <p:cBhvr additive="base">
                                        <p:cTn id="23" dur="5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66700"/>
            <a:ext cx="8534401"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10000" y="457200"/>
            <a:ext cx="4953000" cy="830997"/>
          </a:xfrm>
          <a:prstGeom prst="rect">
            <a:avLst/>
          </a:prstGeom>
        </p:spPr>
        <p:txBody>
          <a:bodyPr wrap="square">
            <a:spAutoFit/>
          </a:bodyPr>
          <a:lstStyle/>
          <a:p>
            <a:pPr lvl="0"/>
            <a:r>
              <a:rPr lang="en-US" sz="4800" b="1" dirty="0" err="1">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আজকের</a:t>
            </a:r>
            <a:r>
              <a:rPr lang="en-US" sz="4800" b="1" dirty="0">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 </a:t>
            </a:r>
            <a:r>
              <a:rPr lang="en-US" sz="4800" b="1" dirty="0" err="1">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পাঠ</a:t>
            </a:r>
            <a:r>
              <a:rPr lang="en-US" sz="4800" b="1" dirty="0">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 </a:t>
            </a:r>
            <a:r>
              <a:rPr lang="en-US" sz="4800" b="1" dirty="0" err="1">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শিরোনাম</a:t>
            </a:r>
            <a:r>
              <a:rPr lang="en-US" sz="4800" b="1" dirty="0">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 </a:t>
            </a:r>
          </a:p>
        </p:txBody>
      </p:sp>
      <p:sp>
        <p:nvSpPr>
          <p:cNvPr id="5" name="TextBox 4"/>
          <p:cNvSpPr txBox="1"/>
          <p:nvPr/>
        </p:nvSpPr>
        <p:spPr>
          <a:xfrm>
            <a:off x="-8763000" y="6119446"/>
            <a:ext cx="8748932" cy="721954"/>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810000" y="1466219"/>
            <a:ext cx="5029200" cy="1077218"/>
          </a:xfrm>
          <a:prstGeom prst="rect">
            <a:avLst/>
          </a:prstGeom>
          <a:noFill/>
        </p:spPr>
        <p:txBody>
          <a:bodyPr wrap="square" rtlCol="0">
            <a:spAutoFit/>
          </a:bodyPr>
          <a:lstStyle/>
          <a:p>
            <a:r>
              <a:rPr lang="bn-IN" sz="3200" b="1" dirty="0" smtClean="0">
                <a:ln w="6600">
                  <a:solidFill>
                    <a:sysClr val="windowText" lastClr="000000"/>
                  </a:solidFill>
                  <a:prstDash val="solid"/>
                </a:ln>
                <a:solidFill>
                  <a:sysClr val="windowText" lastClr="000000"/>
                </a:solidFill>
                <a:effectLst>
                  <a:outerShdw dist="38100" dir="2700000" algn="tl" rotWithShape="0">
                    <a:schemeClr val="accent2"/>
                  </a:outerShdw>
                </a:effectLst>
                <a:latin typeface="NikoshBAN" panose="02000000000000000000" pitchFamily="2" charset="0"/>
                <a:cs typeface="NikoshBAN" panose="02000000000000000000" pitchFamily="2" charset="0"/>
              </a:rPr>
              <a:t>মিটারব্রিজের সাহায্যে অজানা তারের </a:t>
            </a:r>
          </a:p>
          <a:p>
            <a:r>
              <a:rPr lang="bn-IN" sz="3200" b="1" dirty="0" smtClean="0">
                <a:ln w="6600">
                  <a:solidFill>
                    <a:sysClr val="windowText" lastClr="000000"/>
                  </a:solidFill>
                  <a:prstDash val="solid"/>
                </a:ln>
                <a:solidFill>
                  <a:sysClr val="windowText" lastClr="000000"/>
                </a:solidFill>
                <a:effectLst>
                  <a:outerShdw dist="38100" dir="2700000" algn="tl" rotWithShape="0">
                    <a:schemeClr val="accent2"/>
                  </a:outerShdw>
                </a:effectLst>
                <a:latin typeface="NikoshBAN" panose="02000000000000000000" pitchFamily="2" charset="0"/>
                <a:cs typeface="NikoshBAN" panose="02000000000000000000" pitchFamily="2" charset="0"/>
              </a:rPr>
              <a:t>        আপেক্ষিক রোধ নির্ণয়। </a:t>
            </a:r>
            <a:endParaRPr lang="en-US" sz="3200" b="1" dirty="0">
              <a:ln w="6600">
                <a:solidFill>
                  <a:sysClr val="windowText" lastClr="000000"/>
                </a:solidFill>
                <a:prstDash val="solid"/>
              </a:ln>
              <a:solidFill>
                <a:sysClr val="windowText" lastClr="00000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000398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2000"/>
                            </p:stCondLst>
                            <p:childTnLst>
                              <p:par>
                                <p:cTn id="14" presetID="2" presetClass="entr" presetSubtype="2" repeatCount="indefinite"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0" fill="hold"/>
                                        <p:tgtEl>
                                          <p:spTgt spid="5"/>
                                        </p:tgtEl>
                                        <p:attrNameLst>
                                          <p:attrName>ppt_x</p:attrName>
                                        </p:attrNameLst>
                                      </p:cBhvr>
                                      <p:tavLst>
                                        <p:tav tm="0">
                                          <p:val>
                                            <p:strVal val="1+#ppt_w/2"/>
                                          </p:val>
                                        </p:tav>
                                        <p:tav tm="100000">
                                          <p:val>
                                            <p:strVal val="#ppt_x"/>
                                          </p:val>
                                        </p:tav>
                                      </p:tavLst>
                                    </p:anim>
                                    <p:anim calcmode="lin" valueType="num">
                                      <p:cBhvr additive="base">
                                        <p:cTn id="17" dur="5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3174595" y="685800"/>
            <a:ext cx="2514600" cy="923330"/>
          </a:xfrm>
          <a:prstGeom prst="rect">
            <a:avLst/>
          </a:prstGeom>
          <a:noFill/>
        </p:spPr>
        <p:txBody>
          <a:bodyPr wrap="square" rtlCol="0">
            <a:spAutoFit/>
          </a:bodyPr>
          <a:lstStyle/>
          <a:p>
            <a:r>
              <a:rPr lang="en-US" sz="5400" b="1" dirty="0" err="1"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শিখনফল</a:t>
            </a:r>
            <a:endParaRPr lang="en-US"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endParaRPr>
          </a:p>
        </p:txBody>
      </p:sp>
      <p:sp>
        <p:nvSpPr>
          <p:cNvPr id="4" name="Rectangle 3"/>
          <p:cNvSpPr/>
          <p:nvPr/>
        </p:nvSpPr>
        <p:spPr>
          <a:xfrm>
            <a:off x="636427" y="1761530"/>
            <a:ext cx="4235455" cy="646331"/>
          </a:xfrm>
          <a:prstGeom prst="rect">
            <a:avLst/>
          </a:prstGeom>
        </p:spPr>
        <p:txBody>
          <a:bodyPr wrap="none">
            <a:spAutoFit/>
          </a:bodyPr>
          <a:lstStyle/>
          <a:p>
            <a:pPr lvl="0"/>
            <a:r>
              <a:rPr lang="en-US" sz="3600" dirty="0" err="1">
                <a:solidFill>
                  <a:prstClr val="black"/>
                </a:solidFill>
                <a:latin typeface="NikoshBAN" pitchFamily="2" charset="0"/>
                <a:cs typeface="NikoshBAN" pitchFamily="2" charset="0"/>
              </a:rPr>
              <a:t>এই</a:t>
            </a:r>
            <a:r>
              <a:rPr lang="en-US" sz="3600" dirty="0">
                <a:solidFill>
                  <a:prstClr val="black"/>
                </a:solidFill>
                <a:latin typeface="NikoshBAN" pitchFamily="2" charset="0"/>
                <a:cs typeface="NikoshBAN" pitchFamily="2" charset="0"/>
              </a:rPr>
              <a:t> </a:t>
            </a:r>
            <a:r>
              <a:rPr lang="en-US" sz="3600" dirty="0" err="1">
                <a:solidFill>
                  <a:prstClr val="black"/>
                </a:solidFill>
                <a:latin typeface="NikoshBAN" pitchFamily="2" charset="0"/>
                <a:cs typeface="NikoshBAN" pitchFamily="2" charset="0"/>
              </a:rPr>
              <a:t>পাঠ</a:t>
            </a:r>
            <a:r>
              <a:rPr lang="en-US" sz="3600" dirty="0">
                <a:solidFill>
                  <a:prstClr val="black"/>
                </a:solidFill>
                <a:latin typeface="NikoshBAN" pitchFamily="2" charset="0"/>
                <a:cs typeface="NikoshBAN" pitchFamily="2" charset="0"/>
              </a:rPr>
              <a:t> </a:t>
            </a:r>
            <a:r>
              <a:rPr lang="en-US" sz="3600" dirty="0" err="1">
                <a:solidFill>
                  <a:prstClr val="black"/>
                </a:solidFill>
                <a:latin typeface="NikoshBAN" pitchFamily="2" charset="0"/>
                <a:cs typeface="NikoshBAN" pitchFamily="2" charset="0"/>
              </a:rPr>
              <a:t>শেষে</a:t>
            </a:r>
            <a:r>
              <a:rPr lang="en-US" sz="3600" dirty="0">
                <a:solidFill>
                  <a:prstClr val="black"/>
                </a:solidFill>
                <a:latin typeface="NikoshBAN" pitchFamily="2" charset="0"/>
                <a:cs typeface="NikoshBAN" pitchFamily="2" charset="0"/>
              </a:rPr>
              <a:t> </a:t>
            </a:r>
            <a:r>
              <a:rPr lang="en-US" sz="3600" dirty="0" err="1">
                <a:solidFill>
                  <a:prstClr val="black"/>
                </a:solidFill>
                <a:latin typeface="NikoshBAN" pitchFamily="2" charset="0"/>
                <a:cs typeface="NikoshBAN" pitchFamily="2" charset="0"/>
              </a:rPr>
              <a:t>শিক্ষার্থীরা</a:t>
            </a:r>
            <a:r>
              <a:rPr lang="en-US" sz="3600" dirty="0">
                <a:solidFill>
                  <a:prstClr val="black"/>
                </a:solidFill>
                <a:latin typeface="NikoshBAN" pitchFamily="2" charset="0"/>
                <a:cs typeface="NikoshBAN" pitchFamily="2" charset="0"/>
              </a:rPr>
              <a:t> </a:t>
            </a:r>
            <a:r>
              <a:rPr lang="en-US" sz="2800" dirty="0">
                <a:solidFill>
                  <a:prstClr val="black"/>
                </a:solidFill>
                <a:latin typeface="NikoshBAN" pitchFamily="2" charset="0"/>
                <a:cs typeface="NikoshBAN" pitchFamily="2" charset="0"/>
              </a:rPr>
              <a:t>….</a:t>
            </a:r>
          </a:p>
        </p:txBody>
      </p:sp>
      <p:sp>
        <p:nvSpPr>
          <p:cNvPr id="5" name="Rectangle 4"/>
          <p:cNvSpPr/>
          <p:nvPr/>
        </p:nvSpPr>
        <p:spPr>
          <a:xfrm>
            <a:off x="228605" y="2460197"/>
            <a:ext cx="5359159" cy="646331"/>
          </a:xfrm>
          <a:prstGeom prst="rect">
            <a:avLst/>
          </a:prstGeom>
        </p:spPr>
        <p:txBody>
          <a:bodyPr wrap="none">
            <a:spAutoFit/>
          </a:bodyPr>
          <a:lstStyle/>
          <a:p>
            <a:pPr marL="571500" lvl="0" indent="-571500">
              <a:buFont typeface="Wingdings" pitchFamily="2" charset="2"/>
              <a:buChar char="v"/>
            </a:pPr>
            <a:r>
              <a:rPr lang="bn-IN" sz="3600" dirty="0" smtClean="0">
                <a:solidFill>
                  <a:prstClr val="black"/>
                </a:solidFill>
                <a:latin typeface="NikoshBAN" pitchFamily="2" charset="0"/>
                <a:cs typeface="NikoshBAN" pitchFamily="2" charset="0"/>
              </a:rPr>
              <a:t>মিটার ব্রিজ</a:t>
            </a:r>
            <a:r>
              <a:rPr lang="bn-BD" sz="3600" dirty="0" smtClean="0">
                <a:solidFill>
                  <a:prstClr val="black"/>
                </a:solidFill>
                <a:latin typeface="NikoshBAN" pitchFamily="2" charset="0"/>
                <a:cs typeface="NikoshBAN" pitchFamily="2" charset="0"/>
              </a:rPr>
              <a:t> </a:t>
            </a:r>
            <a:r>
              <a:rPr lang="bn-BD" sz="3600" dirty="0">
                <a:solidFill>
                  <a:prstClr val="black"/>
                </a:solidFill>
                <a:latin typeface="NikoshBAN" pitchFamily="2" charset="0"/>
                <a:cs typeface="NikoshBAN" pitchFamily="2" charset="0"/>
              </a:rPr>
              <a:t>কী তা বলতে পারবে।</a:t>
            </a:r>
          </a:p>
        </p:txBody>
      </p:sp>
      <p:sp>
        <p:nvSpPr>
          <p:cNvPr id="6" name="Rectangle 5"/>
          <p:cNvSpPr/>
          <p:nvPr/>
        </p:nvSpPr>
        <p:spPr>
          <a:xfrm>
            <a:off x="228600" y="2935077"/>
            <a:ext cx="7138212" cy="646331"/>
          </a:xfrm>
          <a:prstGeom prst="rect">
            <a:avLst/>
          </a:prstGeom>
        </p:spPr>
        <p:txBody>
          <a:bodyPr wrap="square">
            <a:spAutoFit/>
          </a:bodyPr>
          <a:lstStyle/>
          <a:p>
            <a:pPr marL="571500" lvl="0" indent="-571500">
              <a:buFont typeface="Wingdings" pitchFamily="2" charset="2"/>
              <a:buChar char="v"/>
            </a:pPr>
            <a:r>
              <a:rPr lang="bn-IN" sz="3600" dirty="0" smtClean="0">
                <a:solidFill>
                  <a:prstClr val="black"/>
                </a:solidFill>
                <a:latin typeface="NikoshBAN" pitchFamily="2" charset="0"/>
                <a:cs typeface="NikoshBAN" pitchFamily="2" charset="0"/>
              </a:rPr>
              <a:t>আপেক্ষিক রোধ কী তা</a:t>
            </a:r>
            <a:r>
              <a:rPr lang="en-US" sz="3600" dirty="0" smtClean="0">
                <a:solidFill>
                  <a:prstClr val="black"/>
                </a:solidFill>
                <a:latin typeface="NikoshBAN" pitchFamily="2" charset="0"/>
                <a:cs typeface="NikoshBAN" pitchFamily="2" charset="0"/>
              </a:rPr>
              <a:t> </a:t>
            </a:r>
            <a:r>
              <a:rPr lang="en-US" sz="3600" dirty="0" err="1" smtClean="0">
                <a:solidFill>
                  <a:prstClr val="black"/>
                </a:solidFill>
                <a:latin typeface="NikoshBAN" pitchFamily="2" charset="0"/>
                <a:cs typeface="NikoshBAN" pitchFamily="2" charset="0"/>
              </a:rPr>
              <a:t>ব্যাখ্যা</a:t>
            </a:r>
            <a:r>
              <a:rPr lang="en-US" sz="3600" dirty="0" smtClean="0">
                <a:solidFill>
                  <a:prstClr val="black"/>
                </a:solidFill>
                <a:latin typeface="NikoshBAN" pitchFamily="2" charset="0"/>
                <a:cs typeface="NikoshBAN" pitchFamily="2" charset="0"/>
              </a:rPr>
              <a:t> </a:t>
            </a:r>
            <a:r>
              <a:rPr lang="en-US" sz="3600" dirty="0" err="1">
                <a:solidFill>
                  <a:prstClr val="black"/>
                </a:solidFill>
                <a:latin typeface="NikoshBAN" pitchFamily="2" charset="0"/>
                <a:cs typeface="NikoshBAN" pitchFamily="2" charset="0"/>
              </a:rPr>
              <a:t>করতে</a:t>
            </a:r>
            <a:r>
              <a:rPr lang="en-US" sz="3600" dirty="0">
                <a:solidFill>
                  <a:prstClr val="black"/>
                </a:solidFill>
                <a:latin typeface="NikoshBAN" pitchFamily="2" charset="0"/>
                <a:cs typeface="NikoshBAN" pitchFamily="2" charset="0"/>
              </a:rPr>
              <a:t> </a:t>
            </a:r>
            <a:r>
              <a:rPr lang="en-US" sz="3600" dirty="0" err="1">
                <a:solidFill>
                  <a:prstClr val="black"/>
                </a:solidFill>
                <a:latin typeface="NikoshBAN" pitchFamily="2" charset="0"/>
                <a:cs typeface="NikoshBAN" pitchFamily="2" charset="0"/>
              </a:rPr>
              <a:t>পারবে</a:t>
            </a:r>
            <a:r>
              <a:rPr lang="bn-BD" sz="3600" dirty="0">
                <a:solidFill>
                  <a:prstClr val="black"/>
                </a:solidFill>
                <a:latin typeface="NikoshBAN" pitchFamily="2" charset="0"/>
                <a:cs typeface="NikoshBAN" pitchFamily="2" charset="0"/>
              </a:rPr>
              <a:t>।</a:t>
            </a:r>
          </a:p>
        </p:txBody>
      </p:sp>
      <p:sp>
        <p:nvSpPr>
          <p:cNvPr id="7" name="Rectangle 6"/>
          <p:cNvSpPr/>
          <p:nvPr/>
        </p:nvSpPr>
        <p:spPr>
          <a:xfrm>
            <a:off x="228600" y="4019545"/>
            <a:ext cx="8915400" cy="646331"/>
          </a:xfrm>
          <a:prstGeom prst="rect">
            <a:avLst/>
          </a:prstGeom>
        </p:spPr>
        <p:txBody>
          <a:bodyPr wrap="square">
            <a:spAutoFit/>
          </a:bodyPr>
          <a:lstStyle/>
          <a:p>
            <a:pPr marL="571500" indent="-571500">
              <a:buFont typeface="Wingdings" pitchFamily="2" charset="2"/>
              <a:buChar char="v"/>
            </a:pPr>
            <a:r>
              <a:rPr lang="bn-IN" sz="3600" dirty="0" smtClean="0">
                <a:solidFill>
                  <a:prstClr val="black"/>
                </a:solidFill>
                <a:latin typeface="NikoshBAN" pitchFamily="2" charset="0"/>
                <a:cs typeface="NikoshBAN" pitchFamily="2" charset="0"/>
              </a:rPr>
              <a:t>মিটারব্রিজ ব্যবহার করে অজানা রোধ নির্ণয় করতে পারবে।</a:t>
            </a:r>
            <a:endParaRPr lang="en-US" dirty="0"/>
          </a:p>
        </p:txBody>
      </p:sp>
      <p:sp>
        <p:nvSpPr>
          <p:cNvPr id="8" name="Rectangle 7"/>
          <p:cNvSpPr/>
          <p:nvPr/>
        </p:nvSpPr>
        <p:spPr>
          <a:xfrm>
            <a:off x="247654" y="3488900"/>
            <a:ext cx="8743946" cy="646331"/>
          </a:xfrm>
          <a:prstGeom prst="rect">
            <a:avLst/>
          </a:prstGeom>
        </p:spPr>
        <p:txBody>
          <a:bodyPr wrap="square">
            <a:spAutoFit/>
          </a:bodyPr>
          <a:lstStyle/>
          <a:p>
            <a:pPr marL="571500" lvl="0" indent="-571500">
              <a:buFont typeface="Wingdings" pitchFamily="2" charset="2"/>
              <a:buChar char="v"/>
            </a:pPr>
            <a:r>
              <a:rPr lang="bn-IN" sz="3600" dirty="0" smtClean="0">
                <a:solidFill>
                  <a:prstClr val="black"/>
                </a:solidFill>
                <a:latin typeface="NikoshBAN" pitchFamily="2" charset="0"/>
                <a:cs typeface="NikoshBAN" pitchFamily="2" charset="0"/>
              </a:rPr>
              <a:t>হুইটস্টোন ব্রিজের ভার সাম্যের শর্ত ব্যাখ্যা করতে পারবে। </a:t>
            </a:r>
            <a:endParaRPr lang="en-US" sz="3600" dirty="0">
              <a:solidFill>
                <a:prstClr val="black"/>
              </a:solidFill>
              <a:latin typeface="NikoshBAN" pitchFamily="2" charset="0"/>
              <a:cs typeface="NikoshBAN" pitchFamily="2" charset="0"/>
            </a:endParaRPr>
          </a:p>
        </p:txBody>
      </p:sp>
      <p:sp>
        <p:nvSpPr>
          <p:cNvPr id="11" name="TextBox 10"/>
          <p:cNvSpPr txBox="1"/>
          <p:nvPr/>
        </p:nvSpPr>
        <p:spPr>
          <a:xfrm>
            <a:off x="211760" y="4573368"/>
            <a:ext cx="8686800" cy="1200329"/>
          </a:xfrm>
          <a:prstGeom prst="rect">
            <a:avLst/>
          </a:prstGeom>
          <a:noFill/>
        </p:spPr>
        <p:txBody>
          <a:bodyPr wrap="square" rtlCol="0">
            <a:spAutoFit/>
          </a:bodyPr>
          <a:lstStyle/>
          <a:p>
            <a:pPr marL="285750" indent="-285750">
              <a:buFont typeface="Wingdings" pitchFamily="2" charset="2"/>
              <a:buChar char="v"/>
            </a:pPr>
            <a:r>
              <a:rPr lang="en-US" sz="3200" dirty="0" smtClean="0">
                <a:latin typeface="NikoshBAN" pitchFamily="2" charset="0"/>
                <a:cs typeface="NikoshBAN" pitchFamily="2" charset="0"/>
              </a:rPr>
              <a:t> </a:t>
            </a:r>
            <a:r>
              <a:rPr lang="bn-IN" sz="3600" dirty="0" smtClean="0">
                <a:latin typeface="NikoshBAN" pitchFamily="2" charset="0"/>
                <a:cs typeface="NikoshBAN" pitchFamily="2" charset="0"/>
              </a:rPr>
              <a:t>মিটারব্রিজের সাহায্যে তারের অজানা রোধ নির্ণয় করে তা থেকে আপেক্ষিক রোধ নির্ণয় করতে পারবে। </a:t>
            </a:r>
            <a:r>
              <a:rPr lang="en-US" sz="36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9" name="TextBox 8"/>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500"/>
                            </p:stCondLst>
                            <p:childTnLst>
                              <p:par>
                                <p:cTn id="39" presetID="2" presetClass="entr" presetSubtype="2" repeatCount="indefinite"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0" fill="hold"/>
                                        <p:tgtEl>
                                          <p:spTgt spid="9"/>
                                        </p:tgtEl>
                                        <p:attrNameLst>
                                          <p:attrName>ppt_x</p:attrName>
                                        </p:attrNameLst>
                                      </p:cBhvr>
                                      <p:tavLst>
                                        <p:tav tm="0">
                                          <p:val>
                                            <p:strVal val="1+#ppt_w/2"/>
                                          </p:val>
                                        </p:tav>
                                        <p:tav tm="100000">
                                          <p:val>
                                            <p:strVal val="#ppt_x"/>
                                          </p:val>
                                        </p:tav>
                                      </p:tavLst>
                                    </p:anim>
                                    <p:anim calcmode="lin" valueType="num">
                                      <p:cBhvr additive="base">
                                        <p:cTn id="42" dur="5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1"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600200"/>
            <a:ext cx="86106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u="sng" dirty="0" err="1"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মিটারব্রিজঃ</a:t>
            </a:r>
            <a:r>
              <a:rPr lang="en-US" sz="3200" u="sng"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একমিটার</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লম্বা</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তারকে</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কাজে</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লাগিয়ে</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হুইটস্টোন</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ব্রীজের</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ভারসাম্যের</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নীতি</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প্রয়োগ</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করে</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যে</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যন্ত্র</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তাকে</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মিটারব্রীজ</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বলে</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endParaRPr lang="en-US" sz="3200"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ectangle 2"/>
          <p:cNvSpPr/>
          <p:nvPr/>
        </p:nvSpPr>
        <p:spPr>
          <a:xfrm>
            <a:off x="1780639" y="392534"/>
            <a:ext cx="5658921" cy="830997"/>
          </a:xfrm>
          <a:prstGeom prst="rect">
            <a:avLst/>
          </a:prstGeom>
          <a:solidFill>
            <a:srgbClr val="1ED5EE"/>
          </a:solidFill>
        </p:spPr>
        <p:txBody>
          <a:bodyPr wrap="none">
            <a:spAutoFit/>
          </a:bodyPr>
          <a:lstStyle/>
          <a:p>
            <a:r>
              <a:rPr lang="en-US" sz="4800" u="sng" dirty="0" err="1"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মিটারব্রিজের</a:t>
            </a:r>
            <a:r>
              <a:rPr lang="en-US" sz="4800" u="sng"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800" u="sng" dirty="0" err="1"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ভারসাম্য</a:t>
            </a:r>
            <a:r>
              <a:rPr lang="en-US" sz="4800" u="sng"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800" u="sng" dirty="0" err="1"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নীতি</a:t>
            </a:r>
            <a:r>
              <a:rPr lang="en-US" sz="4800" u="sng"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2800" u="sng" dirty="0">
              <a:ln w="0"/>
              <a:solidFill>
                <a:srgbClr val="FF0000"/>
              </a:solidFill>
              <a:effectLst>
                <a:outerShdw blurRad="38100" dist="19050" dir="2700000" algn="tl" rotWithShape="0">
                  <a:schemeClr val="dk1">
                    <a:alpha val="40000"/>
                  </a:schemeClr>
                </a:outerShdw>
              </a:effectLst>
            </a:endParaRPr>
          </a:p>
        </p:txBody>
      </p:sp>
      <p:sp>
        <p:nvSpPr>
          <p:cNvPr id="4" name="TextBox 3"/>
          <p:cNvSpPr txBox="1"/>
          <p:nvPr/>
        </p:nvSpPr>
        <p:spPr>
          <a:xfrm>
            <a:off x="304800" y="2674935"/>
            <a:ext cx="43434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মিটার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ব্রীজের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ভারসাম্যের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নীতিঃ</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5" name="TextBox 4"/>
              <p:cNvSpPr txBox="1"/>
              <p:nvPr/>
            </p:nvSpPr>
            <p:spPr>
              <a:xfrm>
                <a:off x="5105400" y="2908815"/>
                <a:ext cx="2322979" cy="936410"/>
              </a:xfrm>
              <a:prstGeom prst="rect">
                <a:avLst/>
              </a:prstGeom>
              <a:noFill/>
            </p:spPr>
            <p:txBody>
              <a:bodyPr wrap="square" rtlCol="0">
                <a:spAutoFit/>
              </a:bodyPr>
              <a:lstStyle/>
              <a:p>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a:rPr>
                          <m:t>𝑃</m:t>
                        </m:r>
                      </m:num>
                      <m:den>
                        <m:r>
                          <a:rPr lang="en-US" sz="3600" b="0" i="1" smtClean="0">
                            <a:latin typeface="Cambria Math"/>
                          </a:rPr>
                          <m:t>𝑄</m:t>
                        </m:r>
                      </m:den>
                    </m:f>
                  </m:oMath>
                </a14:m>
                <a:r>
                  <a:rPr lang="en-US" sz="3600" dirty="0" smtClean="0"/>
                  <a:t>  =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a:rPr>
                          <m:t>𝑅</m:t>
                        </m:r>
                      </m:num>
                      <m:den>
                        <m:r>
                          <a:rPr lang="en-US" sz="3600" b="0" i="1" smtClean="0">
                            <a:latin typeface="Cambria Math"/>
                          </a:rPr>
                          <m:t>𝑆</m:t>
                        </m:r>
                      </m:den>
                    </m:f>
                  </m:oMath>
                </a14:m>
                <a:endParaRPr lang="en-US"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5105400" y="2908815"/>
                <a:ext cx="2322979" cy="936410"/>
              </a:xfrm>
              <a:prstGeom prst="rect">
                <a:avLst/>
              </a:prstGeom>
              <a:blipFill>
                <a:blip r:embed="rId2"/>
                <a:stretch>
                  <a:fillRect b="-5844"/>
                </a:stretch>
              </a:blipFill>
            </p:spPr>
            <p:txBody>
              <a:bodyPr/>
              <a:lstStyle/>
              <a:p>
                <a:r>
                  <a:rPr lang="en-US">
                    <a:noFill/>
                  </a:rPr>
                  <a:t> </a:t>
                </a:r>
              </a:p>
            </p:txBody>
          </p:sp>
        </mc:Fallback>
      </mc:AlternateContent>
      <p:sp>
        <p:nvSpPr>
          <p:cNvPr id="6" name="TextBox 5"/>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7" name="TextBox 6"/>
              <p:cNvSpPr txBox="1"/>
              <p:nvPr/>
            </p:nvSpPr>
            <p:spPr>
              <a:xfrm>
                <a:off x="4788450" y="3881567"/>
                <a:ext cx="2322979" cy="882870"/>
              </a:xfrm>
              <a:prstGeom prst="rect">
                <a:avLst/>
              </a:prstGeom>
              <a:noFill/>
            </p:spPr>
            <p:txBody>
              <a:bodyPr wrap="square" rtlCol="0">
                <a:spAutoFit/>
              </a:bodyPr>
              <a:lstStyle/>
              <a:p>
                <a14:m>
                  <m:oMath xmlns:m="http://schemas.openxmlformats.org/officeDocument/2006/math">
                    <m:r>
                      <a:rPr lang="en-US" sz="4000" i="1">
                        <a:latin typeface="Cambria Math" panose="02040503050406030204" pitchFamily="18" charset="0"/>
                        <a:ea typeface="Cambria Math" panose="02040503050406030204" pitchFamily="18" charset="0"/>
                      </a:rPr>
                      <m:t>∴ </m:t>
                    </m:r>
                  </m:oMath>
                </a14:m>
                <a:r>
                  <a:rPr lang="en-US" sz="3600" dirty="0" smtClean="0"/>
                  <a:t>P</a:t>
                </a:r>
                <a:r>
                  <a:rPr lang="en-US" sz="4000" dirty="0" smtClean="0"/>
                  <a:t> =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𝑄</m:t>
                        </m:r>
                        <m:r>
                          <a:rPr lang="en-US" sz="3600" b="0" i="1" smtClean="0">
                            <a:latin typeface="Cambria Math"/>
                          </a:rPr>
                          <m:t>𝑅</m:t>
                        </m:r>
                      </m:num>
                      <m:den>
                        <m:r>
                          <a:rPr lang="en-US" sz="3600" b="0" i="1" smtClean="0">
                            <a:latin typeface="Cambria Math"/>
                          </a:rPr>
                          <m:t>𝑆</m:t>
                        </m:r>
                      </m:den>
                    </m:f>
                  </m:oMath>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4788450" y="3881567"/>
                <a:ext cx="2322979" cy="882870"/>
              </a:xfrm>
              <a:prstGeom prst="rect">
                <a:avLst/>
              </a:prstGeom>
              <a:blipFill>
                <a:blip r:embed="rId3"/>
                <a:stretch>
                  <a:fillRect t="-4138" b="-17241"/>
                </a:stretch>
              </a:blipFill>
            </p:spPr>
            <p:txBody>
              <a:bodyPr/>
              <a:lstStyle/>
              <a:p>
                <a:r>
                  <a:rPr lang="en-US">
                    <a:noFill/>
                  </a:rPr>
                  <a:t> </a:t>
                </a:r>
              </a:p>
            </p:txBody>
          </p:sp>
        </mc:Fallback>
      </mc:AlternateContent>
      <p:sp>
        <p:nvSpPr>
          <p:cNvPr id="8" name="TextBox 7"/>
          <p:cNvSpPr txBox="1"/>
          <p:nvPr/>
        </p:nvSpPr>
        <p:spPr>
          <a:xfrm>
            <a:off x="304800" y="4800779"/>
            <a:ext cx="83058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এই</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a:t>P</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এর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মান</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ব্যবহার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করে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অজানা</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তারের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আপেক্ষিক</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রোধ</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নির্ণয়</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করা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হয়</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2695596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399" y="1295400"/>
                <a:ext cx="8839200" cy="4304896"/>
              </a:xfrm>
              <a:prstGeom prst="rect">
                <a:avLst/>
              </a:prstGeom>
            </p:spPr>
            <p:txBody>
              <a:bodyPr wrap="square">
                <a:spAutoFit/>
              </a:bodyPr>
              <a:lstStyle/>
              <a:p>
                <a:r>
                  <a:rPr lang="en-US" sz="32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 </a:t>
                </a:r>
                <a:r>
                  <a:rPr lang="en-US" sz="3200" u="sng"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তত্ত্বঃ</a:t>
                </a:r>
                <a:r>
                  <a:rPr lang="bn-IN" sz="32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নির্দিষ্ট তাপমাত্রায় নির্দিষ্ট উপাদানের একক দৈর্ঘ্যের ও একক প্রস্থচ্ছেদের ক্ষেত্রফল বিশিষ্ট কোনো পরিবাহীর রোধকে ঐ তাপমাত্রায় ঐ পরিবাহীর উপাদানের আপেক্ষিক রোধ বলে।</a:t>
                </a:r>
                <a:endParaRPr lang="bn-IN" sz="3200" u="sng" dirty="0">
                  <a:solidFill>
                    <a:srgbClr val="FF0000"/>
                  </a:solidFill>
                  <a:latin typeface="NikoshBAN" panose="02000000000000000000" pitchFamily="2" charset="0"/>
                  <a:cs typeface="NikoshBAN" panose="02000000000000000000" pitchFamily="2" charset="0"/>
                </a:endParaRPr>
              </a:p>
              <a:p>
                <a:r>
                  <a:rPr lang="as-IN" sz="3200" dirty="0" smtClean="0">
                    <a:solidFill>
                      <a:srgbClr val="1D2129"/>
                    </a:solidFill>
                    <a:latin typeface="NikoshBAN" panose="02000000000000000000" pitchFamily="2" charset="0"/>
                    <a:cs typeface="NikoshBAN" panose="02000000000000000000" pitchFamily="2" charset="0"/>
                  </a:rPr>
                  <a:t>পরিবাহকের </a:t>
                </a:r>
                <a:r>
                  <a:rPr lang="as-IN" sz="3200" dirty="0">
                    <a:solidFill>
                      <a:srgbClr val="1D2129"/>
                    </a:solidFill>
                    <a:latin typeface="NikoshBAN" panose="02000000000000000000" pitchFamily="2" charset="0"/>
                    <a:cs typeface="NikoshBAN" panose="02000000000000000000" pitchFamily="2" charset="0"/>
                  </a:rPr>
                  <a:t>দৈর্ঘ্য </a:t>
                </a:r>
                <a:r>
                  <a:rPr lang="en-US" sz="2800" dirty="0">
                    <a:solidFill>
                      <a:srgbClr val="1D2129"/>
                    </a:solidFill>
                    <a:latin typeface="NikoshBAN" panose="02000000000000000000" pitchFamily="2" charset="0"/>
                    <a:cs typeface="NikoshBAN" panose="02000000000000000000" pitchFamily="2" charset="0"/>
                  </a:rPr>
                  <a:t>L</a:t>
                </a:r>
                <a:r>
                  <a:rPr lang="en-US" sz="3200" dirty="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প্রস্থচ্ছেদের ক্ষেত্রফল </a:t>
                </a:r>
                <a:r>
                  <a:rPr lang="en-US" sz="2800" dirty="0">
                    <a:solidFill>
                      <a:srgbClr val="1D2129"/>
                    </a:solidFill>
                    <a:latin typeface="NikoshBAN" panose="02000000000000000000" pitchFamily="2" charset="0"/>
                    <a:cs typeface="NikoshBAN" panose="02000000000000000000" pitchFamily="2" charset="0"/>
                  </a:rPr>
                  <a:t>A</a:t>
                </a:r>
                <a:r>
                  <a:rPr lang="en-US" sz="3200" dirty="0" smtClean="0">
                    <a:solidFill>
                      <a:srgbClr val="1D2129"/>
                    </a:solidFill>
                    <a:latin typeface="NikoshBAN" panose="02000000000000000000" pitchFamily="2" charset="0"/>
                    <a:cs typeface="NikoshBAN" panose="02000000000000000000" pitchFamily="2" charset="0"/>
                  </a:rPr>
                  <a:t>,</a:t>
                </a:r>
                <a:r>
                  <a:rPr lang="as-IN" sz="3200" dirty="0">
                    <a:solidFill>
                      <a:srgbClr val="1D2129"/>
                    </a:solidFill>
                    <a:latin typeface="NikoshBAN" panose="02000000000000000000" pitchFamily="2" charset="0"/>
                    <a:cs typeface="NikoshBAN" panose="02000000000000000000" pitchFamily="2" charset="0"/>
                  </a:rPr>
                  <a:t>ব্যাসার্ধ </a:t>
                </a:r>
                <a:r>
                  <a:rPr lang="en-US" sz="2800" dirty="0">
                    <a:solidFill>
                      <a:srgbClr val="1D2129"/>
                    </a:solidFill>
                    <a:latin typeface="NikoshBAN" panose="02000000000000000000" pitchFamily="2" charset="0"/>
                    <a:cs typeface="NikoshBAN" panose="02000000000000000000" pitchFamily="2" charset="0"/>
                  </a:rPr>
                  <a:t>r</a:t>
                </a:r>
                <a:r>
                  <a:rPr lang="en-US" sz="3200" dirty="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রোধ </a:t>
                </a:r>
                <a:r>
                  <a:rPr lang="en-US" sz="2800" dirty="0" smtClean="0">
                    <a:solidFill>
                      <a:srgbClr val="1D2129"/>
                    </a:solidFill>
                    <a:latin typeface="NikoshBAN" panose="02000000000000000000" pitchFamily="2" charset="0"/>
                    <a:cs typeface="NikoshBAN" panose="02000000000000000000" pitchFamily="2" charset="0"/>
                  </a:rPr>
                  <a:t>P</a:t>
                </a:r>
                <a:r>
                  <a:rPr lang="en-US" sz="3200" dirty="0" smtClean="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এবং উপাদানের আপেক্ষিক রোধ </a:t>
                </a:r>
                <a:r>
                  <a:rPr lang="el-GR" sz="3200" dirty="0">
                    <a:solidFill>
                      <a:srgbClr val="1D2129"/>
                    </a:solidFill>
                    <a:latin typeface="Helvetica" panose="020B0604020202020204" pitchFamily="34" charset="0"/>
                    <a:cs typeface="NikoshBAN" panose="02000000000000000000" pitchFamily="2" charset="0"/>
                  </a:rPr>
                  <a:t>ρ (</a:t>
                </a:r>
                <a:r>
                  <a:rPr lang="as-IN" sz="3200" dirty="0">
                    <a:solidFill>
                      <a:srgbClr val="1D2129"/>
                    </a:solidFill>
                    <a:latin typeface="NikoshBAN" panose="02000000000000000000" pitchFamily="2" charset="0"/>
                    <a:cs typeface="NikoshBAN" panose="02000000000000000000" pitchFamily="2" charset="0"/>
                  </a:rPr>
                  <a:t>রো) হলে,</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bn-IN" sz="3200" dirty="0" smtClean="0">
                    <a:solidFill>
                      <a:srgbClr val="1D2129"/>
                    </a:solidFill>
                    <a:latin typeface="NikoshBAN" panose="02000000000000000000" pitchFamily="2" charset="0"/>
                    <a:cs typeface="NikoshBAN" panose="02000000000000000000" pitchFamily="2" charset="0"/>
                  </a:rPr>
                  <a:t> </a:t>
                </a:r>
                <a14:m>
                  <m:oMath xmlns:m="http://schemas.openxmlformats.org/officeDocument/2006/math">
                    <m:r>
                      <a:rPr lang="bn-IN" sz="320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𝜌</m:t>
                    </m:r>
                    <m:r>
                      <a:rPr lang="en-US" sz="3200" i="1" smtClean="0">
                        <a:solidFill>
                          <a:srgbClr val="1D2129"/>
                        </a:solidFill>
                        <a:latin typeface="Cambria Math" panose="02040503050406030204" pitchFamily="18" charset="0"/>
                        <a:cs typeface="NikoshBAN" panose="02000000000000000000" pitchFamily="2" charset="0"/>
                      </a:rPr>
                      <m:t>=</m:t>
                    </m:r>
                    <m:r>
                      <a:rPr lang="en-US" sz="3200" b="0" i="1" smtClean="0">
                        <a:solidFill>
                          <a:srgbClr val="1D2129"/>
                        </a:solidFill>
                        <a:latin typeface="Cambria Math" panose="02040503050406030204" pitchFamily="18" charset="0"/>
                        <a:cs typeface="NikoshBAN" panose="02000000000000000000" pitchFamily="2" charset="0"/>
                      </a:rPr>
                      <m:t> </m:t>
                    </m:r>
                    <m:f>
                      <m:fPr>
                        <m:ctrlPr>
                          <a:rPr lang="en-US" sz="3200" b="0" i="1" smtClean="0">
                            <a:solidFill>
                              <a:srgbClr val="1D2129"/>
                            </a:solidFill>
                            <a:latin typeface="Cambria Math" panose="02040503050406030204" pitchFamily="18" charset="0"/>
                            <a:cs typeface="NikoshBAN" panose="02000000000000000000" pitchFamily="2" charset="0"/>
                          </a:rPr>
                        </m:ctrlPr>
                      </m:fPr>
                      <m:num>
                        <m:r>
                          <a:rPr lang="en-US" sz="3200" b="0" i="1" smtClean="0">
                            <a:solidFill>
                              <a:srgbClr val="1D2129"/>
                            </a:solidFill>
                            <a:latin typeface="Cambria Math" panose="02040503050406030204" pitchFamily="18" charset="0"/>
                            <a:cs typeface="NikoshBAN" panose="02000000000000000000" pitchFamily="2" charset="0"/>
                          </a:rPr>
                          <m:t>𝑃</m:t>
                        </m:r>
                        <m: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𝜋</m:t>
                        </m:r>
                        <m:sSup>
                          <m:sSupPr>
                            <m:ctrlP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ctrlPr>
                          </m:sSupPr>
                          <m:e>
                            <m: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𝑟</m:t>
                            </m:r>
                          </m:e>
                          <m:sup>
                            <m: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2</m:t>
                            </m:r>
                          </m:sup>
                        </m:sSup>
                      </m:num>
                      <m:den>
                        <m:r>
                          <a:rPr lang="en-US" sz="3200" b="0" i="1" smtClean="0">
                            <a:solidFill>
                              <a:srgbClr val="1D2129"/>
                            </a:solidFill>
                            <a:latin typeface="Cambria Math" panose="02040503050406030204" pitchFamily="18" charset="0"/>
                            <a:cs typeface="NikoshBAN" panose="02000000000000000000" pitchFamily="2" charset="0"/>
                          </a:rPr>
                          <m:t>𝐿</m:t>
                        </m:r>
                      </m:den>
                    </m:f>
                    <m:r>
                      <a:rPr lang="bn-IN" sz="3200" b="0" i="0" smtClean="0">
                        <a:solidFill>
                          <a:srgbClr val="1D2129"/>
                        </a:solidFill>
                        <a:latin typeface="Cambria Math" panose="02040503050406030204" pitchFamily="18" charset="0"/>
                        <a:cs typeface="NikoshBAN" panose="02000000000000000000" pitchFamily="2" charset="0"/>
                      </a:rPr>
                      <m:t> </m:t>
                    </m:r>
                    <m:r>
                      <a:rPr lang="en-US" sz="3200" b="0" i="0" smtClean="0">
                        <a:solidFill>
                          <a:srgbClr val="1D2129"/>
                        </a:solidFill>
                        <a:latin typeface="Cambria Math" panose="02040503050406030204" pitchFamily="18" charset="0"/>
                        <a:cs typeface="NikoshBAN" panose="02000000000000000000" pitchFamily="2" charset="0"/>
                      </a:rPr>
                      <m:t>𝝮</m:t>
                    </m:r>
                    <m:r>
                      <a:rPr lang="en-US" sz="3200" b="0" i="1" smtClean="0">
                        <a:solidFill>
                          <a:srgbClr val="1D2129"/>
                        </a:solidFill>
                        <a:latin typeface="Cambria Math" panose="02040503050406030204" pitchFamily="18" charset="0"/>
                        <a:cs typeface="NikoshBAN" panose="02000000000000000000" pitchFamily="2" charset="0"/>
                      </a:rPr>
                      <m:t>𝑚</m:t>
                    </m:r>
                  </m:oMath>
                </a14:m>
                <a:r>
                  <a:rPr lang="en-US" sz="3200" dirty="0">
                    <a:latin typeface="NikoshBAN" panose="02000000000000000000" pitchFamily="2" charset="0"/>
                    <a:cs typeface="NikoshBAN" panose="02000000000000000000" pitchFamily="2" charset="0"/>
                  </a:rPr>
                  <a:t/>
                </a:r>
                <a:br>
                  <a:rPr lang="en-US" sz="3200" dirty="0">
                    <a:latin typeface="NikoshBAN" panose="02000000000000000000" pitchFamily="2" charset="0"/>
                    <a:cs typeface="NikoshBAN" panose="02000000000000000000" pitchFamily="2" charset="0"/>
                  </a:rPr>
                </a:br>
                <a:r>
                  <a:rPr lang="as-IN" sz="3200" dirty="0">
                    <a:solidFill>
                      <a:srgbClr val="1D2129"/>
                    </a:solidFill>
                    <a:latin typeface="NikoshBAN" panose="02000000000000000000" pitchFamily="2" charset="0"/>
                    <a:cs typeface="NikoshBAN" panose="02000000000000000000" pitchFamily="2" charset="0"/>
                  </a:rPr>
                  <a:t>মিটার ব্রিজের সাহায্যে রোধ </a:t>
                </a:r>
                <a:r>
                  <a:rPr lang="en-US" sz="2800" dirty="0" smtClean="0">
                    <a:solidFill>
                      <a:srgbClr val="1D2129"/>
                    </a:solidFill>
                    <a:latin typeface="NikoshBAN" panose="02000000000000000000" pitchFamily="2" charset="0"/>
                    <a:cs typeface="NikoshBAN" panose="02000000000000000000" pitchFamily="2" charset="0"/>
                  </a:rPr>
                  <a:t>P,</a:t>
                </a:r>
                <a:r>
                  <a:rPr lang="as-IN" sz="3200" dirty="0">
                    <a:solidFill>
                      <a:srgbClr val="1D2129"/>
                    </a:solidFill>
                    <a:latin typeface="NikoshBAN" panose="02000000000000000000" pitchFamily="2" charset="0"/>
                    <a:cs typeface="NikoshBAN" panose="02000000000000000000" pitchFamily="2" charset="0"/>
                  </a:rPr>
                  <a:t>মিটার স্কেলের সাহয্যে দৈর্ঘ্য </a:t>
                </a:r>
                <a:r>
                  <a:rPr lang="en-US" sz="2800" dirty="0">
                    <a:solidFill>
                      <a:srgbClr val="1D2129"/>
                    </a:solidFill>
                    <a:latin typeface="NikoshBAN" panose="02000000000000000000" pitchFamily="2" charset="0"/>
                    <a:cs typeface="NikoshBAN" panose="02000000000000000000" pitchFamily="2" charset="0"/>
                  </a:rPr>
                  <a:t>L,</a:t>
                </a:r>
                <a:r>
                  <a:rPr lang="en-US" sz="3200" dirty="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স্ক্রুগজের সাহায্যে ব্যাসার্ধ </a:t>
                </a:r>
                <a:r>
                  <a:rPr lang="en-US" sz="3200" dirty="0">
                    <a:solidFill>
                      <a:srgbClr val="1D2129"/>
                    </a:solidFill>
                    <a:latin typeface="NikoshBAN" panose="02000000000000000000" pitchFamily="2" charset="0"/>
                    <a:cs typeface="NikoshBAN" panose="02000000000000000000" pitchFamily="2" charset="0"/>
                  </a:rPr>
                  <a:t>r </a:t>
                </a:r>
                <a:r>
                  <a:rPr lang="as-IN" sz="3200" dirty="0">
                    <a:solidFill>
                      <a:srgbClr val="1D2129"/>
                    </a:solidFill>
                    <a:latin typeface="NikoshBAN" panose="02000000000000000000" pitchFamily="2" charset="0"/>
                    <a:cs typeface="NikoshBAN" panose="02000000000000000000" pitchFamily="2" charset="0"/>
                  </a:rPr>
                  <a:t>বের করে আপেক্ষিক রোধ নির্ণয় করা যায়।</a:t>
                </a:r>
                <a:endParaRPr lang="en-US" sz="3200" dirty="0">
                  <a:latin typeface="NikoshBAN" panose="02000000000000000000" pitchFamily="2" charset="0"/>
                  <a:cs typeface="NikoshBAN" panose="02000000000000000000" pitchFamily="2"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2399" y="1295400"/>
                <a:ext cx="8839200" cy="4304896"/>
              </a:xfrm>
              <a:prstGeom prst="rect">
                <a:avLst/>
              </a:prstGeom>
              <a:blipFill>
                <a:blip r:embed="rId2"/>
                <a:stretch>
                  <a:fillRect l="-1931" t="-2266" r="-2276" b="-3541"/>
                </a:stretch>
              </a:blipFill>
            </p:spPr>
            <p:txBody>
              <a:bodyPr/>
              <a:lstStyle/>
              <a:p>
                <a:r>
                  <a:rPr lang="en-US">
                    <a:noFill/>
                  </a:rPr>
                  <a:t> </a:t>
                </a:r>
              </a:p>
            </p:txBody>
          </p:sp>
        </mc:Fallback>
      </mc:AlternateContent>
      <p:sp>
        <p:nvSpPr>
          <p:cNvPr id="3" name="Rectangle 2"/>
          <p:cNvSpPr/>
          <p:nvPr/>
        </p:nvSpPr>
        <p:spPr>
          <a:xfrm>
            <a:off x="3271803" y="457200"/>
            <a:ext cx="2600392" cy="707886"/>
          </a:xfrm>
          <a:prstGeom prst="rect">
            <a:avLst/>
          </a:prstGeom>
          <a:solidFill>
            <a:srgbClr val="1ED5EE"/>
          </a:solidFill>
        </p:spPr>
        <p:txBody>
          <a:bodyPr wrap="none">
            <a:spAutoFit/>
          </a:bodyPr>
          <a:lstStyle/>
          <a:p>
            <a:r>
              <a:rPr lang="bn-IN" sz="40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আপেক্ষিক রোধ</a:t>
            </a:r>
            <a:endParaRPr lang="en-US" sz="40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8763000" y="6161648"/>
            <a:ext cx="8763000"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95232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1+#ppt_w/2"/>
                                          </p:val>
                                        </p:tav>
                                        <p:tav tm="100000">
                                          <p:val>
                                            <p:strVal val="#ppt_x"/>
                                          </p:val>
                                        </p:tav>
                                      </p:tavLst>
                                    </p:anim>
                                    <p:anim calcmode="lin" valueType="num">
                                      <p:cBhvr additive="base">
                                        <p:cTn id="8" dur="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263" y="3339352"/>
            <a:ext cx="8884024" cy="3108543"/>
          </a:xfrm>
          <a:prstGeom prst="rect">
            <a:avLst/>
          </a:prstGeom>
        </p:spPr>
        <p:txBody>
          <a:bodyPr wrap="square">
            <a:spAutoFit/>
          </a:bodyPr>
          <a:lstStyle/>
          <a:p>
            <a:r>
              <a:rPr lang="as-IN" sz="2800" u="sng"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যন্ত্রের </a:t>
            </a:r>
            <a:r>
              <a:rPr lang="as-IN" sz="28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বর্ণনা</a:t>
            </a:r>
            <a:r>
              <a:rPr lang="bn-IN" sz="2800" u="sng"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u="sng"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 কাঠের ফ্রেমের ওপর তিনটি নগন্য রোধের তামার বা পিতলের পাত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m,n,o</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বসানো থাকে।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n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 মধ্যে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P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মানের রোধ,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n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o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 মধ্যে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Q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মানের রোধ বসানো থাকে।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o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পাতের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C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বিন্দুর সাথে এক মিটার লম্বা সুষম প্রস্থচ্ছেদের ম্যাফানিনের রোধ টানা দেয়া থাকে। এই তারের পাশে বা নিচে একটি মিটার স্কেল বসানো থাকে,যার সাহায্যে এই তারের যে কোনো দৈর্ঘ্যের অংশ নির্নয় করা যায়। এই তারের দৈর্ঘ্য </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মিটার হওয়ায় যন্ত্রের নাম মিটার ব্রিজ। তো এই হলো যন্ত্রের বর্ণনা।</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3070411" y="176785"/>
            <a:ext cx="3415553" cy="646331"/>
          </a:xfrm>
          <a:prstGeom prst="rect">
            <a:avLst/>
          </a:prstGeom>
          <a:solidFill>
            <a:srgbClr val="1ED5EE"/>
          </a:solidFill>
        </p:spPr>
        <p:txBody>
          <a:bodyPr wrap="square">
            <a:spAutoFit/>
          </a:bodyPr>
          <a:lstStyle/>
          <a:p>
            <a:r>
              <a:rPr lang="en-US" sz="36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মিটারব্রি</a:t>
            </a:r>
            <a:r>
              <a:rPr lang="bn-IN" sz="36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জের </a:t>
            </a:r>
            <a:r>
              <a:rPr lang="as-IN" sz="36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বর্ণনা</a:t>
            </a:r>
            <a:endParaRPr lang="en-US" sz="3600" dirty="0">
              <a:ln w="0"/>
              <a:solidFill>
                <a:srgbClr val="FF0000"/>
              </a:solidFill>
              <a:effectLst>
                <a:outerShdw blurRad="38100" dist="19050" dir="2700000" algn="tl" rotWithShape="0">
                  <a:schemeClr val="dk1">
                    <a:alpha val="40000"/>
                  </a:schemeClr>
                </a:outerShdw>
              </a:effectLst>
            </a:endParaRPr>
          </a:p>
        </p:txBody>
      </p:sp>
      <p:grpSp>
        <p:nvGrpSpPr>
          <p:cNvPr id="12" name="Group 11"/>
          <p:cNvGrpSpPr/>
          <p:nvPr/>
        </p:nvGrpSpPr>
        <p:grpSpPr>
          <a:xfrm>
            <a:off x="22410" y="919684"/>
            <a:ext cx="9085730" cy="2274819"/>
            <a:chOff x="22410" y="758389"/>
            <a:chExt cx="9085730" cy="2274819"/>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0815" b="24296"/>
            <a:stretch/>
          </p:blipFill>
          <p:spPr>
            <a:xfrm>
              <a:off x="22410" y="995082"/>
              <a:ext cx="9085730" cy="1817146"/>
            </a:xfrm>
            <a:prstGeom prst="rect">
              <a:avLst/>
            </a:prstGeom>
          </p:spPr>
        </p:pic>
        <p:sp>
          <p:nvSpPr>
            <p:cNvPr id="5" name="TextBox 4"/>
            <p:cNvSpPr txBox="1"/>
            <p:nvPr/>
          </p:nvSpPr>
          <p:spPr>
            <a:xfrm>
              <a:off x="1315199" y="759025"/>
              <a:ext cx="528918" cy="707886"/>
            </a:xfrm>
            <a:prstGeom prst="rect">
              <a:avLst/>
            </a:prstGeom>
            <a:noFill/>
          </p:spPr>
          <p:txBody>
            <a:bodyPr wrap="square" rtlCol="0">
              <a:spAutoFit/>
            </a:bodyPr>
            <a:lstStyle/>
            <a:p>
              <a:r>
                <a:rPr lang="en-US" sz="4000" dirty="0" smtClean="0"/>
                <a:t>m</a:t>
              </a:r>
              <a:endParaRPr lang="en-US" sz="4000" dirty="0"/>
            </a:p>
          </p:txBody>
        </p:sp>
        <p:sp>
          <p:nvSpPr>
            <p:cNvPr id="6" name="TextBox 5"/>
            <p:cNvSpPr txBox="1"/>
            <p:nvPr/>
          </p:nvSpPr>
          <p:spPr>
            <a:xfrm>
              <a:off x="3923515" y="758389"/>
              <a:ext cx="528918" cy="707886"/>
            </a:xfrm>
            <a:prstGeom prst="rect">
              <a:avLst/>
            </a:prstGeom>
            <a:noFill/>
          </p:spPr>
          <p:txBody>
            <a:bodyPr wrap="square" rtlCol="0">
              <a:spAutoFit/>
            </a:bodyPr>
            <a:lstStyle/>
            <a:p>
              <a:r>
                <a:rPr lang="en-US" sz="4000" dirty="0" smtClean="0"/>
                <a:t>n</a:t>
              </a:r>
              <a:endParaRPr lang="en-US" sz="4000" dirty="0"/>
            </a:p>
          </p:txBody>
        </p:sp>
        <p:sp>
          <p:nvSpPr>
            <p:cNvPr id="7" name="TextBox 6"/>
            <p:cNvSpPr txBox="1"/>
            <p:nvPr/>
          </p:nvSpPr>
          <p:spPr>
            <a:xfrm>
              <a:off x="7577676" y="758389"/>
              <a:ext cx="528918" cy="707886"/>
            </a:xfrm>
            <a:prstGeom prst="rect">
              <a:avLst/>
            </a:prstGeom>
            <a:noFill/>
          </p:spPr>
          <p:txBody>
            <a:bodyPr wrap="square" rtlCol="0">
              <a:spAutoFit/>
            </a:bodyPr>
            <a:lstStyle/>
            <a:p>
              <a:r>
                <a:rPr lang="en-US" sz="4000" dirty="0" smtClean="0">
                  <a:ln w="0"/>
                  <a:effectLst>
                    <a:outerShdw blurRad="38100" dist="19050" dir="2700000" algn="tl" rotWithShape="0">
                      <a:schemeClr val="dk1">
                        <a:alpha val="40000"/>
                      </a:schemeClr>
                    </a:outerShdw>
                  </a:effectLst>
                </a:rPr>
                <a:t>o</a:t>
              </a:r>
              <a:endParaRPr lang="en-US" sz="4000" dirty="0">
                <a:ln w="0"/>
                <a:effectLst>
                  <a:outerShdw blurRad="38100" dist="19050" dir="2700000" algn="tl" rotWithShape="0">
                    <a:schemeClr val="dk1">
                      <a:alpha val="40000"/>
                    </a:schemeClr>
                  </a:outerShdw>
                </a:effectLst>
              </a:endParaRPr>
            </a:p>
          </p:txBody>
        </p:sp>
        <p:sp>
          <p:nvSpPr>
            <p:cNvPr id="8" name="TextBox 7"/>
            <p:cNvSpPr txBox="1"/>
            <p:nvPr/>
          </p:nvSpPr>
          <p:spPr>
            <a:xfrm>
              <a:off x="201705" y="2312894"/>
              <a:ext cx="506506" cy="707886"/>
            </a:xfrm>
            <a:prstGeom prst="rect">
              <a:avLst/>
            </a:prstGeom>
            <a:noFill/>
          </p:spPr>
          <p:txBody>
            <a:bodyPr wrap="square" rtlCol="0">
              <a:spAutoFit/>
            </a:bodyPr>
            <a:lstStyle/>
            <a:p>
              <a:r>
                <a:rPr lang="en-US" sz="4000" dirty="0" smtClean="0"/>
                <a:t>A</a:t>
              </a:r>
              <a:endParaRPr lang="en-US" sz="4000" dirty="0"/>
            </a:p>
          </p:txBody>
        </p:sp>
        <p:sp>
          <p:nvSpPr>
            <p:cNvPr id="9" name="TextBox 8"/>
            <p:cNvSpPr txBox="1"/>
            <p:nvPr/>
          </p:nvSpPr>
          <p:spPr>
            <a:xfrm>
              <a:off x="8520952" y="2277035"/>
              <a:ext cx="528918" cy="707886"/>
            </a:xfrm>
            <a:prstGeom prst="rect">
              <a:avLst/>
            </a:prstGeom>
            <a:noFill/>
          </p:spPr>
          <p:txBody>
            <a:bodyPr wrap="square" rtlCol="0">
              <a:spAutoFit/>
            </a:bodyPr>
            <a:lstStyle/>
            <a:p>
              <a:r>
                <a:rPr lang="en-US" sz="4000" dirty="0" smtClean="0"/>
                <a:t>C</a:t>
              </a:r>
              <a:endParaRPr lang="en-US" sz="4000" dirty="0"/>
            </a:p>
          </p:txBody>
        </p:sp>
        <p:sp>
          <p:nvSpPr>
            <p:cNvPr id="10" name="TextBox 9"/>
            <p:cNvSpPr txBox="1"/>
            <p:nvPr/>
          </p:nvSpPr>
          <p:spPr>
            <a:xfrm>
              <a:off x="4513729" y="759025"/>
              <a:ext cx="528918" cy="707886"/>
            </a:xfrm>
            <a:prstGeom prst="rect">
              <a:avLst/>
            </a:prstGeom>
            <a:noFill/>
          </p:spPr>
          <p:txBody>
            <a:bodyPr wrap="square" rtlCol="0">
              <a:spAutoFit/>
            </a:bodyPr>
            <a:lstStyle/>
            <a:p>
              <a:r>
                <a:rPr lang="en-US" sz="4000" dirty="0" smtClean="0"/>
                <a:t>B</a:t>
              </a:r>
              <a:endParaRPr lang="en-US" sz="4000" dirty="0"/>
            </a:p>
          </p:txBody>
        </p:sp>
        <p:sp>
          <p:nvSpPr>
            <p:cNvPr id="11" name="TextBox 10"/>
            <p:cNvSpPr txBox="1"/>
            <p:nvPr/>
          </p:nvSpPr>
          <p:spPr>
            <a:xfrm>
              <a:off x="4438878" y="2325322"/>
              <a:ext cx="528918" cy="707886"/>
            </a:xfrm>
            <a:prstGeom prst="rect">
              <a:avLst/>
            </a:prstGeom>
            <a:noFill/>
          </p:spPr>
          <p:txBody>
            <a:bodyPr wrap="square" rtlCol="0">
              <a:spAutoFit/>
            </a:bodyPr>
            <a:lstStyle/>
            <a:p>
              <a:r>
                <a:rPr lang="en-US" sz="4000" dirty="0" smtClean="0"/>
                <a:t>D</a:t>
              </a:r>
              <a:endParaRPr lang="en-US" sz="4000" dirty="0"/>
            </a:p>
          </p:txBody>
        </p:sp>
      </p:grpSp>
      <p:sp>
        <p:nvSpPr>
          <p:cNvPr id="14" name="TextBox 13"/>
          <p:cNvSpPr txBox="1"/>
          <p:nvPr/>
        </p:nvSpPr>
        <p:spPr>
          <a:xfrm>
            <a:off x="-8762999" y="6161648"/>
            <a:ext cx="8785410"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32198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0" fill="hold"/>
                                        <p:tgtEl>
                                          <p:spTgt spid="14"/>
                                        </p:tgtEl>
                                        <p:attrNameLst>
                                          <p:attrName>ppt_x</p:attrName>
                                        </p:attrNameLst>
                                      </p:cBhvr>
                                      <p:tavLst>
                                        <p:tav tm="0">
                                          <p:val>
                                            <p:strVal val="1+#ppt_w/2"/>
                                          </p:val>
                                        </p:tav>
                                        <p:tav tm="100000">
                                          <p:val>
                                            <p:strVal val="#ppt_x"/>
                                          </p:val>
                                        </p:tav>
                                      </p:tavLst>
                                    </p:anim>
                                    <p:anim calcmode="lin" valueType="num">
                                      <p:cBhvr additive="base">
                                        <p:cTn id="8" dur="5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2592</TotalTime>
  <Words>1110</Words>
  <Application>Microsoft Office PowerPoint</Application>
  <PresentationFormat>On-screen Show (4:3)</PresentationFormat>
  <Paragraphs>198</Paragraphs>
  <Slides>25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Book Antiqua</vt:lpstr>
      <vt:lpstr>Calibri</vt:lpstr>
      <vt:lpstr>Calibri Light</vt:lpstr>
      <vt:lpstr>Cambria Math</vt:lpstr>
      <vt:lpstr>Garamond</vt:lpstr>
      <vt:lpstr>Helvetica</vt:lpstr>
      <vt:lpstr>NikoshBAN</vt:lpstr>
      <vt:lpstr>Times New Roman</vt:lpstr>
      <vt:lpstr>Verdana</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BANBEIS</dc:creator>
  <cp:lastModifiedBy>user</cp:lastModifiedBy>
  <cp:revision>543</cp:revision>
  <dcterms:created xsi:type="dcterms:W3CDTF">2006-08-16T00:00:00Z</dcterms:created>
  <dcterms:modified xsi:type="dcterms:W3CDTF">2023-03-03T15:55:33Z</dcterms:modified>
</cp:coreProperties>
</file>