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64" r:id="rId2"/>
    <p:sldId id="266" r:id="rId3"/>
    <p:sldId id="256" r:id="rId4"/>
    <p:sldId id="257" r:id="rId5"/>
    <p:sldId id="258" r:id="rId6"/>
    <p:sldId id="259" r:id="rId7"/>
    <p:sldId id="260" r:id="rId8"/>
    <p:sldId id="261" r:id="rId9"/>
    <p:sldId id="262"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C7EF2-397A-4BC1-89C5-798926D81671}"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249706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C7EF2-397A-4BC1-89C5-798926D81671}"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240955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C7EF2-397A-4BC1-89C5-798926D81671}"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379933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C7EF2-397A-4BC1-89C5-798926D81671}"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56881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4C7EF2-397A-4BC1-89C5-798926D81671}" type="datetimeFigureOut">
              <a:rPr lang="en-US" smtClean="0"/>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388244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C7EF2-397A-4BC1-89C5-798926D81671}"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2924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C7EF2-397A-4BC1-89C5-798926D81671}" type="datetimeFigureOut">
              <a:rPr lang="en-US" smtClean="0"/>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61068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C7EF2-397A-4BC1-89C5-798926D81671}" type="datetimeFigureOut">
              <a:rPr lang="en-US" smtClean="0"/>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406147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C7EF2-397A-4BC1-89C5-798926D81671}" type="datetimeFigureOut">
              <a:rPr lang="en-US" smtClean="0"/>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391339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C7EF2-397A-4BC1-89C5-798926D81671}"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2255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C7EF2-397A-4BC1-89C5-798926D81671}" type="datetimeFigureOut">
              <a:rPr lang="en-US" smtClean="0"/>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C26E9-D3B2-47AA-8363-077ADC71162B}" type="slidenum">
              <a:rPr lang="en-US" smtClean="0"/>
              <a:t>‹#›</a:t>
            </a:fld>
            <a:endParaRPr lang="en-US"/>
          </a:p>
        </p:txBody>
      </p:sp>
    </p:spTree>
    <p:extLst>
      <p:ext uri="{BB962C8B-B14F-4D97-AF65-F5344CB8AC3E}">
        <p14:creationId xmlns:p14="http://schemas.microsoft.com/office/powerpoint/2010/main" val="247089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C7EF2-397A-4BC1-89C5-798926D81671}" type="datetimeFigureOut">
              <a:rPr lang="en-US" smtClean="0"/>
              <a:t>2/25/2023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C26E9-D3B2-47AA-8363-077ADC71162B}" type="slidenum">
              <a:rPr lang="en-US" smtClean="0"/>
              <a:t>‹#›</a:t>
            </a:fld>
            <a:endParaRPr lang="en-US"/>
          </a:p>
        </p:txBody>
      </p:sp>
    </p:spTree>
    <p:extLst>
      <p:ext uri="{BB962C8B-B14F-4D97-AF65-F5344CB8AC3E}">
        <p14:creationId xmlns:p14="http://schemas.microsoft.com/office/powerpoint/2010/main" val="267596861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31175" y="241611"/>
            <a:ext cx="3040380" cy="1015663"/>
          </a:xfrm>
          <a:prstGeom prst="rect">
            <a:avLst/>
          </a:prstGeom>
          <a:blipFill>
            <a:blip r:embed="rId2"/>
            <a:tile tx="0" ty="0" sx="100000" sy="100000" flip="none" algn="tl"/>
          </a:blipFill>
        </p:spPr>
        <p:txBody>
          <a:bodyPr wrap="square" rtlCol="0">
            <a:prstTxWarp prst="textInflate">
              <a:avLst/>
            </a:prstTxWarp>
            <a:spAutoFit/>
          </a:bodyPr>
          <a:lstStyle/>
          <a:p>
            <a:r>
              <a:rPr lang="bn-BD" sz="6000" dirty="0" smtClean="0">
                <a:latin typeface="NikoshBAN" pitchFamily="2" charset="0"/>
                <a:cs typeface="NikoshBAN" pitchFamily="2" charset="0"/>
              </a:rPr>
              <a:t>শিক্ষক পরিচিতি  </a:t>
            </a:r>
            <a:endParaRPr lang="en-US" sz="6000" dirty="0">
              <a:latin typeface="NikoshBAN" pitchFamily="2" charset="0"/>
              <a:cs typeface="NikoshBAN" pitchFamily="2" charset="0"/>
            </a:endParaRPr>
          </a:p>
        </p:txBody>
      </p:sp>
      <p:sp>
        <p:nvSpPr>
          <p:cNvPr id="3" name="TextBox 2"/>
          <p:cNvSpPr txBox="1"/>
          <p:nvPr/>
        </p:nvSpPr>
        <p:spPr>
          <a:xfrm>
            <a:off x="4463487" y="1558483"/>
            <a:ext cx="3539752" cy="707886"/>
          </a:xfrm>
          <a:prstGeom prst="rect">
            <a:avLst/>
          </a:prstGeom>
          <a:noFill/>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US" sz="4000" dirty="0" err="1" smtClean="0">
                <a:solidFill>
                  <a:schemeClr val="tx1"/>
                </a:solidFill>
                <a:latin typeface="NikoshBAN" pitchFamily="2" charset="0"/>
                <a:cs typeface="NikoshBAN" pitchFamily="2" charset="0"/>
              </a:rPr>
              <a:t>মোঃ</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শফিকুল</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ইসলাম</a:t>
            </a:r>
            <a:endParaRPr lang="en-US" sz="4000" dirty="0">
              <a:solidFill>
                <a:schemeClr val="tx1"/>
              </a:solidFill>
              <a:latin typeface="NikoshBAN" pitchFamily="2" charset="0"/>
              <a:cs typeface="NikoshBAN" pitchFamily="2" charset="0"/>
            </a:endParaRPr>
          </a:p>
        </p:txBody>
      </p:sp>
      <p:sp>
        <p:nvSpPr>
          <p:cNvPr id="4" name="TextBox 3"/>
          <p:cNvSpPr txBox="1"/>
          <p:nvPr/>
        </p:nvSpPr>
        <p:spPr>
          <a:xfrm>
            <a:off x="4743076" y="2201337"/>
            <a:ext cx="3075044" cy="707886"/>
          </a:xfrm>
          <a:prstGeom prst="rect">
            <a:avLst/>
          </a:prstGeom>
          <a:noFill/>
        </p:spPr>
        <p:txBody>
          <a:bodyPr wrap="square" rtlCol="0">
            <a:spAutoFit/>
          </a:bodyPr>
          <a:lstStyle/>
          <a:p>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প্রভাষক-</a:t>
            </a:r>
            <a:r>
              <a:rPr lang="bn-BD" sz="4000" dirty="0" smtClean="0">
                <a:latin typeface="NikoshBAN" pitchFamily="2" charset="0"/>
                <a:cs typeface="NikoshBAN" pitchFamily="2" charset="0"/>
              </a:rPr>
              <a:t> </a:t>
            </a:r>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অর্থনীতি</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5" name="TextBox 4"/>
          <p:cNvSpPr txBox="1"/>
          <p:nvPr/>
        </p:nvSpPr>
        <p:spPr>
          <a:xfrm>
            <a:off x="3356454" y="2883864"/>
            <a:ext cx="5376793" cy="1323439"/>
          </a:xfrm>
          <a:prstGeom prst="rect">
            <a:avLst/>
          </a:prstGeom>
          <a:noFill/>
        </p:spPr>
        <p:txBody>
          <a:bodyPr wrap="none" rtlCol="0">
            <a:spAutoFit/>
          </a:bodyPr>
          <a:lstStyle/>
          <a:p>
            <a:r>
              <a:rPr lang="en-US" sz="4000" b="1" dirty="0" smtClean="0">
                <a:ln w="9525">
                  <a:solidFill>
                    <a:schemeClr val="bg1"/>
                  </a:solidFill>
                  <a:prstDash val="solid"/>
                </a:ln>
                <a:effectLst>
                  <a:outerShdw blurRad="12700" dist="38100" dir="2700000" algn="tl" rotWithShape="0">
                    <a:schemeClr val="bg1">
                      <a:lumMod val="50000"/>
                    </a:schemeClr>
                  </a:outerShdw>
                </a:effectLst>
                <a:latin typeface="NikoshBAN" pitchFamily="2" charset="0"/>
                <a:cs typeface="NikoshBAN" pitchFamily="2" charset="0"/>
              </a:rPr>
              <a:t>শহীদ নজমুল হক সরকারি কলেজ</a:t>
            </a:r>
          </a:p>
          <a:p>
            <a:r>
              <a:rPr lang="en-US" sz="4000" b="1" dirty="0" smtClean="0">
                <a:ln w="9525">
                  <a:solidFill>
                    <a:schemeClr val="bg1"/>
                  </a:solidFill>
                  <a:prstDash val="solid"/>
                </a:ln>
                <a:effectLst>
                  <a:outerShdw blurRad="12700" dist="38100" dir="2700000" algn="tl" rotWithShape="0">
                    <a:schemeClr val="bg1">
                      <a:lumMod val="50000"/>
                    </a:schemeClr>
                  </a:outerShdw>
                </a:effectLst>
                <a:latin typeface="NikoshBAN" pitchFamily="2" charset="0"/>
                <a:cs typeface="NikoshBAN" pitchFamily="2" charset="0"/>
              </a:rPr>
              <a:t>নলডাঙ্গা, নাটোর।</a:t>
            </a:r>
            <a:endParaRPr lang="en-US" sz="4000" b="1" dirty="0">
              <a:ln w="9525">
                <a:solidFill>
                  <a:schemeClr val="bg1"/>
                </a:solidFill>
                <a:prstDash val="solid"/>
              </a:ln>
              <a:effectLst>
                <a:outerShdw blurRad="12700" dist="38100" dir="2700000" algn="tl" rotWithShape="0">
                  <a:schemeClr val="bg1">
                    <a:lumMod val="50000"/>
                  </a:schemeClr>
                </a:outerShdw>
              </a:effectLst>
              <a:latin typeface="NikoshBAN" pitchFamily="2" charset="0"/>
              <a:cs typeface="NikoshBAN" pitchFamily="2" charset="0"/>
            </a:endParaRPr>
          </a:p>
        </p:txBody>
      </p:sp>
      <p:pic>
        <p:nvPicPr>
          <p:cNvPr id="7" name="Picture 6" descr="My photo 2.jpg"/>
          <p:cNvPicPr>
            <a:picLocks noChangeAspect="1"/>
          </p:cNvPicPr>
          <p:nvPr/>
        </p:nvPicPr>
        <p:blipFill>
          <a:blip r:embed="rId3"/>
          <a:stretch>
            <a:fillRect/>
          </a:stretch>
        </p:blipFill>
        <p:spPr>
          <a:xfrm>
            <a:off x="342900" y="222069"/>
            <a:ext cx="2958737" cy="5499463"/>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6426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0" fill="hold"/>
                                        <p:tgtEl>
                                          <p:spTgt spid="3"/>
                                        </p:tgtEl>
                                        <p:attrNameLst>
                                          <p:attrName>ppt_x</p:attrName>
                                        </p:attrNameLst>
                                      </p:cBhvr>
                                      <p:tavLst>
                                        <p:tav tm="0">
                                          <p:val>
                                            <p:strVal val="#ppt_x"/>
                                          </p:val>
                                        </p:tav>
                                        <p:tav tm="100000">
                                          <p:val>
                                            <p:strVal val="#ppt_x"/>
                                          </p:val>
                                        </p:tav>
                                      </p:tavLst>
                                    </p:anim>
                                    <p:anim calcmode="lin" valueType="num">
                                      <p:cBhvr additive="base">
                                        <p:cTn id="12" dur="5000" fill="hold"/>
                                        <p:tgtEl>
                                          <p:spTgt spid="3"/>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0" fill="hold"/>
                                        <p:tgtEl>
                                          <p:spTgt spid="5"/>
                                        </p:tgtEl>
                                        <p:attrNameLst>
                                          <p:attrName>ppt_x</p:attrName>
                                        </p:attrNameLst>
                                      </p:cBhvr>
                                      <p:tavLst>
                                        <p:tav tm="0">
                                          <p:val>
                                            <p:strVal val="#ppt_x"/>
                                          </p:val>
                                        </p:tav>
                                        <p:tav tm="100000">
                                          <p:val>
                                            <p:strVal val="#ppt_x"/>
                                          </p:val>
                                        </p:tav>
                                      </p:tavLst>
                                    </p:anim>
                                    <p:anim calcmode="lin" valueType="num">
                                      <p:cBhvr additive="base">
                                        <p:cTn id="20"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4)">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4724400"/>
            <a:ext cx="8686798" cy="1905000"/>
          </a:xfrm>
          <a:prstGeom prst="rect">
            <a:avLst/>
          </a:prstGeom>
          <a:solidFill>
            <a:srgbClr val="00B050"/>
          </a:solidFill>
        </p:spPr>
        <p:txBody>
          <a:bodyPr wrap="none" rtlCol="0">
            <a:prstTxWarp prst="textDoubleWave1">
              <a:avLst/>
            </a:prstTxWarp>
            <a:spAutoFit/>
          </a:bodyPr>
          <a:lstStyle/>
          <a:p>
            <a:r>
              <a:rPr lang="bn-BD" sz="66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ধন্যবাদ</a:t>
            </a:r>
            <a:r>
              <a:rPr lang="bn-BD" sz="6600" dirty="0" smtClean="0">
                <a:latin typeface="NikoshBAN" pitchFamily="2" charset="0"/>
                <a:cs typeface="NikoshBAN" pitchFamily="2" charset="0"/>
              </a:rPr>
              <a:t> </a:t>
            </a:r>
            <a:endParaRPr lang="en-US" sz="66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8686799" cy="4480560"/>
          </a:xfrm>
          <a:prstGeom prst="rect">
            <a:avLst/>
          </a:prstGeom>
        </p:spPr>
      </p:pic>
    </p:spTree>
    <p:extLst>
      <p:ext uri="{BB962C8B-B14F-4D97-AF65-F5344CB8AC3E}">
        <p14:creationId xmlns:p14="http://schemas.microsoft.com/office/powerpoint/2010/main" val="64968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2000"/>
                                        <p:tgtEl>
                                          <p:spTgt spid="3"/>
                                        </p:tgtEl>
                                      </p:cBhvr>
                                    </p:animEffect>
                                    <p:anim calcmode="lin" valueType="num">
                                      <p:cBhvr>
                                        <p:cTn id="7" dur="2000"/>
                                        <p:tgtEl>
                                          <p:spTgt spid="3"/>
                                        </p:tgtEl>
                                        <p:attrNameLst>
                                          <p:attrName>style.rotation</p:attrName>
                                        </p:attrNameLst>
                                      </p:cBhvr>
                                      <p:tavLst>
                                        <p:tav tm="0">
                                          <p:val>
                                            <p:fltVal val="0"/>
                                          </p:val>
                                        </p:tav>
                                        <p:tav tm="100000">
                                          <p:val>
                                            <p:fltVal val="720"/>
                                          </p:val>
                                        </p:tav>
                                      </p:tavLst>
                                    </p:anim>
                                    <p:anim calcmode="lin" valueType="num">
                                      <p:cBhvr>
                                        <p:cTn id="8" dur="2000"/>
                                        <p:tgtEl>
                                          <p:spTgt spid="3"/>
                                        </p:tgtEl>
                                        <p:attrNameLst>
                                          <p:attrName>ppt_h</p:attrName>
                                        </p:attrNameLst>
                                      </p:cBhvr>
                                      <p:tavLst>
                                        <p:tav tm="0">
                                          <p:val>
                                            <p:strVal val="ppt_h"/>
                                          </p:val>
                                        </p:tav>
                                        <p:tav tm="100000">
                                          <p:val>
                                            <p:fltVal val="0"/>
                                          </p:val>
                                        </p:tav>
                                      </p:tavLst>
                                    </p:anim>
                                    <p:anim calcmode="lin" valueType="num">
                                      <p:cBhvr>
                                        <p:cTn id="9" dur="2000"/>
                                        <p:tgtEl>
                                          <p:spTgt spid="3"/>
                                        </p:tgtEl>
                                        <p:attrNameLst>
                                          <p:attrName>ppt_w</p:attrName>
                                        </p:attrNameLst>
                                      </p:cBhvr>
                                      <p:tavLst>
                                        <p:tav tm="0">
                                          <p:val>
                                            <p:strVal val="ppt_w"/>
                                          </p:val>
                                        </p:tav>
                                        <p:tav tm="100000">
                                          <p:val>
                                            <p:fltVal val="0"/>
                                          </p:val>
                                        </p:tav>
                                      </p:tavLst>
                                    </p:anim>
                                    <p:set>
                                      <p:cBhvr>
                                        <p:cTn id="10" dur="1" fill="hold">
                                          <p:stCondLst>
                                            <p:cond delay="1999"/>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by="(-#ppt_w*2)" calcmode="lin" valueType="num">
                                      <p:cBhvr rctx="PPT">
                                        <p:cTn id="15" dur="500" autoRev="1" fill="hold">
                                          <p:stCondLst>
                                            <p:cond delay="0"/>
                                          </p:stCondLst>
                                        </p:cTn>
                                        <p:tgtEl>
                                          <p:spTgt spid="2"/>
                                        </p:tgtEl>
                                        <p:attrNameLst>
                                          <p:attrName>ppt_w</p:attrName>
                                        </p:attrNameLst>
                                      </p:cBhvr>
                                    </p:anim>
                                    <p:anim by="(#ppt_w*0.50)" calcmode="lin" valueType="num">
                                      <p:cBhvr>
                                        <p:cTn id="16" dur="500" decel="50000" autoRev="1" fill="hold">
                                          <p:stCondLst>
                                            <p:cond delay="0"/>
                                          </p:stCondLst>
                                        </p:cTn>
                                        <p:tgtEl>
                                          <p:spTgt spid="2"/>
                                        </p:tgtEl>
                                        <p:attrNameLst>
                                          <p:attrName>ppt_x</p:attrName>
                                        </p:attrNameLst>
                                      </p:cBhvr>
                                    </p:anim>
                                    <p:anim from="(-#ppt_h/2)" to="(#ppt_y)" calcmode="lin" valueType="num">
                                      <p:cBhvr>
                                        <p:cTn id="17" dur="1000" fill="hold">
                                          <p:stCondLst>
                                            <p:cond delay="0"/>
                                          </p:stCondLst>
                                        </p:cTn>
                                        <p:tgtEl>
                                          <p:spTgt spid="2"/>
                                        </p:tgtEl>
                                        <p:attrNameLst>
                                          <p:attrName>ppt_y</p:attrName>
                                        </p:attrNameLst>
                                      </p:cBhvr>
                                    </p:anim>
                                    <p:animRot by="21600000">
                                      <p:cBhvr>
                                        <p:cTn id="18"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0201" y="374140"/>
            <a:ext cx="2821606" cy="830997"/>
          </a:xfrm>
          <a:prstGeom prst="rect">
            <a:avLst/>
          </a:prstGeom>
          <a:noFill/>
        </p:spPr>
        <p:txBody>
          <a:bodyPr wrap="none" rtlCol="0">
            <a:spAutoFit/>
          </a:bodyPr>
          <a:lstStyle/>
          <a:p>
            <a:r>
              <a:rPr lang="bn-BD" sz="4800" b="1" dirty="0" smtClean="0">
                <a:ln w="22225">
                  <a:solidFill>
                    <a:schemeClr val="accent2"/>
                  </a:solidFill>
                  <a:prstDash val="solid"/>
                </a:ln>
                <a:solidFill>
                  <a:schemeClr val="accent2">
                    <a:lumMod val="40000"/>
                    <a:lumOff val="60000"/>
                  </a:schemeClr>
                </a:solidFill>
                <a:latin typeface="NikoshBAN" pitchFamily="2" charset="0"/>
                <a:cs typeface="NikoshBAN" pitchFamily="2" charset="0"/>
              </a:rPr>
              <a:t>পাঠ পরিচিতি </a:t>
            </a:r>
            <a:endParaRPr lang="en-US" sz="4800" b="1" dirty="0">
              <a:ln w="22225">
                <a:solidFill>
                  <a:schemeClr val="accent2"/>
                </a:solidFill>
                <a:prstDash val="solid"/>
              </a:ln>
              <a:solidFill>
                <a:schemeClr val="accent2">
                  <a:lumMod val="40000"/>
                  <a:lumOff val="60000"/>
                </a:schemeClr>
              </a:solidFill>
              <a:latin typeface="NikoshBAN" pitchFamily="2" charset="0"/>
              <a:cs typeface="NikoshBAN" pitchFamily="2" charset="0"/>
            </a:endParaRPr>
          </a:p>
        </p:txBody>
      </p:sp>
      <p:sp>
        <p:nvSpPr>
          <p:cNvPr id="3" name="TextBox 2"/>
          <p:cNvSpPr txBox="1"/>
          <p:nvPr/>
        </p:nvSpPr>
        <p:spPr>
          <a:xfrm>
            <a:off x="3160201" y="1089481"/>
            <a:ext cx="4439036" cy="707886"/>
          </a:xfrm>
          <a:prstGeom prst="rect">
            <a:avLst/>
          </a:prstGeom>
          <a:noFill/>
        </p:spPr>
        <p:txBody>
          <a:bodyPr wrap="none" rtlCol="0">
            <a:spAutoFit/>
          </a:bodyPr>
          <a:lstStyle/>
          <a:p>
            <a:r>
              <a:rPr lang="bn-BD"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বিষয়ঃ</a:t>
            </a:r>
            <a:r>
              <a:rPr lang="bn-BD" sz="4000" dirty="0" smtClean="0">
                <a:latin typeface="NikoshBAN" pitchFamily="2" charset="0"/>
                <a:cs typeface="NikoshBAN" pitchFamily="2" charset="0"/>
              </a:rPr>
              <a:t> </a:t>
            </a: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অর্থনীতি</a:t>
            </a:r>
            <a:r>
              <a:rPr lang="en-U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 </a:t>
            </a: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দ্বিতীয়</a:t>
            </a:r>
            <a:r>
              <a:rPr lang="en-US"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 </a:t>
            </a: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পত্র</a:t>
            </a:r>
            <a:endParaRPr lang="en-US" sz="4000" dirty="0">
              <a:latin typeface="NikoshBAN" pitchFamily="2" charset="0"/>
              <a:cs typeface="NikoshBAN" pitchFamily="2" charset="0"/>
            </a:endParaRPr>
          </a:p>
        </p:txBody>
      </p:sp>
      <p:sp>
        <p:nvSpPr>
          <p:cNvPr id="4" name="TextBox 3"/>
          <p:cNvSpPr txBox="1"/>
          <p:nvPr/>
        </p:nvSpPr>
        <p:spPr>
          <a:xfrm>
            <a:off x="3178235" y="1651173"/>
            <a:ext cx="2100255" cy="707886"/>
          </a:xfrm>
          <a:prstGeom prst="rect">
            <a:avLst/>
          </a:prstGeom>
          <a:noFill/>
        </p:spPr>
        <p:txBody>
          <a:bodyPr wrap="none" rtlCol="0">
            <a:spAutoFit/>
          </a:bodyPr>
          <a:lstStyle/>
          <a:p>
            <a:r>
              <a:rPr lang="bn-BD"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শ্রেণিঃ</a:t>
            </a:r>
            <a:r>
              <a:rPr lang="bn-BD" sz="4000" dirty="0" smtClean="0">
                <a:latin typeface="NikoshBAN" pitchFamily="2" charset="0"/>
                <a:cs typeface="NikoshBAN" pitchFamily="2" charset="0"/>
              </a:rPr>
              <a:t> </a:t>
            </a: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দ্বাদশ</a:t>
            </a:r>
            <a:endParaRPr lang="en-US" sz="4000" dirty="0">
              <a:latin typeface="NikoshBAN" pitchFamily="2" charset="0"/>
              <a:cs typeface="NikoshBAN" pitchFamily="2" charset="0"/>
            </a:endParaRPr>
          </a:p>
        </p:txBody>
      </p:sp>
      <p:sp>
        <p:nvSpPr>
          <p:cNvPr id="5" name="TextBox 4"/>
          <p:cNvSpPr txBox="1"/>
          <p:nvPr/>
        </p:nvSpPr>
        <p:spPr>
          <a:xfrm>
            <a:off x="3160201" y="2158766"/>
            <a:ext cx="2456122" cy="707886"/>
          </a:xfrm>
          <a:prstGeom prst="rect">
            <a:avLst/>
          </a:prstGeom>
          <a:noFill/>
        </p:spPr>
        <p:txBody>
          <a:bodyPr wrap="none" rtlCol="0">
            <a:spAutoFit/>
          </a:bodyPr>
          <a:lstStyle/>
          <a:p>
            <a:r>
              <a:rPr lang="bn-BD" sz="4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অধ্যায়ঃ</a:t>
            </a:r>
            <a:r>
              <a:rPr lang="bn-BD" sz="4000" dirty="0" smtClean="0">
                <a:latin typeface="NikoshBAN" pitchFamily="2" charset="0"/>
                <a:cs typeface="NikoshBAN" pitchFamily="2" charset="0"/>
              </a:rPr>
              <a:t> </a:t>
            </a:r>
            <a:r>
              <a:rPr lang="en-US" sz="40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itchFamily="2" charset="0"/>
                <a:cs typeface="NikoshBAN" pitchFamily="2" charset="0"/>
              </a:rPr>
              <a:t>অষ্টম</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6" name="TextBox 5"/>
          <p:cNvSpPr txBox="1"/>
          <p:nvPr/>
        </p:nvSpPr>
        <p:spPr>
          <a:xfrm>
            <a:off x="3160202" y="2720458"/>
            <a:ext cx="2965877" cy="707886"/>
          </a:xfrm>
          <a:prstGeom prst="rect">
            <a:avLst/>
          </a:prstGeom>
          <a:noFill/>
        </p:spPr>
        <p:txBody>
          <a:bodyPr wrap="none" rtlCol="0">
            <a:spAutoFit/>
          </a:bodyPr>
          <a:lstStyle/>
          <a:p>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সময়ঃ</a:t>
            </a:r>
            <a:r>
              <a:rPr lang="bn-BD" sz="4000" dirty="0" smtClean="0">
                <a:latin typeface="NikoshBAN" pitchFamily="2" charset="0"/>
                <a:cs typeface="NikoshBAN" pitchFamily="2" charset="0"/>
              </a:rPr>
              <a:t> </a:t>
            </a:r>
            <a:r>
              <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৫০</a:t>
            </a:r>
            <a:r>
              <a:rPr lang="bn-BD" sz="4000" dirty="0" smtClean="0">
                <a:latin typeface="NikoshBAN" pitchFamily="2" charset="0"/>
                <a:cs typeface="NikoshBAN" pitchFamily="2" charset="0"/>
              </a:rPr>
              <a:t> </a:t>
            </a:r>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মিনিট</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
        <p:nvSpPr>
          <p:cNvPr id="7" name="TextBox 6"/>
          <p:cNvSpPr txBox="1"/>
          <p:nvPr/>
        </p:nvSpPr>
        <p:spPr>
          <a:xfrm>
            <a:off x="3159745" y="3282150"/>
            <a:ext cx="3849131" cy="707886"/>
          </a:xfrm>
          <a:prstGeom prst="rect">
            <a:avLst/>
          </a:prstGeom>
          <a:noFill/>
        </p:spPr>
        <p:txBody>
          <a:bodyPr wrap="none" rtlCol="0">
            <a:spAutoFit/>
          </a:bodyPr>
          <a:lstStyle/>
          <a:p>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তারিখঃ</a:t>
            </a:r>
            <a:r>
              <a:rPr lang="bn-BD" sz="4000" dirty="0" smtClean="0">
                <a:latin typeface="NikoshBAN" pitchFamily="2" charset="0"/>
                <a:cs typeface="NikoshBAN" pitchFamily="2" charset="0"/>
              </a:rPr>
              <a:t> </a:t>
            </a:r>
            <a:r>
              <a:rPr lang="bn-IN"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১</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৪</a:t>
            </a:r>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a:t>
            </a:r>
            <a:r>
              <a:rPr lang="bn-IN"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০</a:t>
            </a:r>
            <a:r>
              <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২</a:t>
            </a:r>
            <a:r>
              <a:rPr lang="bn-BD"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-২০</a:t>
            </a:r>
            <a:r>
              <a:rPr lang="en-US" sz="4000" b="1" dirty="0" smtClean="0">
                <a:ln w="6600">
                  <a:solidFill>
                    <a:schemeClr val="accent2"/>
                  </a:solidFill>
                  <a:prstDash val="solid"/>
                </a:ln>
                <a:solidFill>
                  <a:srgbClr val="FFFFFF"/>
                </a:solidFill>
                <a:effectLst>
                  <a:outerShdw dist="38100" dir="2700000" algn="tl" rotWithShape="0">
                    <a:schemeClr val="accent2"/>
                  </a:outerShdw>
                </a:effectLst>
                <a:latin typeface="NikoshBAN" pitchFamily="2" charset="0"/>
                <a:cs typeface="NikoshBAN" pitchFamily="2" charset="0"/>
              </a:rPr>
              <a:t>23</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17250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800" decel="100000"/>
                                        <p:tgtEl>
                                          <p:spTgt spid="4"/>
                                        </p:tgtEl>
                                      </p:cBhvr>
                                    </p:animEffect>
                                    <p:anim calcmode="lin" valueType="num">
                                      <p:cBhvr>
                                        <p:cTn id="24" dur="800" decel="100000" fill="hold"/>
                                        <p:tgtEl>
                                          <p:spTgt spid="4"/>
                                        </p:tgtEl>
                                        <p:attrNameLst>
                                          <p:attrName>style.rotation</p:attrName>
                                        </p:attrNameLst>
                                      </p:cBhvr>
                                      <p:tavLst>
                                        <p:tav tm="0">
                                          <p:val>
                                            <p:fltVal val="-90"/>
                                          </p:val>
                                        </p:tav>
                                        <p:tav tm="100000">
                                          <p:val>
                                            <p:fltVal val="0"/>
                                          </p:val>
                                        </p:tav>
                                      </p:tavLst>
                                    </p:anim>
                                    <p:anim calcmode="lin" valueType="num">
                                      <p:cBhvr>
                                        <p:cTn id="25" dur="800" decel="100000" fill="hold"/>
                                        <p:tgtEl>
                                          <p:spTgt spid="4"/>
                                        </p:tgtEl>
                                        <p:attrNameLst>
                                          <p:attrName>ppt_x</p:attrName>
                                        </p:attrNameLst>
                                      </p:cBhvr>
                                      <p:tavLst>
                                        <p:tav tm="0">
                                          <p:val>
                                            <p:strVal val="#ppt_x+0.4"/>
                                          </p:val>
                                        </p:tav>
                                        <p:tav tm="100000">
                                          <p:val>
                                            <p:strVal val="#ppt_x-0.05"/>
                                          </p:val>
                                        </p:tav>
                                      </p:tavLst>
                                    </p:anim>
                                    <p:anim calcmode="lin" valueType="num">
                                      <p:cBhvr>
                                        <p:cTn id="26" dur="800" decel="100000" fill="hold"/>
                                        <p:tgtEl>
                                          <p:spTgt spid="4"/>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800" decel="100000"/>
                                        <p:tgtEl>
                                          <p:spTgt spid="5"/>
                                        </p:tgtEl>
                                      </p:cBhvr>
                                    </p:animEffect>
                                    <p:anim calcmode="lin" valueType="num">
                                      <p:cBhvr>
                                        <p:cTn id="32" dur="800" decel="100000" fill="hold"/>
                                        <p:tgtEl>
                                          <p:spTgt spid="5"/>
                                        </p:tgtEl>
                                        <p:attrNameLst>
                                          <p:attrName>style.rotation</p:attrName>
                                        </p:attrNameLst>
                                      </p:cBhvr>
                                      <p:tavLst>
                                        <p:tav tm="0">
                                          <p:val>
                                            <p:fltVal val="-90"/>
                                          </p:val>
                                        </p:tav>
                                        <p:tav tm="100000">
                                          <p:val>
                                            <p:fltVal val="0"/>
                                          </p:val>
                                        </p:tav>
                                      </p:tavLst>
                                    </p:anim>
                                    <p:anim calcmode="lin" valueType="num">
                                      <p:cBhvr>
                                        <p:cTn id="33" dur="800" decel="100000" fill="hold"/>
                                        <p:tgtEl>
                                          <p:spTgt spid="5"/>
                                        </p:tgtEl>
                                        <p:attrNameLst>
                                          <p:attrName>ppt_x</p:attrName>
                                        </p:attrNameLst>
                                      </p:cBhvr>
                                      <p:tavLst>
                                        <p:tav tm="0">
                                          <p:val>
                                            <p:strVal val="#ppt_x+0.4"/>
                                          </p:val>
                                        </p:tav>
                                        <p:tav tm="100000">
                                          <p:val>
                                            <p:strVal val="#ppt_x-0.05"/>
                                          </p:val>
                                        </p:tav>
                                      </p:tavLst>
                                    </p:anim>
                                    <p:anim calcmode="lin" valueType="num">
                                      <p:cBhvr>
                                        <p:cTn id="34" dur="800" decel="100000" fill="hold"/>
                                        <p:tgtEl>
                                          <p:spTgt spid="5"/>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800" decel="100000"/>
                                        <p:tgtEl>
                                          <p:spTgt spid="6"/>
                                        </p:tgtEl>
                                      </p:cBhvr>
                                    </p:animEffect>
                                    <p:anim calcmode="lin" valueType="num">
                                      <p:cBhvr>
                                        <p:cTn id="40" dur="800" decel="100000" fill="hold"/>
                                        <p:tgtEl>
                                          <p:spTgt spid="6"/>
                                        </p:tgtEl>
                                        <p:attrNameLst>
                                          <p:attrName>style.rotation</p:attrName>
                                        </p:attrNameLst>
                                      </p:cBhvr>
                                      <p:tavLst>
                                        <p:tav tm="0">
                                          <p:val>
                                            <p:fltVal val="-90"/>
                                          </p:val>
                                        </p:tav>
                                        <p:tav tm="100000">
                                          <p:val>
                                            <p:fltVal val="0"/>
                                          </p:val>
                                        </p:tav>
                                      </p:tavLst>
                                    </p:anim>
                                    <p:anim calcmode="lin" valueType="num">
                                      <p:cBhvr>
                                        <p:cTn id="41" dur="800" decel="100000" fill="hold"/>
                                        <p:tgtEl>
                                          <p:spTgt spid="6"/>
                                        </p:tgtEl>
                                        <p:attrNameLst>
                                          <p:attrName>ppt_x</p:attrName>
                                        </p:attrNameLst>
                                      </p:cBhvr>
                                      <p:tavLst>
                                        <p:tav tm="0">
                                          <p:val>
                                            <p:strVal val="#ppt_x+0.4"/>
                                          </p:val>
                                        </p:tav>
                                        <p:tav tm="100000">
                                          <p:val>
                                            <p:strVal val="#ppt_x-0.05"/>
                                          </p:val>
                                        </p:tav>
                                      </p:tavLst>
                                    </p:anim>
                                    <p:anim calcmode="lin" valueType="num">
                                      <p:cBhvr>
                                        <p:cTn id="42" dur="800" decel="100000" fill="hold"/>
                                        <p:tgtEl>
                                          <p:spTgt spid="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800" decel="100000"/>
                                        <p:tgtEl>
                                          <p:spTgt spid="7"/>
                                        </p:tgtEl>
                                      </p:cBhvr>
                                    </p:animEffect>
                                    <p:anim calcmode="lin" valueType="num">
                                      <p:cBhvr>
                                        <p:cTn id="48" dur="800" decel="100000" fill="hold"/>
                                        <p:tgtEl>
                                          <p:spTgt spid="7"/>
                                        </p:tgtEl>
                                        <p:attrNameLst>
                                          <p:attrName>style.rotation</p:attrName>
                                        </p:attrNameLst>
                                      </p:cBhvr>
                                      <p:tavLst>
                                        <p:tav tm="0">
                                          <p:val>
                                            <p:fltVal val="-90"/>
                                          </p:val>
                                        </p:tav>
                                        <p:tav tm="100000">
                                          <p:val>
                                            <p:fltVal val="0"/>
                                          </p:val>
                                        </p:tav>
                                      </p:tavLst>
                                    </p:anim>
                                    <p:anim calcmode="lin" valueType="num">
                                      <p:cBhvr>
                                        <p:cTn id="49" dur="800" decel="100000" fill="hold"/>
                                        <p:tgtEl>
                                          <p:spTgt spid="7"/>
                                        </p:tgtEl>
                                        <p:attrNameLst>
                                          <p:attrName>ppt_x</p:attrName>
                                        </p:attrNameLst>
                                      </p:cBhvr>
                                      <p:tavLst>
                                        <p:tav tm="0">
                                          <p:val>
                                            <p:strVal val="#ppt_x+0.4"/>
                                          </p:val>
                                        </p:tav>
                                        <p:tav tm="100000">
                                          <p:val>
                                            <p:strVal val="#ppt_x-0.05"/>
                                          </p:val>
                                        </p:tav>
                                      </p:tavLst>
                                    </p:anim>
                                    <p:anim calcmode="lin" valueType="num">
                                      <p:cBhvr>
                                        <p:cTn id="50" dur="800" decel="100000" fill="hold"/>
                                        <p:tgtEl>
                                          <p:spTgt spid="7"/>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305800" cy="6172200"/>
          </a:xfrm>
        </p:spPr>
        <p:style>
          <a:lnRef idx="1">
            <a:schemeClr val="accent1"/>
          </a:lnRef>
          <a:fillRef idx="2">
            <a:schemeClr val="accent1"/>
          </a:fillRef>
          <a:effectRef idx="1">
            <a:schemeClr val="accent1"/>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5400" b="1" cap="none" spc="0"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শিখনফলঃ</a:t>
            </a:r>
            <a:r>
              <a:rPr lang="en-US" sz="5400" b="1"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r>
            <a:br>
              <a:rPr lang="en-US" sz="5400" b="1"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b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১.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ডেভিড</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রিকার্ডোর</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তুলনামূলক</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সুবিধা</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ব্যয়</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তত্ত্ব</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বলতে</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পারবে</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২.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চিত্রের</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সাহায্যে</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ডেভিড</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রিকার্ডোর</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তুলনামূলক</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সুবিধা</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ব্যয়</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তত্ত্ব</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ব্যাখ্যা</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করতে</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পারবে</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b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৩.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তুলনা</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মূলক</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সুবিধা</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তত্ত্বের</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সমালোচনা</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সীমাবদ্ধতা</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উল্লেখ</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করতে</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পারবে</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a:t>
            </a:r>
            <a:r>
              <a:rPr lang="en-US" b="1"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r>
            <a:br>
              <a:rPr lang="en-US" b="1"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br>
            <a:endParaRPr lang="en-US" b="1"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75438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476488" cy="620268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dirty="0" smtClean="0">
                <a:latin typeface="NikoshBAN" pitchFamily="2" charset="0"/>
                <a:cs typeface="NikoshBAN" pitchFamily="2" charset="0"/>
              </a:rPr>
              <a:t/>
            </a:r>
            <a:br>
              <a:rPr lang="en-US" sz="3600" dirty="0" smtClean="0">
                <a:latin typeface="NikoshBAN" pitchFamily="2" charset="0"/>
                <a:cs typeface="NikoshBAN" pitchFamily="2" charset="0"/>
              </a:rPr>
            </a:br>
            <a:r>
              <a:rPr lang="en-US"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ডেভিড</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রিকার্ডোর</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6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তত্ত্বঃ</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
            </a:r>
            <a:b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br>
            <a:r>
              <a:rPr lang="en-US" sz="3800" dirty="0" err="1" smtClean="0">
                <a:latin typeface="NikoshBAN" pitchFamily="2" charset="0"/>
                <a:cs typeface="NikoshBAN" pitchFamily="2" charset="0"/>
              </a:rPr>
              <a:t>ডেভিড</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রিকার্ডো</a:t>
            </a:r>
            <a:r>
              <a:rPr lang="en-US" sz="3800" dirty="0" smtClean="0">
                <a:latin typeface="NikoshBAN" pitchFamily="2" charset="0"/>
                <a:cs typeface="NikoshBAN" pitchFamily="2" charset="0"/>
              </a:rPr>
              <a:t> ১৮১৫ </a:t>
            </a:r>
            <a:r>
              <a:rPr lang="en-US" sz="3800" dirty="0" err="1" smtClean="0">
                <a:latin typeface="NikoshBAN" pitchFamily="2" charset="0"/>
                <a:cs typeface="NikoshBAN" pitchFamily="2" charset="0"/>
              </a:rPr>
              <a:t>সালে</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প্রকাশিত‘Principles</a:t>
            </a:r>
            <a:r>
              <a:rPr lang="en-US" sz="3800" dirty="0" smtClean="0">
                <a:latin typeface="NikoshBAN" pitchFamily="2" charset="0"/>
                <a:cs typeface="NikoshBAN" pitchFamily="2" charset="0"/>
              </a:rPr>
              <a:t> of Political Economy’ </a:t>
            </a:r>
            <a:r>
              <a:rPr lang="en-US" sz="3800" dirty="0" err="1" smtClean="0">
                <a:latin typeface="NikoshBAN" pitchFamily="2" charset="0"/>
                <a:cs typeface="NikoshBAN" pitchFamily="2" charset="0"/>
              </a:rPr>
              <a:t>গ্রন্থে</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তুলনামূলক</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সুবিধা</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তত্ত্বটি</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ব্যাখ্য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করেন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মনে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করেন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দুটি</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দেশের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মধ্যে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বাণিজ্যের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জন্য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দ্রব্য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উৎপাদনে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দেশের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পরম</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সুবিধা</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থাকতে</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হবে</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এমন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নয়</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মতে</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দেশ</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দ্রব্য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উৎপাদনে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তুলনামূলকভাবে</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অন্য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দেশের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চেয়ে</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বেশি</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সুবিধা</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পেলে</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সে</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দেশ</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সেই</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দ্রব্য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উৎপাদন</a:t>
            </a:r>
            <a:r>
              <a:rPr lang="en-US" sz="3800" dirty="0" smtClean="0">
                <a:latin typeface="NikoshBAN" pitchFamily="2" charset="0"/>
                <a:cs typeface="NikoshBAN" pitchFamily="2" charset="0"/>
              </a:rPr>
              <a:t> ও </a:t>
            </a:r>
            <a:r>
              <a:rPr lang="en-US" sz="3800" dirty="0" err="1" smtClean="0">
                <a:latin typeface="NikoshBAN" pitchFamily="2" charset="0"/>
                <a:cs typeface="NikoshBAN" pitchFamily="2" charset="0"/>
              </a:rPr>
              <a:t>রপ্তানি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করবে</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অন্যদিকে</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জন্য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তুলনামূলকভাবে</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অসুবিধাজনক</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যে</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দ্রব্যের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উৎপাদন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সেটা</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উৎপাদন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আমদানি</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করবে</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আর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এভাবেই</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শুরু</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হবে</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আন্তর্জাতিক</a:t>
            </a:r>
            <a:r>
              <a:rPr lang="en-US" sz="3800" dirty="0" smtClean="0">
                <a:latin typeface="NikoshBAN" pitchFamily="2" charset="0"/>
                <a:cs typeface="NikoshBAN" pitchFamily="2" charset="0"/>
              </a:rPr>
              <a:t> </a:t>
            </a:r>
            <a:r>
              <a:rPr lang="en-US" sz="3800" dirty="0" err="1" smtClean="0">
                <a:latin typeface="NikoshBAN" pitchFamily="2" charset="0"/>
                <a:cs typeface="NikoshBAN" pitchFamily="2" charset="0"/>
              </a:rPr>
              <a:t>বাণিজ্য</a:t>
            </a:r>
            <a:r>
              <a:rPr lang="en-US" sz="3800" dirty="0" smtClean="0">
                <a:latin typeface="NikoshBAN" pitchFamily="2" charset="0"/>
                <a:cs typeface="NikoshBAN" pitchFamily="2" charset="0"/>
              </a:rPr>
              <a:t>।</a:t>
            </a:r>
            <a:r>
              <a:rPr lang="en-US" sz="3600" dirty="0" smtClean="0">
                <a:latin typeface="NikoshBAN" pitchFamily="2" charset="0"/>
                <a:cs typeface="NikoshBAN" pitchFamily="2" charset="0"/>
              </a:rPr>
              <a:t/>
            </a:r>
            <a:br>
              <a:rPr lang="en-US" sz="3600" dirty="0" smtClean="0">
                <a:latin typeface="NikoshBAN" pitchFamily="2" charset="0"/>
                <a:cs typeface="NikoshBAN" pitchFamily="2" charset="0"/>
              </a:rPr>
            </a:br>
            <a:r>
              <a:rPr lang="en-US" sz="4000" dirty="0" smtClean="0">
                <a:latin typeface="NikoshBAN" pitchFamily="2" charset="0"/>
                <a:cs typeface="NikoshBAN" pitchFamily="2" charset="0"/>
              </a:rPr>
              <a:t/>
            </a:r>
            <a:br>
              <a:rPr lang="en-US" sz="4000" dirty="0" smtClean="0">
                <a:latin typeface="NikoshBAN" pitchFamily="2" charset="0"/>
                <a:cs typeface="NikoshBAN" pitchFamily="2" charset="0"/>
              </a:rPr>
            </a:br>
            <a:endParaRPr lang="en-US" dirty="0">
              <a:latin typeface="NikoshBAN" pitchFamily="2" charset="0"/>
              <a:cs typeface="NikoshBAN" pitchFamily="2" charset="0"/>
            </a:endParaRPr>
          </a:p>
        </p:txBody>
      </p:sp>
    </p:spTree>
    <p:extLst>
      <p:ext uri="{BB962C8B-B14F-4D97-AF65-F5344CB8AC3E}">
        <p14:creationId xmlns:p14="http://schemas.microsoft.com/office/powerpoint/2010/main" val="255542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0"/>
            <a:ext cx="8095488" cy="6202680"/>
          </a:xfrm>
        </p:spPr>
        <p:txBody>
          <a:bodyPr>
            <a:normAutofit/>
          </a:bodyPr>
          <a:lstStyle/>
          <a:p>
            <a:r>
              <a:rPr lang="en-US" sz="6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অনুমিত</a:t>
            </a:r>
            <a:r>
              <a:rPr lang="en-US"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 </a:t>
            </a:r>
            <a:r>
              <a:rPr lang="en-US" sz="6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শর্তঃ</a:t>
            </a:r>
            <a:r>
              <a:rPr lang="en-US"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 </a:t>
            </a:r>
            <a:r>
              <a:rPr lang="en-US" sz="2800" dirty="0" smtClean="0">
                <a:latin typeface="NikoshBAN" pitchFamily="2" charset="0"/>
                <a:cs typeface="NikoshBAN" pitchFamily="2" charset="0"/>
              </a:rPr>
              <a:t/>
            </a:r>
            <a:br>
              <a:rPr lang="en-US" sz="2800" dirty="0" smtClean="0">
                <a:latin typeface="NikoshBAN" pitchFamily="2" charset="0"/>
                <a:cs typeface="NikoshBAN" pitchFamily="2" charset="0"/>
              </a:rPr>
            </a:br>
            <a:r>
              <a:rPr lang="en-US" sz="4800" dirty="0" smtClean="0">
                <a:latin typeface="NikoshBAN" pitchFamily="2" charset="0"/>
                <a:cs typeface="NikoshBAN" pitchFamily="2" charset="0"/>
              </a:rPr>
              <a:t>১। </a:t>
            </a:r>
            <a:r>
              <a:rPr lang="en-US" sz="4800" dirty="0" err="1" smtClean="0">
                <a:latin typeface="NikoshBAN" pitchFamily="2" charset="0"/>
                <a:cs typeface="NikoshBAN" pitchFamily="2" charset="0"/>
              </a:rPr>
              <a:t>দুটি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দেশ</a:t>
            </a:r>
            <a:r>
              <a:rPr lang="en-US" sz="4800" dirty="0" smtClean="0">
                <a:latin typeface="NikoshBAN" pitchFamily="2" charset="0"/>
                <a:cs typeface="NikoshBAN" pitchFamily="2" charset="0"/>
              </a:rPr>
              <a:t>,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২। </a:t>
            </a:r>
            <a:r>
              <a:rPr lang="en-US" sz="4800" dirty="0" err="1" smtClean="0">
                <a:latin typeface="NikoshBAN" pitchFamily="2" charset="0"/>
                <a:cs typeface="NikoshBAN" pitchFamily="2" charset="0"/>
              </a:rPr>
              <a:t>দুটি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পণ্য</a:t>
            </a:r>
            <a:r>
              <a:rPr lang="en-US" sz="4800" dirty="0" smtClean="0">
                <a:latin typeface="NikoshBAN" pitchFamily="2" charset="0"/>
                <a:cs typeface="NikoshBAN" pitchFamily="2" charset="0"/>
              </a:rPr>
              <a:t>,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৩। </a:t>
            </a:r>
            <a:r>
              <a:rPr lang="en-US" sz="4800" dirty="0" err="1" smtClean="0">
                <a:latin typeface="NikoshBAN" pitchFamily="2" charset="0"/>
                <a:cs typeface="NikoshBAN" pitchFamily="2" charset="0"/>
              </a:rPr>
              <a:t>উৎপাদনের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উপকরণ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শুধু</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শ্রম</a:t>
            </a:r>
            <a:r>
              <a:rPr lang="en-US" sz="4800" dirty="0" smtClean="0">
                <a:latin typeface="NikoshBAN" pitchFamily="2" charset="0"/>
                <a:cs typeface="NikoshBAN" pitchFamily="2" charset="0"/>
              </a:rPr>
              <a:t>,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৪। </a:t>
            </a:r>
            <a:r>
              <a:rPr lang="en-US" sz="4800" dirty="0" err="1" smtClean="0">
                <a:latin typeface="NikoshBAN" pitchFamily="2" charset="0"/>
                <a:cs typeface="NikoshBAN" pitchFamily="2" charset="0"/>
              </a:rPr>
              <a:t>শ্রমের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ব্যয়ই</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উৎপাদন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ব্যয়</a:t>
            </a:r>
            <a:r>
              <a:rPr lang="en-US" sz="4800" dirty="0" smtClean="0">
                <a:latin typeface="NikoshBAN" pitchFamily="2" charset="0"/>
                <a:cs typeface="NikoshBAN" pitchFamily="2" charset="0"/>
              </a:rPr>
              <a:t>,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৫। </a:t>
            </a:r>
            <a:r>
              <a:rPr lang="en-US" sz="4800" dirty="0" err="1" smtClean="0">
                <a:latin typeface="NikoshBAN" pitchFamily="2" charset="0"/>
                <a:cs typeface="NikoshBAN" pitchFamily="2" charset="0"/>
              </a:rPr>
              <a:t>পরিবহণ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ব্যয়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শূন্য</a:t>
            </a:r>
            <a:r>
              <a:rPr lang="en-US" sz="4800" dirty="0" smtClean="0">
                <a:latin typeface="NikoshBAN" pitchFamily="2" charset="0"/>
                <a:cs typeface="NikoshBAN" pitchFamily="2" charset="0"/>
              </a:rPr>
              <a:t>,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৬। </a:t>
            </a:r>
            <a:r>
              <a:rPr lang="en-US" sz="4800" dirty="0" err="1" smtClean="0">
                <a:latin typeface="NikoshBAN" pitchFamily="2" charset="0"/>
                <a:cs typeface="NikoshBAN" pitchFamily="2" charset="0"/>
              </a:rPr>
              <a:t>পূর্ণ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প্রতিযোগীতা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বিরাজমান</a:t>
            </a:r>
            <a:r>
              <a:rPr lang="en-US" sz="4800" dirty="0" smtClean="0">
                <a:latin typeface="NikoshBAN" pitchFamily="2" charset="0"/>
                <a:cs typeface="NikoshBAN" pitchFamily="2" charset="0"/>
              </a:rPr>
              <a:t>,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৭। </a:t>
            </a:r>
            <a:r>
              <a:rPr lang="en-US" sz="4800" dirty="0" err="1" smtClean="0">
                <a:latin typeface="NikoshBAN" pitchFamily="2" charset="0"/>
                <a:cs typeface="NikoshBAN" pitchFamily="2" charset="0"/>
              </a:rPr>
              <a:t>পূর্ণ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নিয়োগ</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বিদ্যমান</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363037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
            <a:ext cx="8247888" cy="6202680"/>
          </a:xfrm>
        </p:spPr>
        <p:txBody>
          <a:bodyPr>
            <a:normAutofit fontScale="90000"/>
          </a:bodyPr>
          <a:lstStyle/>
          <a:p>
            <a:r>
              <a:rPr lang="en-US" sz="3200" dirty="0" err="1" smtClean="0">
                <a:latin typeface="NikoshBAN" pitchFamily="2" charset="0"/>
                <a:cs typeface="NikoshBAN" pitchFamily="2" charset="0"/>
              </a:rPr>
              <a:t>তত্ত্বের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সূচীর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মাধ্যমে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তত্ত্বটি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যায়</a:t>
            </a:r>
            <a:r>
              <a:rPr lang="en-US" sz="3200" dirty="0" smtClean="0">
                <a:latin typeface="NikoshBAN" pitchFamily="2" charset="0"/>
                <a:cs typeface="NikoshBAN" pitchFamily="2" charset="0"/>
              </a:rPr>
              <a:t>।</a:t>
            </a:r>
            <a:br>
              <a:rPr lang="en-US" sz="3200" dirty="0" smtClean="0">
                <a:latin typeface="NikoshBAN" pitchFamily="2" charset="0"/>
                <a:cs typeface="NikoshBAN" pitchFamily="2" charset="0"/>
              </a:rPr>
            </a:br>
            <a:r>
              <a:rPr lang="en-US" dirty="0">
                <a:latin typeface="NikoshBAN" pitchFamily="2" charset="0"/>
                <a:cs typeface="NikoshBAN" pitchFamily="2" charset="0"/>
              </a:rPr>
              <a:t> </a:t>
            </a:r>
            <a:r>
              <a:rPr lang="en-US" sz="3200" dirty="0" err="1" smtClean="0">
                <a:latin typeface="NikoshBAN" pitchFamily="2" charset="0"/>
                <a:cs typeface="NikoshBAN" pitchFamily="2" charset="0"/>
              </a:rPr>
              <a:t>তুলনামূলক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সুবিধা</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তত্ত্ব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একক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শ্রম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দ্বারা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উৎপাদিত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পণ্য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সংখ্যা</a:t>
            </a:r>
            <a:r>
              <a:rPr lang="en-US" sz="3200" dirty="0" smtClean="0">
                <a:latin typeface="NikoshBAN" pitchFamily="2" charset="0"/>
                <a:cs typeface="NikoshBAN" pitchFamily="2" charset="0"/>
              </a:rPr>
              <a:t>)</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a:latin typeface="NikoshBAN" pitchFamily="2" charset="0"/>
                <a:cs typeface="NikoshBAN" pitchFamily="2" charset="0"/>
              </a:rPr>
              <a:t/>
            </a:r>
            <a:br>
              <a:rPr lang="en-US" dirty="0">
                <a:latin typeface="NikoshBAN" pitchFamily="2" charset="0"/>
                <a:cs typeface="NikoshBAN" pitchFamily="2" charset="0"/>
              </a:rPr>
            </a:b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r>
              <a:rPr lang="en-US" sz="4800" dirty="0" smtClean="0">
                <a:latin typeface="NikoshBAN" pitchFamily="2" charset="0"/>
                <a:cs typeface="NikoshBAN" pitchFamily="2" charset="0"/>
              </a:rPr>
              <a:t/>
            </a:r>
            <a:br>
              <a:rPr lang="en-US" sz="4800" dirty="0" smtClean="0">
                <a:latin typeface="NikoshBAN" pitchFamily="2" charset="0"/>
                <a:cs typeface="NikoshBAN" pitchFamily="2" charset="0"/>
              </a:rPr>
            </a:br>
            <a:r>
              <a:rPr lang="en-US" sz="2800" dirty="0" err="1" smtClean="0">
                <a:latin typeface="NikoshBAN" pitchFamily="2" charset="0"/>
                <a:cs typeface="NikoshBAN" pitchFamily="2" charset="0"/>
              </a:rPr>
              <a:t>সূচী</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অনুযায়ী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বর্তমানে</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শ্রমিক</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দিনের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ব্যবহার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৪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এক্ষেত্রে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ক্ষমতা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তুলনামূলক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ঐ </a:t>
            </a:r>
            <a:r>
              <a:rPr lang="en-US" sz="2800" dirty="0" err="1" smtClean="0">
                <a:latin typeface="NikoshBAN" pitchFamily="2" charset="0"/>
                <a:cs typeface="NikoshBAN" pitchFamily="2" charset="0"/>
              </a:rPr>
              <a:t>পরিমাণ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ব্যবহার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অথবা</a:t>
            </a:r>
            <a:r>
              <a:rPr lang="en-US" sz="2800" dirty="0" smtClean="0">
                <a:latin typeface="NikoshBAN" pitchFamily="2" charset="0"/>
                <a:cs typeface="NikoshBAN" pitchFamily="2" charset="0"/>
              </a:rPr>
              <a:t> ৬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a:t>
            </a:r>
            <a:r>
              <a:rPr lang="en-US" dirty="0">
                <a:latin typeface="NikoshBAN" pitchFamily="2" charset="0"/>
                <a:cs typeface="NikoshBAN" pitchFamily="2" charset="0"/>
              </a:rPr>
              <a:t/>
            </a:r>
            <a:br>
              <a:rPr lang="en-US" dirty="0">
                <a:latin typeface="NikoshBAN" pitchFamily="2" charset="0"/>
                <a:cs typeface="NikoshBAN" pitchFamily="2" charset="0"/>
              </a:rPr>
            </a:b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43824912"/>
              </p:ext>
            </p:extLst>
          </p:nvPr>
        </p:nvGraphicFramePr>
        <p:xfrm>
          <a:off x="1447800" y="1981200"/>
          <a:ext cx="6096000" cy="1198880"/>
        </p:xfrm>
        <a:graphic>
          <a:graphicData uri="http://schemas.openxmlformats.org/drawingml/2006/table">
            <a:tbl>
              <a:tblPr firstRow="1" bandRow="1">
                <a:tableStyleId>{00A15C55-8517-42AA-B614-E9B94910E393}</a:tableStyleId>
              </a:tblPr>
              <a:tblGrid>
                <a:gridCol w="2032000"/>
                <a:gridCol w="2032000"/>
                <a:gridCol w="2032000"/>
              </a:tblGrid>
              <a:tr h="370840">
                <a:tc>
                  <a:txBody>
                    <a:bodyPr/>
                    <a:lstStyle/>
                    <a:p>
                      <a:pPr algn="ctr"/>
                      <a:endParaRPr lang="en-US" dirty="0"/>
                    </a:p>
                  </a:txBody>
                  <a:tcPr/>
                </a:tc>
                <a:tc>
                  <a:txBody>
                    <a:bodyPr/>
                    <a:lstStyle/>
                    <a:p>
                      <a:pPr algn="ctr"/>
                      <a:r>
                        <a:rPr lang="en-US" sz="2400" b="1" dirty="0" err="1" smtClean="0">
                          <a:latin typeface="NikoshBAN" pitchFamily="2" charset="0"/>
                          <a:cs typeface="NikoshBAN" pitchFamily="2" charset="0"/>
                        </a:rPr>
                        <a:t>ভারত</a:t>
                      </a:r>
                      <a:endParaRPr lang="en-US" sz="2400" b="1" dirty="0">
                        <a:latin typeface="NikoshBAN" pitchFamily="2" charset="0"/>
                        <a:cs typeface="NikoshBAN" pitchFamily="2" charset="0"/>
                      </a:endParaRPr>
                    </a:p>
                  </a:txBody>
                  <a:tcPr/>
                </a:tc>
                <a:tc>
                  <a:txBody>
                    <a:bodyPr/>
                    <a:lstStyle/>
                    <a:p>
                      <a:pPr algn="ctr"/>
                      <a:r>
                        <a:rPr lang="en-US" dirty="0" err="1" smtClean="0"/>
                        <a:t>বাংলাদেশ</a:t>
                      </a:r>
                      <a:endParaRPr lang="en-US" dirty="0"/>
                    </a:p>
                  </a:txBody>
                  <a:tcPr/>
                </a:tc>
              </a:tr>
              <a:tr h="370840">
                <a:tc>
                  <a:txBody>
                    <a:bodyPr/>
                    <a:lstStyle/>
                    <a:p>
                      <a:pPr algn="ctr"/>
                      <a:r>
                        <a:rPr lang="en-US" dirty="0" err="1" smtClean="0"/>
                        <a:t>খাদ্য</a:t>
                      </a:r>
                      <a:endParaRPr lang="en-US" dirty="0"/>
                    </a:p>
                  </a:txBody>
                  <a:tcPr/>
                </a:tc>
                <a:tc>
                  <a:txBody>
                    <a:bodyPr/>
                    <a:lstStyle/>
                    <a:p>
                      <a:pPr algn="ctr"/>
                      <a:r>
                        <a:rPr lang="en-US" dirty="0" smtClean="0"/>
                        <a:t>৪</a:t>
                      </a:r>
                      <a:endParaRPr lang="en-US" dirty="0"/>
                    </a:p>
                  </a:txBody>
                  <a:tcPr/>
                </a:tc>
                <a:tc>
                  <a:txBody>
                    <a:bodyPr/>
                    <a:lstStyle/>
                    <a:p>
                      <a:pPr algn="ctr"/>
                      <a:r>
                        <a:rPr lang="en-US" dirty="0" smtClean="0"/>
                        <a:t>১</a:t>
                      </a:r>
                      <a:endParaRPr lang="en-US" dirty="0"/>
                    </a:p>
                  </a:txBody>
                  <a:tcPr/>
                </a:tc>
              </a:tr>
              <a:tr h="370840">
                <a:tc>
                  <a:txBody>
                    <a:bodyPr/>
                    <a:lstStyle/>
                    <a:p>
                      <a:pPr algn="ctr"/>
                      <a:r>
                        <a:rPr lang="en-US" dirty="0" err="1" smtClean="0"/>
                        <a:t>বস্ত্র</a:t>
                      </a:r>
                      <a:endParaRPr lang="en-US" dirty="0"/>
                    </a:p>
                  </a:txBody>
                  <a:tcPr/>
                </a:tc>
                <a:tc>
                  <a:txBody>
                    <a:bodyPr/>
                    <a:lstStyle/>
                    <a:p>
                      <a:pPr algn="ctr"/>
                      <a:r>
                        <a:rPr lang="en-US" dirty="0" smtClean="0"/>
                        <a:t>৮</a:t>
                      </a:r>
                      <a:endParaRPr lang="en-US" dirty="0"/>
                    </a:p>
                  </a:txBody>
                  <a:tcPr/>
                </a:tc>
                <a:tc>
                  <a:txBody>
                    <a:bodyPr/>
                    <a:lstStyle/>
                    <a:p>
                      <a:pPr algn="ctr"/>
                      <a:r>
                        <a:rPr lang="en-US" dirty="0" smtClean="0"/>
                        <a:t>৬</a:t>
                      </a:r>
                      <a:endParaRPr lang="en-US" dirty="0"/>
                    </a:p>
                  </a:txBody>
                  <a:tcPr/>
                </a:tc>
              </a:tr>
            </a:tbl>
          </a:graphicData>
        </a:graphic>
      </p:graphicFrame>
    </p:spTree>
    <p:extLst>
      <p:ext uri="{BB962C8B-B14F-4D97-AF65-F5344CB8AC3E}">
        <p14:creationId xmlns:p14="http://schemas.microsoft.com/office/powerpoint/2010/main" val="274274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0"/>
            <a:ext cx="8095488" cy="62788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dirty="0" err="1" smtClean="0">
                <a:latin typeface="NikoshBAN" pitchFamily="2" charset="0"/>
                <a:cs typeface="NikoshBAN" pitchFamily="2" charset="0"/>
              </a:rPr>
              <a:t>বিষয়টি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চিত্রের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সাহায্যে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যায়ঃ</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a:latin typeface="NikoshBAN" pitchFamily="2" charset="0"/>
                <a:cs typeface="NikoshBAN" pitchFamily="2" charset="0"/>
              </a:rPr>
              <a:t/>
            </a:r>
            <a:br>
              <a:rPr lang="en-US"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a:latin typeface="NikoshBAN" pitchFamily="2" charset="0"/>
                <a:cs typeface="NikoshBAN" pitchFamily="2" charset="0"/>
              </a:rPr>
              <a:t/>
            </a:r>
            <a:br>
              <a:rPr lang="en-US"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a:latin typeface="NikoshBAN" pitchFamily="2" charset="0"/>
                <a:cs typeface="NikoshBAN" pitchFamily="2" charset="0"/>
              </a:rPr>
              <a:t/>
            </a:r>
            <a:br>
              <a:rPr lang="en-US"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a:latin typeface="NikoshBAN" pitchFamily="2" charset="0"/>
                <a:cs typeface="NikoshBAN" pitchFamily="2" charset="0"/>
              </a:rPr>
              <a:t/>
            </a:r>
            <a:br>
              <a:rPr lang="en-US"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a:latin typeface="NikoshBAN" pitchFamily="2" charset="0"/>
                <a:cs typeface="NikoshBAN" pitchFamily="2" charset="0"/>
              </a:rPr>
              <a:t/>
            </a:r>
            <a:br>
              <a:rPr lang="en-US"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a:latin typeface="NikoshBAN" pitchFamily="2" charset="0"/>
                <a:cs typeface="NikoshBAN" pitchFamily="2" charset="0"/>
              </a:rPr>
              <a:t/>
            </a:r>
            <a:br>
              <a:rPr lang="en-US" sz="3200" dirty="0">
                <a:latin typeface="NikoshBAN" pitchFamily="2" charset="0"/>
                <a:cs typeface="NikoshBAN" pitchFamily="2" charset="0"/>
              </a:rPr>
            </a:b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endParaRPr lang="en-US" sz="3200" dirty="0">
              <a:latin typeface="NikoshBAN" pitchFamily="2" charset="0"/>
              <a:cs typeface="NikoshBAN" pitchFamily="2" charset="0"/>
            </a:endParaRPr>
          </a:p>
        </p:txBody>
      </p:sp>
      <p:grpSp>
        <p:nvGrpSpPr>
          <p:cNvPr id="36" name="Group 35"/>
          <p:cNvGrpSpPr/>
          <p:nvPr/>
        </p:nvGrpSpPr>
        <p:grpSpPr>
          <a:xfrm>
            <a:off x="2090221" y="838200"/>
            <a:ext cx="4397665" cy="3449598"/>
            <a:chOff x="2079335" y="685800"/>
            <a:chExt cx="4397665" cy="3449598"/>
          </a:xfrm>
        </p:grpSpPr>
        <p:cxnSp>
          <p:nvCxnSpPr>
            <p:cNvPr id="4" name="Straight Connector 3"/>
            <p:cNvCxnSpPr/>
            <p:nvPr/>
          </p:nvCxnSpPr>
          <p:spPr>
            <a:xfrm>
              <a:off x="2819400" y="1066800"/>
              <a:ext cx="0" cy="243840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a:off x="2819400" y="3495097"/>
              <a:ext cx="28956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819400" y="1828800"/>
              <a:ext cx="457200" cy="1666297"/>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2819400" y="1295400"/>
              <a:ext cx="2362200" cy="2209800"/>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2667000" y="685800"/>
              <a:ext cx="457200" cy="381000"/>
            </a:xfrm>
            <a:prstGeom prst="rect">
              <a:avLst/>
            </a:prstGeom>
            <a:noFill/>
          </p:spPr>
          <p:txBody>
            <a:bodyPr wrap="square" rtlCol="0">
              <a:spAutoFit/>
            </a:bodyPr>
            <a:lstStyle/>
            <a:p>
              <a:r>
                <a:rPr lang="en-US" dirty="0" smtClean="0"/>
                <a:t>Y</a:t>
              </a:r>
              <a:endParaRPr lang="en-US" dirty="0"/>
            </a:p>
          </p:txBody>
        </p:sp>
        <p:sp>
          <p:nvSpPr>
            <p:cNvPr id="16" name="TextBox 15"/>
            <p:cNvSpPr txBox="1"/>
            <p:nvPr/>
          </p:nvSpPr>
          <p:spPr>
            <a:xfrm>
              <a:off x="2362200" y="3429000"/>
              <a:ext cx="381000" cy="461665"/>
            </a:xfrm>
            <a:prstGeom prst="rect">
              <a:avLst/>
            </a:prstGeom>
            <a:noFill/>
          </p:spPr>
          <p:txBody>
            <a:bodyPr wrap="square" rtlCol="0">
              <a:spAutoFit/>
            </a:bodyPr>
            <a:lstStyle/>
            <a:p>
              <a:r>
                <a:rPr lang="en-US" sz="2400" dirty="0" smtClean="0"/>
                <a:t>O</a:t>
              </a:r>
              <a:endParaRPr lang="en-US" sz="2400" dirty="0"/>
            </a:p>
          </p:txBody>
        </p:sp>
        <p:sp>
          <p:nvSpPr>
            <p:cNvPr id="20" name="TextBox 19"/>
            <p:cNvSpPr txBox="1"/>
            <p:nvPr/>
          </p:nvSpPr>
          <p:spPr>
            <a:xfrm>
              <a:off x="3048000" y="1066800"/>
              <a:ext cx="762000" cy="369332"/>
            </a:xfrm>
            <a:prstGeom prst="rect">
              <a:avLst/>
            </a:prstGeom>
            <a:noFill/>
          </p:spPr>
          <p:txBody>
            <a:bodyPr wrap="square" rtlCol="0">
              <a:spAutoFit/>
            </a:bodyPr>
            <a:lstStyle/>
            <a:p>
              <a:r>
                <a:rPr lang="en-US" dirty="0" smtClean="0"/>
                <a:t>I=৮</a:t>
              </a:r>
              <a:endParaRPr lang="en-US" dirty="0"/>
            </a:p>
          </p:txBody>
        </p:sp>
        <p:sp>
          <p:nvSpPr>
            <p:cNvPr id="21" name="TextBox 20"/>
            <p:cNvSpPr txBox="1"/>
            <p:nvPr/>
          </p:nvSpPr>
          <p:spPr>
            <a:xfrm>
              <a:off x="5105400" y="3593068"/>
              <a:ext cx="838200" cy="369332"/>
            </a:xfrm>
            <a:prstGeom prst="rect">
              <a:avLst/>
            </a:prstGeom>
            <a:noFill/>
          </p:spPr>
          <p:txBody>
            <a:bodyPr wrap="square" rtlCol="0">
              <a:spAutoFit/>
            </a:bodyPr>
            <a:lstStyle/>
            <a:p>
              <a:r>
                <a:rPr lang="en-US" dirty="0" smtClean="0"/>
                <a:t>I’=৪</a:t>
              </a:r>
              <a:endParaRPr lang="en-US" dirty="0"/>
            </a:p>
          </p:txBody>
        </p:sp>
        <p:sp>
          <p:nvSpPr>
            <p:cNvPr id="22" name="TextBox 21"/>
            <p:cNvSpPr txBox="1"/>
            <p:nvPr/>
          </p:nvSpPr>
          <p:spPr>
            <a:xfrm>
              <a:off x="2944667" y="3581400"/>
              <a:ext cx="663865" cy="369332"/>
            </a:xfrm>
            <a:prstGeom prst="rect">
              <a:avLst/>
            </a:prstGeom>
            <a:noFill/>
          </p:spPr>
          <p:txBody>
            <a:bodyPr wrap="square" rtlCol="0">
              <a:spAutoFit/>
            </a:bodyPr>
            <a:lstStyle/>
            <a:p>
              <a:r>
                <a:rPr lang="en-US" dirty="0" smtClean="0"/>
                <a:t>B’=১</a:t>
              </a:r>
              <a:endParaRPr lang="en-US" dirty="0"/>
            </a:p>
          </p:txBody>
        </p:sp>
        <p:sp>
          <p:nvSpPr>
            <p:cNvPr id="23" name="TextBox 22"/>
            <p:cNvSpPr txBox="1"/>
            <p:nvPr/>
          </p:nvSpPr>
          <p:spPr>
            <a:xfrm>
              <a:off x="2079335" y="1611868"/>
              <a:ext cx="663865" cy="369332"/>
            </a:xfrm>
            <a:prstGeom prst="rect">
              <a:avLst/>
            </a:prstGeom>
            <a:noFill/>
          </p:spPr>
          <p:txBody>
            <a:bodyPr wrap="square" rtlCol="0">
              <a:spAutoFit/>
            </a:bodyPr>
            <a:lstStyle/>
            <a:p>
              <a:r>
                <a:rPr lang="en-US" dirty="0" smtClean="0"/>
                <a:t>B=৬</a:t>
              </a:r>
              <a:endParaRPr lang="en-US" dirty="0"/>
            </a:p>
          </p:txBody>
        </p:sp>
        <p:sp>
          <p:nvSpPr>
            <p:cNvPr id="24" name="TextBox 23"/>
            <p:cNvSpPr txBox="1"/>
            <p:nvPr/>
          </p:nvSpPr>
          <p:spPr>
            <a:xfrm>
              <a:off x="2079335" y="2286000"/>
              <a:ext cx="587665" cy="369332"/>
            </a:xfrm>
            <a:prstGeom prst="rect">
              <a:avLst/>
            </a:prstGeom>
            <a:noFill/>
          </p:spPr>
          <p:txBody>
            <a:bodyPr wrap="square" rtlCol="0">
              <a:spAutoFit/>
            </a:bodyPr>
            <a:lstStyle/>
            <a:p>
              <a:r>
                <a:rPr lang="en-US" dirty="0" err="1" smtClean="0"/>
                <a:t>বস্ত্র</a:t>
              </a:r>
              <a:endParaRPr lang="en-US" dirty="0"/>
            </a:p>
          </p:txBody>
        </p:sp>
        <p:cxnSp>
          <p:nvCxnSpPr>
            <p:cNvPr id="26" name="Straight Arrow Connector 25"/>
            <p:cNvCxnSpPr/>
            <p:nvPr/>
          </p:nvCxnSpPr>
          <p:spPr>
            <a:xfrm flipV="1">
              <a:off x="2552700" y="2133600"/>
              <a:ext cx="0" cy="5283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3810000" y="3766066"/>
              <a:ext cx="1066800" cy="369332"/>
            </a:xfrm>
            <a:prstGeom prst="rect">
              <a:avLst/>
            </a:prstGeom>
            <a:noFill/>
          </p:spPr>
          <p:txBody>
            <a:bodyPr wrap="square" rtlCol="0">
              <a:spAutoFit/>
            </a:bodyPr>
            <a:lstStyle/>
            <a:p>
              <a:r>
                <a:rPr lang="en-US" dirty="0" err="1" smtClean="0"/>
                <a:t>খাদ্য</a:t>
              </a:r>
              <a:endParaRPr lang="en-US" dirty="0"/>
            </a:p>
          </p:txBody>
        </p:sp>
        <p:cxnSp>
          <p:nvCxnSpPr>
            <p:cNvPr id="33" name="Straight Arrow Connector 32"/>
            <p:cNvCxnSpPr/>
            <p:nvPr/>
          </p:nvCxnSpPr>
          <p:spPr>
            <a:xfrm>
              <a:off x="3886200" y="3733800"/>
              <a:ext cx="76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5791200" y="3276600"/>
              <a:ext cx="685800" cy="369332"/>
            </a:xfrm>
            <a:prstGeom prst="rect">
              <a:avLst/>
            </a:prstGeom>
            <a:noFill/>
          </p:spPr>
          <p:txBody>
            <a:bodyPr wrap="square" rtlCol="0">
              <a:spAutoFit/>
            </a:bodyPr>
            <a:lstStyle/>
            <a:p>
              <a:r>
                <a:rPr lang="en-US" dirty="0" smtClean="0"/>
                <a:t>X</a:t>
              </a:r>
              <a:endParaRPr lang="en-US" dirty="0"/>
            </a:p>
          </p:txBody>
        </p:sp>
      </p:grpSp>
      <p:sp>
        <p:nvSpPr>
          <p:cNvPr id="37" name="TextBox 36"/>
          <p:cNvSpPr txBox="1"/>
          <p:nvPr/>
        </p:nvSpPr>
        <p:spPr>
          <a:xfrm>
            <a:off x="228600" y="4648200"/>
            <a:ext cx="8763000"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dirty="0" err="1" smtClean="0">
                <a:latin typeface="NikoshBAN" pitchFamily="2" charset="0"/>
                <a:cs typeface="NikoshBAN" pitchFamily="2" charset="0"/>
              </a:rPr>
              <a:t>চিত্রে</a:t>
            </a:r>
            <a:r>
              <a:rPr lang="en-US" sz="2800" dirty="0" smtClean="0">
                <a:latin typeface="NikoshBAN" pitchFamily="2" charset="0"/>
                <a:cs typeface="NikoshBAN" pitchFamily="2" charset="0"/>
              </a:rPr>
              <a:t> </a:t>
            </a:r>
            <a:r>
              <a:rPr lang="en-US" sz="2800" dirty="0" smtClean="0"/>
              <a:t>I </a:t>
            </a:r>
            <a:r>
              <a:rPr lang="en-US" sz="2800" dirty="0" err="1" smtClean="0"/>
              <a:t>I</a:t>
            </a:r>
            <a:r>
              <a:rPr lang="en-US" sz="2800" dirty="0" smtClean="0"/>
              <a:t>’ </a:t>
            </a:r>
            <a:r>
              <a:rPr lang="en-US" sz="2800" dirty="0" err="1" smtClean="0">
                <a:latin typeface="NikoshBAN" pitchFamily="2" charset="0"/>
                <a:cs typeface="NikoshBAN" pitchFamily="2" charset="0"/>
              </a:rPr>
              <a:t>হচ্ছে</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ভারতের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সম্ভাবন্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দ্বারা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ভারত</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শ্রমিকের</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দিনের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a:t>
            </a:r>
            <a:r>
              <a:rPr lang="en-US" sz="2800" dirty="0" smtClean="0">
                <a:latin typeface="NikoshBAN" pitchFamily="2" charset="0"/>
                <a:cs typeface="NikoshBAN" pitchFamily="2" charset="0"/>
              </a:rPr>
              <a:t> ৪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অথবা</a:t>
            </a:r>
            <a:r>
              <a:rPr lang="en-US" sz="2800" dirty="0" smtClean="0">
                <a:latin typeface="NikoshBAN" pitchFamily="2" charset="0"/>
                <a:cs typeface="NikoshBAN" pitchFamily="2" charset="0"/>
              </a:rPr>
              <a:t> ৮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সক্ষম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অন্যদিকে</a:t>
            </a:r>
            <a:r>
              <a:rPr lang="en-US" sz="2800" dirty="0" smtClean="0">
                <a:latin typeface="NikoshBAN" pitchFamily="2" charset="0"/>
                <a:cs typeface="NikoshBAN" pitchFamily="2" charset="0"/>
              </a:rPr>
              <a:t> </a:t>
            </a:r>
            <a:r>
              <a:rPr lang="en-US" sz="2800" dirty="0" smtClean="0"/>
              <a:t>B</a:t>
            </a:r>
            <a:r>
              <a:rPr lang="en-US" sz="2800" dirty="0" smtClean="0">
                <a:latin typeface="NikoshBAN" pitchFamily="2" charset="0"/>
                <a:cs typeface="NikoshBAN" pitchFamily="2" charset="0"/>
              </a:rPr>
              <a:t> </a:t>
            </a:r>
            <a:r>
              <a:rPr lang="en-US" sz="2800" dirty="0" err="1" smtClean="0"/>
              <a:t>B</a:t>
            </a:r>
            <a:r>
              <a:rPr lang="en-US" sz="2800" dirty="0" smtClean="0"/>
              <a:t>’ </a:t>
            </a:r>
            <a:r>
              <a:rPr lang="en-US" sz="2800" dirty="0" err="1" smtClean="0">
                <a:latin typeface="NikoshBAN" pitchFamily="2" charset="0"/>
                <a:cs typeface="NikoshBAN" pitchFamily="2" charset="0"/>
              </a:rPr>
              <a:t>হচ্ছে</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সম্ভাবনা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শ্রমিকের</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দিনের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শ্রমে</a:t>
            </a:r>
            <a:r>
              <a:rPr lang="en-US" sz="2800" dirty="0" smtClean="0">
                <a:latin typeface="NikoshBAN" pitchFamily="2" charset="0"/>
                <a:cs typeface="NikoshBAN" pitchFamily="2" charset="0"/>
              </a:rPr>
              <a:t> ১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অথবা</a:t>
            </a:r>
            <a:r>
              <a:rPr lang="en-US" sz="2800" dirty="0" smtClean="0">
                <a:latin typeface="NikoshBAN" pitchFamily="2" charset="0"/>
                <a:cs typeface="NikoshBAN" pitchFamily="2" charset="0"/>
              </a:rPr>
              <a:t> ৬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সক্ষম</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89499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US" sz="2800" dirty="0" err="1" smtClean="0">
                <a:latin typeface="NikoshBAN" pitchFamily="2" charset="0"/>
                <a:cs typeface="NikoshBAN" pitchFamily="2" charset="0"/>
              </a:rPr>
              <a:t>রিকার্ডোর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উন্নত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সুবিধা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ভোগ</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শ্রেষ্ঠত্ব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অন্যদিকে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উন্নয়নশীল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অসুবিধা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ভোগ</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করলেও</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ক্ষেত্রে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অসুবিধা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তুলনামূলকভাবে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এক্ষেত্র্রে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উন্নত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দেশসমূহে</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শ্রেষ্ঠত্ব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রপ্তানি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অন্যদিকে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উন্নয়নশীল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দেশসমূহে</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অপেক্ষাকৃত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অসুবিধা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ভোগ</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a:t>
            </a:r>
            <a:r>
              <a:rPr lang="en-US" sz="2800" dirty="0" smtClean="0">
                <a:latin typeface="NikoshBAN" pitchFamily="2" charset="0"/>
                <a:cs typeface="NikoshBAN" pitchFamily="2" charset="0"/>
              </a:rPr>
              <a:t>-ই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রপ্তানি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করবে</a:t>
            </a:r>
            <a:r>
              <a:rPr lang="en-US" sz="2800" dirty="0" smtClean="0">
                <a:latin typeface="NikoshBAN" pitchFamily="2" charset="0"/>
                <a:cs typeface="NikoshBAN" pitchFamily="2" charset="0"/>
              </a:rPr>
              <a:t>।</a:t>
            </a:r>
            <a:br>
              <a:rPr lang="en-US" sz="2800" dirty="0" smtClean="0">
                <a:latin typeface="NikoshBAN" pitchFamily="2" charset="0"/>
                <a:cs typeface="NikoshBAN" pitchFamily="2" charset="0"/>
              </a:rPr>
            </a:br>
            <a:r>
              <a:rPr lang="en-US" sz="2800" dirty="0" err="1" smtClean="0">
                <a:latin typeface="NikoshBAN" pitchFamily="2" charset="0"/>
                <a:cs typeface="NikoshBAN" pitchFamily="2" charset="0"/>
              </a:rPr>
              <a:t>রিকার্ডোর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তত্ত্ব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অনুযায়ী,ভারত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রপ্তানি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উৎপাদন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রপ্তানি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উভয়ই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বাণিজ্যে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লাভবান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ভারত</a:t>
            </a:r>
            <a:r>
              <a:rPr lang="en-US" sz="2800" dirty="0" smtClean="0">
                <a:latin typeface="NikoshBAN" pitchFamily="2" charset="0"/>
                <a:cs typeface="NikoshBAN" pitchFamily="2" charset="0"/>
              </a:rPr>
              <a:t> ৪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রপ্তানি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a:t>
            </a:r>
            <a:r>
              <a:rPr lang="en-US" sz="2800" dirty="0" smtClean="0">
                <a:latin typeface="NikoshBAN" pitchFamily="2" charset="0"/>
                <a:cs typeface="NikoshBAN" pitchFamily="2" charset="0"/>
              </a:rPr>
              <a:t> ১২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আমদানি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এক্ষেত্রে</a:t>
            </a:r>
            <a:r>
              <a:rPr lang="en-US" sz="2800" dirty="0" smtClean="0">
                <a:latin typeface="NikoshBAN" pitchFamily="2" charset="0"/>
                <a:cs typeface="NikoshBAN" pitchFamily="2" charset="0"/>
              </a:rPr>
              <a:t> (১২-৮) </a:t>
            </a:r>
            <a:r>
              <a:rPr lang="en-US" sz="2800" dirty="0" err="1" smtClean="0">
                <a:latin typeface="NikoshBAN" pitchFamily="2" charset="0"/>
                <a:cs typeface="NikoshBAN" pitchFamily="2" charset="0"/>
              </a:rPr>
              <a:t>বা</a:t>
            </a:r>
            <a:r>
              <a:rPr lang="en-US" sz="2800" dirty="0" smtClean="0">
                <a:latin typeface="NikoshBAN" pitchFamily="2" charset="0"/>
                <a:cs typeface="NikoshBAN" pitchFamily="2" charset="0"/>
              </a:rPr>
              <a:t> ৪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লাভ</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বাংলাদেশও</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এক্ষেত্রে</a:t>
            </a:r>
            <a:r>
              <a:rPr lang="en-US" sz="2800" dirty="0" smtClean="0">
                <a:latin typeface="NikoshBAN" pitchFamily="2" charset="0"/>
                <a:cs typeface="NikoshBAN" pitchFamily="2" charset="0"/>
              </a:rPr>
              <a:t> (৪-২) </a:t>
            </a:r>
            <a:r>
              <a:rPr lang="en-US" sz="2800" dirty="0" err="1" smtClean="0">
                <a:latin typeface="NikoshBAN" pitchFamily="2" charset="0"/>
                <a:cs typeface="NikoshBAN" pitchFamily="2" charset="0"/>
              </a:rPr>
              <a:t>বা</a:t>
            </a:r>
            <a:r>
              <a:rPr lang="en-US" sz="2800" dirty="0" smtClean="0">
                <a:latin typeface="NikoshBAN" pitchFamily="2" charset="0"/>
                <a:cs typeface="NikoshBAN" pitchFamily="2" charset="0"/>
              </a:rPr>
              <a:t> ২ </a:t>
            </a:r>
            <a:r>
              <a:rPr lang="en-US" sz="2800" dirty="0" err="1" smtClean="0">
                <a:latin typeface="NikoshBAN" pitchFamily="2" charset="0"/>
                <a:cs typeface="NikoshBAN" pitchFamily="2" charset="0"/>
              </a:rPr>
              <a:t>একক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খাদ্য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লাভ</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বাণিজ্যে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উভয়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পক্ষই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লাভ</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3667758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5973762"/>
          </a:xfrm>
        </p:spPr>
        <p:style>
          <a:lnRef idx="1">
            <a:schemeClr val="accent6"/>
          </a:lnRef>
          <a:fillRef idx="3">
            <a:schemeClr val="accent6"/>
          </a:fillRef>
          <a:effectRef idx="2">
            <a:schemeClr val="accent6"/>
          </a:effectRef>
          <a:fontRef idx="minor">
            <a:schemeClr val="lt1"/>
          </a:fontRef>
        </p:style>
        <p:txBody>
          <a:bodyPr>
            <a:normAutofit/>
          </a:bodyPr>
          <a:lstStyle/>
          <a:p>
            <a:r>
              <a:rPr lang="en-US" dirty="0" err="1" smtClean="0">
                <a:latin typeface="NikoshBAN" pitchFamily="2" charset="0"/>
                <a:cs typeface="NikoshBAN" pitchFamily="2" charset="0"/>
              </a:rPr>
              <a:t>সমালোচনাঃ</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sz="3600" dirty="0" smtClean="0">
                <a:latin typeface="NikoshBAN" pitchFamily="2" charset="0"/>
                <a:cs typeface="NikoshBAN" pitchFamily="2" charset="0"/>
              </a:rPr>
              <a:t>১। </a:t>
            </a:r>
            <a:r>
              <a:rPr lang="en-US" sz="3600" dirty="0" err="1" smtClean="0">
                <a:latin typeface="NikoshBAN" pitchFamily="2" charset="0"/>
                <a:cs typeface="NikoshBAN" pitchFamily="2" charset="0"/>
              </a:rPr>
              <a:t>দুটি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দেশ</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দ্রব্যের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মাধ্যমে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তত্ত্ব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বাস্তবসম্মত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২। </a:t>
            </a:r>
            <a:r>
              <a:rPr lang="en-US" sz="3600" dirty="0" err="1" smtClean="0">
                <a:latin typeface="NikoshBAN" pitchFamily="2" charset="0"/>
                <a:cs typeface="NikoshBAN" pitchFamily="2" charset="0"/>
              </a:rPr>
              <a:t>উৎপাদনের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উপকরণ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শুধু</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নয়,আরও</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উপকরণ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আছে</a:t>
            </a:r>
            <a:r>
              <a:rPr lang="en-US" sz="3600" dirty="0" smtClean="0">
                <a:latin typeface="NikoshBAN" pitchFamily="2" charset="0"/>
                <a:cs typeface="NikoshBAN" pitchFamily="2" charset="0"/>
              </a:rPr>
              <a:t>।</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৩। </a:t>
            </a:r>
            <a:r>
              <a:rPr lang="en-US" sz="3600" dirty="0" err="1" smtClean="0">
                <a:latin typeface="NikoshBAN" pitchFamily="2" charset="0"/>
                <a:cs typeface="NikoshBAN" pitchFamily="2" charset="0"/>
              </a:rPr>
              <a:t>পরিবহণ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শূন্য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ধরা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হয়েছে,যা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বাস্তবসম্মত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৪। </a:t>
            </a:r>
            <a:r>
              <a:rPr lang="en-US" sz="3600" dirty="0" err="1" smtClean="0">
                <a:latin typeface="NikoshBAN" pitchFamily="2" charset="0"/>
                <a:cs typeface="NikoshBAN" pitchFamily="2" charset="0"/>
              </a:rPr>
              <a:t>এক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শিল্পের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শ্রমিক,অন্য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শিল্পে</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দক্ষ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নাও</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সমজাতীয়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শ্রম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গ্রহণযোগ্য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a:t>
            </a:r>
            <a:br>
              <a:rPr lang="en-US" sz="3600" dirty="0" smtClean="0">
                <a:latin typeface="NikoshBAN" pitchFamily="2" charset="0"/>
                <a:cs typeface="NikoshBAN" pitchFamily="2" charset="0"/>
              </a:rPr>
            </a:br>
            <a:r>
              <a:rPr lang="en-US" sz="3600" dirty="0" smtClean="0">
                <a:latin typeface="NikoshBAN" pitchFamily="2" charset="0"/>
                <a:cs typeface="NikoshBAN" pitchFamily="2" charset="0"/>
              </a:rPr>
              <a:t>৫। </a:t>
            </a:r>
            <a:r>
              <a:rPr lang="en-US" sz="3600" dirty="0" err="1" smtClean="0">
                <a:latin typeface="NikoshBAN" pitchFamily="2" charset="0"/>
                <a:cs typeface="NikoshBAN" pitchFamily="2" charset="0"/>
              </a:rPr>
              <a:t>ব্যয়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স্থির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ধরা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ক্রমবর্ধমান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ক্রমহ্রাসমান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a:t>
            </a:r>
            <a:r>
              <a:rPr lang="en-US" sz="36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572485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TotalTime>
  <Words>213</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শিখনফলঃ ১. ডেভিড রিকার্ডোর তুলনামূলক সুবিধা (ব্যয়) তত্ত্ব কী তা বলতে পারবে। ২. চিত্রের সাহায্যে ডেভিড রিকার্ডোর তুলনামূলক সুবিধা (ব্যয়) তত্ত্ব ব্যাখ্যা করতে পারবে। ৩. তুলনা মূলক সুবিধা তত্ত্বের সমালোচনা/সীমাবদ্ধতা উল্লেখ করতে পারবে। </vt:lpstr>
      <vt:lpstr> ডেভিড রিকার্ডোর তত্ত্বঃ ডেভিড রিকার্ডো ১৮১৫ সালে তার প্রকাশিত‘Principles of Political Economy’ গ্রন্থে তুলনামূলক সুবিধা তত্ত্বটি ব্যাখ্য করেন। তিনি মনে করেন দুটি দেশের মধ্যে বাণিজ্যের জন্য কোনো দ্রব্য উৎপাদনে কোনো দেশের পরম সুবিধা থাকতে হবে এমন নয়। তার মতে, কোন দেশ কোনো দ্রব্য উৎপাদনে তুলনামূলকভাবে অন্য দেশের চেয়ে বেশি সুবিধা পেলে সে দেশ সেই দ্রব্য উৎপাদন ও রপ্তানি করবে। অন্যদিকে, তার জন্য তুলনামূলকভাবে অসুবিধাজনক যে দ্রব্যের উৎপাদন, সেটা উৎপাদন না করে আমদানি করবে। আর এভাবেই শুরু হবে আন্তর্জাতিক বাণিজ্য।  </vt:lpstr>
      <vt:lpstr>অনুমিত শর্তঃ  ১। দুটি দেশ,  ২। দুটি পণ্য,  ৩। উৎপাদনের উপকরণ শুধু শ্রম,  ৪। শ্রমের ব্যয়ই উৎপাদন ব্যয়,  ৫। পরিবহণ ব্যয় শূন্য,  ৬। পূর্ণ প্রতিযোগীতা বিরাজমান,  ৭। পূর্ণ নিয়োগ বিদ্যমান</vt:lpstr>
      <vt:lpstr>তত্ত্বের ব্যাখ্যাঃ একটি সূচীর মাধ্যমে তত্ত্বটি ব্যাখ্যা করা যায়।  তুলনামূলক সুবিধা তত্ত্ব (একক শ্রম দ্বারা উৎপাদিত পণ্য সংখ্যা)    সূচী অনুযায়ী ভারত বর্তমানে ১ জন শ্রমিক ১ দিনের শ্রম ব্যবহার করে ৪ একক খাদ্য উৎপাদন করতে পারে। এক্ষেত্রে বাংলাদেশের শ্রমিকের উৎপাদন ক্ষমতা তুলনামূলক কম থাকায় তারা ঐ পরিমাণ শ্রম ব্যবহার করে ১ একক খাদ্য অথবা ৬ একক বস্ত্র উৎপাদন করে।   </vt:lpstr>
      <vt:lpstr>বিষয়টি চিত্রের সাহায্যে ব্যাখ্যা করা যায়ঃ             </vt:lpstr>
      <vt:lpstr>রিকার্ডোর মতে, উন্নত একটি দেশ সব পণ্য উৎপাদনেই পরম ব্যয় সুবিধা ভোগ করে। কিন্তু কোন একটি পণ্য উৎপাদনে তার শ্রেষ্ঠত্ব বেশি। অন্যদিকে একটি উন্নয়নশীল দেশ সব পণ্য উৎপাদনে পরম অসুবিধা ভোগ করলেও কোন একটি পণ্যের ক্ষেত্রে তার অসুবিধা তুলনামূলকভাবে কম। এক্ষেত্র্রে উন্নত দেশসমূহে যেসব পণ্য উৎপাদনে শ্রেষ্ঠত্ব বেশি সেসব পণ্য উৎপাদন এবং রপ্তানি করবে। অন্যদিকে উন্নয়নশীল দেশসমূহে যেসব পণ্য উৎপাদনে অপেক্ষাকৃত কম অসুবিধা ভোগ করে তা-ই উৎপাদন ও রপ্তানি করবে। রিকার্ডোর তত্ত্ব অনুযায়ী,ভারত যদি খাদ্য উৎপাদন করে বাংলাদেশে রপ্তানি করে এবং বাংলাদেশ যদি বস্ত্র উৎপাদন করে ভারতে রপ্তানি করে তবে উভয়ই বাণিজ্যে লাভবান হতে পারবে। যদি ভারত ৪ একক খাদ্য রপ্তানি করে বাংলাদেশ থেকে ১২ একক বস্ত্র আমদানি করে তবে এক্ষেত্রে (১২-৮) বা ৪ একক বস্ত্র লাভ হয়। বাংলাদেশও এক্ষেত্রে (৪-২) বা ২ একক খাদ্য লাভ হয়। ফলে বাণিজ্যে উভয় পক্ষই লাভ হয়।</vt:lpstr>
      <vt:lpstr>সমালোচনাঃ ১। দুটি দেশ, দুটি দ্রব্যের মাধ্যমে যে তত্ত্ব তা বাস্তবসম্মত নয়। ২। উৎপাদনের উপকরণ শুধু শ্রম নয়,আরও উপকরণ আছে। ৩। পরিবহণ ব্যয় শূন্য ধরা হয়েছে,যা বাস্তবসম্মত নয়। ৪। এক শিল্পের শ্রমিক,অন্য শিল্পে দক্ষ নাও হতে পারে। তাই সমজাতীয় শ্রম গ্রহণযোগ্য নয়। ৫। ব্যয় স্থির ধরা হয়েছে। কিন্তু এটি ক্রমবর্ধমান বা ক্রমহ্রাসমান হতে পারে।</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১. ডেভিড রিকার্ডোর তুলনামূলক সুবিধা (ব্যয়) তত্ত্ব কী তা বলতে পারবে। ২. </dc:title>
  <dc:creator>Shofiqul Islam</dc:creator>
  <cp:lastModifiedBy>Shofiqul Islam</cp:lastModifiedBy>
  <cp:revision>27</cp:revision>
  <dcterms:created xsi:type="dcterms:W3CDTF">2023-02-25T00:11:53Z</dcterms:created>
  <dcterms:modified xsi:type="dcterms:W3CDTF">2023-02-25T05:03:49Z</dcterms:modified>
</cp:coreProperties>
</file>