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322" r:id="rId2"/>
    <p:sldId id="320" r:id="rId3"/>
    <p:sldId id="257" r:id="rId4"/>
    <p:sldId id="323" r:id="rId5"/>
    <p:sldId id="324" r:id="rId6"/>
    <p:sldId id="336" r:id="rId7"/>
    <p:sldId id="325" r:id="rId8"/>
    <p:sldId id="326" r:id="rId9"/>
    <p:sldId id="327" r:id="rId10"/>
    <p:sldId id="338" r:id="rId11"/>
    <p:sldId id="341" r:id="rId12"/>
    <p:sldId id="340" r:id="rId13"/>
    <p:sldId id="328" r:id="rId14"/>
    <p:sldId id="329" r:id="rId15"/>
    <p:sldId id="330" r:id="rId16"/>
    <p:sldId id="342" r:id="rId17"/>
    <p:sldId id="331" r:id="rId18"/>
    <p:sldId id="332" r:id="rId19"/>
    <p:sldId id="333" r:id="rId20"/>
    <p:sldId id="334" r:id="rId21"/>
    <p:sldId id="335" r:id="rId22"/>
    <p:sldId id="339" r:id="rId23"/>
    <p:sldId id="337" r:id="rId24"/>
    <p:sldId id="321"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5" d="100"/>
          <a:sy n="95" d="100"/>
        </p:scale>
        <p:origin x="-666" y="-7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B8189-3261-4ED6-BBBA-53BAE4A2BD7B}"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BC2BB-0AFC-46BB-A1A4-A2B218DE0453}" type="slidenum">
              <a:rPr lang="en-US" smtClean="0"/>
              <a:pPr/>
              <a:t>‹#›</a:t>
            </a:fld>
            <a:endParaRPr lang="en-US"/>
          </a:p>
        </p:txBody>
      </p:sp>
    </p:spTree>
    <p:extLst>
      <p:ext uri="{BB962C8B-B14F-4D97-AF65-F5344CB8AC3E}">
        <p14:creationId xmlns="" xmlns:p14="http://schemas.microsoft.com/office/powerpoint/2010/main" val="149343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02C7B-C040-4671-9216-3C1D37ED207C}"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D02C7B-C040-4671-9216-3C1D37ED207C}" type="datetimeFigureOut">
              <a:rPr lang="en-US" smtClean="0"/>
              <a:pPr/>
              <a:t>11/10/2020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86E2E1D-6827-4D80-8F8C-43BFCDA91FD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62200" y="302609"/>
            <a:ext cx="4495800" cy="6027890"/>
          </a:xfrm>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432593"/>
            <a:ext cx="7772400" cy="187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5331914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hor Energy.png"/>
          <p:cNvPicPr>
            <a:picLocks noGrp="1" noChangeAspect="1"/>
          </p:cNvPicPr>
          <p:nvPr>
            <p:ph idx="1"/>
          </p:nvPr>
        </p:nvPicPr>
        <p:blipFill>
          <a:blip r:embed="rId2"/>
          <a:stretch>
            <a:fillRect/>
          </a:stretch>
        </p:blipFill>
        <p:spPr>
          <a:xfrm>
            <a:off x="1163857" y="873160"/>
            <a:ext cx="6837143" cy="514664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en+is+it+true+Only+for+hydrogen+atoms+and+other+monoelectronic+species.+Why+the+negative+sign.jpg"/>
          <p:cNvPicPr>
            <a:picLocks noGrp="1" noChangeAspect="1"/>
          </p:cNvPicPr>
          <p:nvPr>
            <p:ph idx="1"/>
          </p:nvPr>
        </p:nvPicPr>
        <p:blipFill>
          <a:blip r:embed="rId2"/>
          <a:stretch>
            <a:fillRect/>
          </a:stretch>
        </p:blipFill>
        <p:spPr>
          <a:xfrm>
            <a:off x="1077381" y="1104900"/>
            <a:ext cx="6695019" cy="5021264"/>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Energy Levels</a:t>
            </a:r>
            <a:endParaRPr lang="en-US" dirty="0"/>
          </a:p>
        </p:txBody>
      </p:sp>
      <p:pic>
        <p:nvPicPr>
          <p:cNvPr id="6" name="Content Placeholder 5" descr="1200px-Energy_levels.svg.png"/>
          <p:cNvPicPr>
            <a:picLocks noGrp="1" noChangeAspect="1"/>
          </p:cNvPicPr>
          <p:nvPr>
            <p:ph idx="1"/>
          </p:nvPr>
        </p:nvPicPr>
        <p:blipFill>
          <a:blip r:embed="rId2"/>
          <a:stretch>
            <a:fillRect/>
          </a:stretch>
        </p:blipFill>
        <p:spPr>
          <a:xfrm>
            <a:off x="2375400" y="2674938"/>
            <a:ext cx="4401137" cy="3451225"/>
          </a:xfrm>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10600" cy="5257800"/>
          </a:xfrm>
        </p:spPr>
        <p:txBody>
          <a:bodyPr>
            <a:normAutofit/>
          </a:bodyPr>
          <a:lstStyle/>
          <a:p>
            <a:pPr algn="just"/>
            <a:r>
              <a:rPr lang="as-IN" dirty="0" smtClean="0"/>
              <a:t>ইলেকট্রন </a:t>
            </a:r>
            <a:r>
              <a:rPr lang="as-IN" dirty="0" smtClean="0"/>
              <a:t>কেন্দ্রের নিকটতম অবস্থানে অবস্থান করলে (যখন </a:t>
            </a:r>
            <a:r>
              <a:rPr lang="en-US" sz="3200" i="1" dirty="0" smtClean="0"/>
              <a:t>n</a:t>
            </a:r>
            <a:r>
              <a:rPr lang="as-IN" dirty="0" smtClean="0"/>
              <a:t>-এর </a:t>
            </a:r>
            <a:r>
              <a:rPr lang="as-IN" dirty="0" smtClean="0"/>
              <a:t>মান হ্রাস করা হয়) অর্থাৎ </a:t>
            </a:r>
            <a:r>
              <a:rPr lang="en-US" sz="2800" i="1" dirty="0" smtClean="0"/>
              <a:t>n</a:t>
            </a:r>
            <a:r>
              <a:rPr lang="en-US" sz="2800" dirty="0" smtClean="0"/>
              <a:t>=1</a:t>
            </a:r>
            <a:r>
              <a:rPr lang="as-IN" dirty="0" smtClean="0"/>
              <a:t> </a:t>
            </a:r>
            <a:r>
              <a:rPr lang="as-IN" dirty="0" smtClean="0"/>
              <a:t>হলে ইলেকট্রনের সর্বোচ্চ ঋণাত্মক মান তার সর্বোচ্চ স্থিতিশীল শক্তি অবস্থার </a:t>
            </a:r>
            <a:r>
              <a:rPr lang="as-IN" dirty="0" smtClean="0"/>
              <a:t>নির্দেশক।</a:t>
            </a:r>
            <a:r>
              <a:rPr lang="en-US" dirty="0" smtClean="0"/>
              <a:t> </a:t>
            </a:r>
            <a:r>
              <a:rPr lang="as-IN" dirty="0" smtClean="0"/>
              <a:t>তখন </a:t>
            </a:r>
            <a:r>
              <a:rPr lang="as-IN" dirty="0" smtClean="0"/>
              <a:t>পরমাণুকে (অথবা যে কোনো সিস্টেমকে) সর্বনিম্ন শক্তি অবস্থায় </a:t>
            </a:r>
            <a:r>
              <a:rPr lang="as-IN" dirty="0" smtClean="0"/>
              <a:t>আছে </a:t>
            </a:r>
            <a:r>
              <a:rPr lang="as-IN" dirty="0" smtClean="0"/>
              <a:t>বলে ধরা হয়। </a:t>
            </a:r>
            <a:endParaRPr lang="en-US" dirty="0" smtClean="0"/>
          </a:p>
          <a:p>
            <a:pPr algn="just"/>
            <a:r>
              <a:rPr lang="as-IN" dirty="0" smtClean="0"/>
              <a:t>যখন </a:t>
            </a:r>
            <a:r>
              <a:rPr lang="en-US" sz="3200" i="1" dirty="0" smtClean="0"/>
              <a:t>n</a:t>
            </a:r>
            <a:r>
              <a:rPr lang="as-IN" dirty="0" smtClean="0"/>
              <a:t>- </a:t>
            </a:r>
            <a:r>
              <a:rPr lang="as-IN" dirty="0" smtClean="0"/>
              <a:t>এর মান ক্রমান্বয়ে ২, ৩.....প্রভৃতি হয় তখন পরমাণু তার স্থিতিশীল অবস্থা হারিয়ে ক্রমেই উত্তেজিত অবস্থায় বা উচ্চতর শক্তিস্তরে গমন করে। </a:t>
            </a:r>
            <a:endParaRPr lang="en-US" dirty="0" smtClean="0"/>
          </a:p>
          <a:p>
            <a:pPr algn="just"/>
            <a:r>
              <a:rPr lang="as-IN" dirty="0" smtClean="0"/>
              <a:t>এভাবেই </a:t>
            </a:r>
            <a:r>
              <a:rPr lang="en-US" sz="3200" i="1" dirty="0" smtClean="0"/>
              <a:t>n</a:t>
            </a:r>
            <a:r>
              <a:rPr lang="as-IN" dirty="0" smtClean="0"/>
              <a:t>-এর </a:t>
            </a:r>
            <a:r>
              <a:rPr lang="as-IN" dirty="0" smtClean="0"/>
              <a:t>মান ক্রমান্বয়ে যখন ১ থেকে বৃদ্ধি পেতে থাকে, তার বোর ব্যাসার্ধও </a:t>
            </a:r>
            <a:r>
              <a:rPr lang="as-IN" dirty="0" smtClean="0"/>
              <a:t>বৃদ্ধি </a:t>
            </a:r>
            <a:r>
              <a:rPr lang="as-IN" dirty="0" smtClean="0"/>
              <a:t>পেতে থাকে (অর্থাৎ ক্রমান্বয়ে নিউক্লিয়াসের সাথে দূরত্ব বাড়তে থাকে)।</a:t>
            </a:r>
            <a:endParaRPr lang="en-US" dirty="0"/>
          </a:p>
        </p:txBody>
      </p:sp>
      <p:sp>
        <p:nvSpPr>
          <p:cNvPr id="3" name="Title 2"/>
          <p:cNvSpPr>
            <a:spLocks noGrp="1"/>
          </p:cNvSpPr>
          <p:nvPr>
            <p:ph type="title"/>
          </p:nvPr>
        </p:nvSpPr>
        <p:spPr>
          <a:xfrm>
            <a:off x="457200" y="338328"/>
            <a:ext cx="8229600" cy="880872"/>
          </a:xfrm>
        </p:spPr>
        <p:txBody>
          <a:bodyPr/>
          <a:lstStyle/>
          <a:p>
            <a:r>
              <a:rPr lang="as-IN" dirty="0" smtClean="0"/>
              <a:t>পরমাণুস্থ ইলেক্ট্রনের শক্তি</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381999" cy="4572000"/>
          </a:xfrm>
        </p:spPr>
        <p:txBody>
          <a:bodyPr>
            <a:normAutofit fontScale="92500" lnSpcReduction="10000"/>
          </a:bodyPr>
          <a:lstStyle/>
          <a:p>
            <a:r>
              <a:rPr lang="as-IN" dirty="0" smtClean="0"/>
              <a:t>পরমাণুর </a:t>
            </a:r>
            <a:r>
              <a:rPr lang="as-IN" dirty="0" smtClean="0"/>
              <a:t>বিকীর্ণ শক্তি শোষণের কারণে ইলেকট্রন নিম্নতর শক্তিস্তর </a:t>
            </a:r>
            <a:r>
              <a:rPr lang="as-IN" dirty="0" smtClean="0"/>
              <a:t>(</a:t>
            </a:r>
            <a:r>
              <a:rPr lang="en-US" dirty="0" smtClean="0"/>
              <a:t>n</a:t>
            </a:r>
            <a:r>
              <a:rPr lang="as-IN" dirty="0" smtClean="0"/>
              <a:t>-এর </a:t>
            </a:r>
            <a:r>
              <a:rPr lang="as-IN" dirty="0" smtClean="0"/>
              <a:t>মান যখন ক্ষুদ্রতর) থেকে উচ্চতর শক্তিস্তর </a:t>
            </a:r>
            <a:r>
              <a:rPr lang="as-IN" dirty="0" smtClean="0"/>
              <a:t>(</a:t>
            </a:r>
            <a:r>
              <a:rPr lang="en-US" dirty="0" smtClean="0"/>
              <a:t>n</a:t>
            </a:r>
            <a:r>
              <a:rPr lang="as-IN" dirty="0" smtClean="0"/>
              <a:t>-এর </a:t>
            </a:r>
            <a:r>
              <a:rPr lang="as-IN" dirty="0" smtClean="0"/>
              <a:t>মান তখন উচ্চতর) গমন করে </a:t>
            </a:r>
            <a:r>
              <a:rPr lang="as-IN" dirty="0" smtClean="0"/>
              <a:t>(</a:t>
            </a:r>
            <a:r>
              <a:rPr lang="en-US" dirty="0" err="1" smtClean="0"/>
              <a:t>i</a:t>
            </a:r>
            <a:r>
              <a:rPr lang="as-IN" dirty="0" smtClean="0"/>
              <a:t>) </a:t>
            </a:r>
            <a:endParaRPr lang="en-US" dirty="0" smtClean="0"/>
          </a:p>
          <a:p>
            <a:r>
              <a:rPr lang="as-IN" dirty="0" smtClean="0"/>
              <a:t>পক্ষান্তরে</a:t>
            </a:r>
            <a:r>
              <a:rPr lang="as-IN" dirty="0" smtClean="0"/>
              <a:t>, ইলেকট্রন যখন উচ্চতর শক্তিস্তর থেকে নিম্নস্তর শক্তিস্তরে ফিরে আসে তখন ফোটন আকারে বিকীর্ণ শক্তি নির্গত করে </a:t>
            </a:r>
            <a:r>
              <a:rPr lang="as-IN" dirty="0" smtClean="0"/>
              <a:t>(</a:t>
            </a:r>
            <a:r>
              <a:rPr lang="en-US" dirty="0" smtClean="0"/>
              <a:t>ii</a:t>
            </a:r>
            <a:r>
              <a:rPr lang="as-IN" dirty="0" smtClean="0"/>
              <a:t>)। </a:t>
            </a:r>
            <a:endParaRPr lang="en-US" dirty="0" smtClean="0"/>
          </a:p>
          <a:p>
            <a:r>
              <a:rPr lang="as-IN" dirty="0" smtClean="0"/>
              <a:t>প্রথমটি (</a:t>
            </a:r>
            <a:r>
              <a:rPr lang="en-US" dirty="0" err="1" smtClean="0"/>
              <a:t>i</a:t>
            </a:r>
            <a:r>
              <a:rPr lang="as-IN" dirty="0" smtClean="0"/>
              <a:t>) </a:t>
            </a:r>
            <a:r>
              <a:rPr lang="as-IN" dirty="0" smtClean="0"/>
              <a:t>হলো শক্তি শোষণ প্রক্রিয়া, আর দ্বিতীয়টি </a:t>
            </a:r>
            <a:r>
              <a:rPr lang="as-IN" dirty="0" smtClean="0"/>
              <a:t>(</a:t>
            </a:r>
            <a:r>
              <a:rPr lang="en-US" dirty="0" smtClean="0"/>
              <a:t>ii</a:t>
            </a:r>
            <a:r>
              <a:rPr lang="as-IN" dirty="0" smtClean="0"/>
              <a:t>) </a:t>
            </a:r>
            <a:r>
              <a:rPr lang="as-IN" dirty="0" smtClean="0"/>
              <a:t>হলো শক্তি নির্গমন </a:t>
            </a:r>
            <a:r>
              <a:rPr lang="as-IN" dirty="0" smtClean="0"/>
              <a:t>প্রক্রিয়া</a:t>
            </a:r>
            <a:endParaRPr lang="en-US" dirty="0" smtClean="0"/>
          </a:p>
          <a:p>
            <a:r>
              <a:rPr lang="as-IN" dirty="0" smtClean="0"/>
              <a:t>এখানে </a:t>
            </a:r>
            <a:r>
              <a:rPr lang="as-IN" dirty="0" smtClean="0"/>
              <a:t>শক্তির পরিবর্তন কোয়ান্টাম আকারেই </a:t>
            </a:r>
            <a:r>
              <a:rPr lang="as-IN" dirty="0" smtClean="0"/>
              <a:t>সংগঠিত </a:t>
            </a:r>
            <a:r>
              <a:rPr lang="as-IN" dirty="0" smtClean="0"/>
              <a:t>হয়। </a:t>
            </a:r>
            <a:endParaRPr lang="en-US" dirty="0" smtClean="0"/>
          </a:p>
          <a:p>
            <a:r>
              <a:rPr lang="as-IN" dirty="0" smtClean="0"/>
              <a:t>এখন </a:t>
            </a:r>
            <a:r>
              <a:rPr lang="as-IN" dirty="0" smtClean="0"/>
              <a:t>হাইড্রোজেন পরমাণুর নির্গমন প্রক্রিয়াটি দ্বিতীয় ক্ষেত্রে </a:t>
            </a:r>
            <a:r>
              <a:rPr lang="as-IN" dirty="0" smtClean="0"/>
              <a:t>(</a:t>
            </a:r>
            <a:r>
              <a:rPr lang="en-US" dirty="0" smtClean="0"/>
              <a:t>ii</a:t>
            </a:r>
            <a:r>
              <a:rPr lang="as-IN" dirty="0" smtClean="0"/>
              <a:t>) </a:t>
            </a:r>
            <a:r>
              <a:rPr lang="as-IN" dirty="0" smtClean="0"/>
              <a:t>এ প্রয়োগ করি। মনে করি, প্রাথমিকভাবে ইলেকট্রনটি উত্তেজিত বা উদ্দীপিত শক্তিস্তরে অবস্থান করছে যখন তার কোয়ান্টাম সংখ্যা </a:t>
            </a:r>
            <a:r>
              <a:rPr lang="en-US" dirty="0" smtClean="0"/>
              <a:t>n2</a:t>
            </a:r>
            <a:r>
              <a:rPr lang="as-IN" dirty="0" smtClean="0"/>
              <a:t>। </a:t>
            </a:r>
            <a:r>
              <a:rPr lang="as-IN" dirty="0" smtClean="0"/>
              <a:t>নির্গমন প্রক্রিয়ায় সর্বশেষে ইলেকট্রন যখন নিম্নতর শক্তিস্তরে অবস্থান করে তখন তার কোয়ান্টাম সংখ্যা </a:t>
            </a:r>
            <a:r>
              <a:rPr lang="en-US" dirty="0" smtClean="0"/>
              <a:t>n1</a:t>
            </a:r>
            <a:endParaRPr lang="en-US" dirty="0"/>
          </a:p>
        </p:txBody>
      </p:sp>
      <p:sp>
        <p:nvSpPr>
          <p:cNvPr id="3" name="Title 2"/>
          <p:cNvSpPr>
            <a:spLocks noGrp="1"/>
          </p:cNvSpPr>
          <p:nvPr>
            <p:ph type="title"/>
          </p:nvPr>
        </p:nvSpPr>
        <p:spPr/>
        <p:txBody>
          <a:bodyPr>
            <a:normAutofit fontScale="90000"/>
          </a:bodyPr>
          <a:lstStyle/>
          <a:p>
            <a:r>
              <a:rPr lang="as-IN" dirty="0" smtClean="0"/>
              <a:t>বোর তত্তে¡র মাধ্যমে হাইড্রোজেন পরমাণুর বর্ণালি রেখা </a:t>
            </a:r>
            <a:r>
              <a:rPr lang="as-IN" dirty="0" smtClean="0"/>
              <a:t>ব্যাখ্যা</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edberg_Equn.jpg"/>
          <p:cNvPicPr>
            <a:picLocks noGrp="1" noChangeAspect="1"/>
          </p:cNvPicPr>
          <p:nvPr>
            <p:ph idx="1"/>
          </p:nvPr>
        </p:nvPicPr>
        <p:blipFill>
          <a:blip r:embed="rId2"/>
          <a:stretch>
            <a:fillRect/>
          </a:stretch>
        </p:blipFill>
        <p:spPr>
          <a:xfrm>
            <a:off x="1981200" y="381000"/>
            <a:ext cx="4724400" cy="6238548"/>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dberg_Equn_1.jpg"/>
          <p:cNvPicPr>
            <a:picLocks noGrp="1" noChangeAspect="1"/>
          </p:cNvPicPr>
          <p:nvPr>
            <p:ph idx="1"/>
          </p:nvPr>
        </p:nvPicPr>
        <p:blipFill>
          <a:blip r:embed="rId2"/>
          <a:stretch>
            <a:fillRect/>
          </a:stretch>
        </p:blipFill>
        <p:spPr>
          <a:xfrm>
            <a:off x="1981200" y="298815"/>
            <a:ext cx="4800600" cy="6434313"/>
          </a:xfrm>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458200" cy="4373563"/>
          </a:xfrm>
        </p:spPr>
        <p:txBody>
          <a:bodyPr>
            <a:normAutofit fontScale="92500"/>
          </a:bodyPr>
          <a:lstStyle/>
          <a:p>
            <a:r>
              <a:rPr lang="as-IN" dirty="0" smtClean="0"/>
              <a:t>হাইড্রোজেনের বিকিরণ বা নির্গমন বর্ণালিতে প্রত্যেকটি বর্ণালি রেখা তার একটি নির্দিষ্ট ধাপান্তর বা স্তরান্তর-এর জন্যই সৃষ্টি হয়</a:t>
            </a:r>
            <a:r>
              <a:rPr lang="as-IN" dirty="0" smtClean="0"/>
              <a:t>।</a:t>
            </a:r>
            <a:endParaRPr lang="en-US" dirty="0" smtClean="0"/>
          </a:p>
          <a:p>
            <a:r>
              <a:rPr lang="as-IN" dirty="0" smtClean="0"/>
              <a:t> </a:t>
            </a:r>
            <a:r>
              <a:rPr lang="as-IN" dirty="0" smtClean="0"/>
              <a:t>অসংখ্য হাইড্রোজেন পরমাণুর ভিন্ন ভিন্ন বর্ণালি রেখাগুলো যে ভিন্ন ভিন্ন ধাপান্তরের ফলে সৃষ্ট, তা বিভিন্ন পরীক্ষালব্ধ ফল থেকেই প্রমাণিত। </a:t>
            </a:r>
            <a:endParaRPr lang="en-US" dirty="0" smtClean="0"/>
          </a:p>
          <a:p>
            <a:r>
              <a:rPr lang="as-IN" dirty="0" smtClean="0"/>
              <a:t>একটি </a:t>
            </a:r>
            <a:r>
              <a:rPr lang="as-IN" dirty="0" smtClean="0"/>
              <a:t>নির্দিষ্ট শক্তির (তরঙ্গদৈর্ঘ্য বা কম্পাংক) ধাপ বা স্তর থেকে কি পরিমাণ ফোটন নির্গমন হচ্ছে, তার উপর নির্ভর করছে ঐ বর্ণালি রেখার ঔজ্জ্বল্য। </a:t>
            </a:r>
            <a:endParaRPr lang="en-US" dirty="0" smtClean="0"/>
          </a:p>
          <a:p>
            <a:r>
              <a:rPr lang="as-IN" dirty="0" smtClean="0"/>
              <a:t>অতিবেগুনি </a:t>
            </a:r>
            <a:r>
              <a:rPr lang="as-IN" dirty="0" smtClean="0"/>
              <a:t>থেকে অবলোহিত অঞ্চল পর্যন্ত হাইড্রোজেনের বিকিরণ বর্ণালির বিস্তৃতি। বিভিন্ন আবিষ্কারকের নামানুসারে সৃষ্ট </a:t>
            </a:r>
            <a:r>
              <a:rPr lang="as-IN" dirty="0" smtClean="0"/>
              <a:t>সিরিজগুলো মধ্যে </a:t>
            </a:r>
            <a:r>
              <a:rPr lang="as-IN" dirty="0" smtClean="0"/>
              <a:t>বামার সিরিজ-এর বর্ণালি রেখাগুলো দৃশ্যমান অঞ্চলের  অন্তর্ভুক্ত বিধায় তা সহজেই পর্যবেক্ষণ ও ব্যাখ্যা করা যায়।</a:t>
            </a:r>
            <a:endParaRPr lang="en-US" dirty="0"/>
          </a:p>
        </p:txBody>
      </p:sp>
      <p:sp>
        <p:nvSpPr>
          <p:cNvPr id="3" name="Title 2"/>
          <p:cNvSpPr>
            <a:spLocks noGrp="1"/>
          </p:cNvSpPr>
          <p:nvPr>
            <p:ph type="title"/>
          </p:nvPr>
        </p:nvSpPr>
        <p:spPr/>
        <p:txBody>
          <a:bodyPr/>
          <a:lstStyle/>
          <a:p>
            <a:r>
              <a:rPr lang="as-IN" dirty="0" smtClean="0"/>
              <a:t>পরমাণুস্থ ইলেক্ট্রনের শক্তি</a:t>
            </a:r>
            <a:endParaRPr lang="en-US" dirty="0"/>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riess copy.jpg"/>
          <p:cNvPicPr>
            <a:picLocks noGrp="1" noChangeAspect="1"/>
          </p:cNvPicPr>
          <p:nvPr>
            <p:ph idx="1"/>
          </p:nvPr>
        </p:nvPicPr>
        <p:blipFill>
          <a:blip r:embed="rId2"/>
          <a:stretch>
            <a:fillRect/>
          </a:stretch>
        </p:blipFill>
        <p:spPr>
          <a:xfrm>
            <a:off x="860224" y="2895600"/>
            <a:ext cx="7788370" cy="2355850"/>
          </a:xfrm>
        </p:spPr>
      </p:pic>
      <p:sp>
        <p:nvSpPr>
          <p:cNvPr id="3" name="Title 2"/>
          <p:cNvSpPr>
            <a:spLocks noGrp="1"/>
          </p:cNvSpPr>
          <p:nvPr>
            <p:ph type="title"/>
          </p:nvPr>
        </p:nvSpPr>
        <p:spPr/>
        <p:txBody>
          <a:bodyPr>
            <a:normAutofit fontScale="90000"/>
          </a:bodyPr>
          <a:lstStyle/>
          <a:p>
            <a:r>
              <a:rPr lang="as-IN" dirty="0" smtClean="0"/>
              <a:t>পারমাণবিক হাইড্রোজেনের বিকিরণ বর্ণালির সিরিজ</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ries_1 copy.jpg"/>
          <p:cNvPicPr>
            <a:picLocks noGrp="1" noChangeAspect="1"/>
          </p:cNvPicPr>
          <p:nvPr>
            <p:ph idx="1"/>
          </p:nvPr>
        </p:nvPicPr>
        <p:blipFill>
          <a:blip r:embed="rId2"/>
          <a:stretch>
            <a:fillRect/>
          </a:stretch>
        </p:blipFill>
        <p:spPr>
          <a:xfrm>
            <a:off x="748870" y="2015883"/>
            <a:ext cx="7480730" cy="3686417"/>
          </a:xfrm>
        </p:spPr>
      </p:pic>
      <p:sp>
        <p:nvSpPr>
          <p:cNvPr id="3" name="Title 2"/>
          <p:cNvSpPr>
            <a:spLocks noGrp="1"/>
          </p:cNvSpPr>
          <p:nvPr>
            <p:ph type="title"/>
          </p:nvPr>
        </p:nvSpPr>
        <p:spPr>
          <a:xfrm>
            <a:off x="457200" y="338328"/>
            <a:ext cx="8229600" cy="880872"/>
          </a:xfrm>
        </p:spPr>
        <p:txBody>
          <a:bodyPr>
            <a:normAutofit fontScale="90000"/>
          </a:bodyPr>
          <a:lstStyle/>
          <a:p>
            <a:r>
              <a:rPr lang="as-IN" dirty="0" smtClean="0"/>
              <a:t>পারমাণবিক হাইড্রোজেনের বিকিরণ বর্ণালির সিরিজ</a:t>
            </a:r>
            <a:endParaRPr lang="en-US"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155825"/>
          </a:xfrm>
        </p:spPr>
        <p:txBody>
          <a:bodyPr>
            <a:normAutofit/>
          </a:bodyPr>
          <a:lstStyle/>
          <a:p>
            <a:r>
              <a:rPr lang="en-US" dirty="0" err="1" smtClean="0"/>
              <a:t>দ্বিতীয়</a:t>
            </a:r>
            <a:r>
              <a:rPr lang="en-US" dirty="0" smtClean="0"/>
              <a:t> </a:t>
            </a:r>
            <a:r>
              <a:rPr lang="en-US" dirty="0" err="1" smtClean="0"/>
              <a:t>অধ্যায়</a:t>
            </a:r>
            <a:r>
              <a:rPr lang="en-US" dirty="0" smtClean="0"/>
              <a:t/>
            </a:r>
            <a:br>
              <a:rPr lang="en-US" dirty="0" smtClean="0"/>
            </a:br>
            <a:r>
              <a:rPr lang="en-US" dirty="0" err="1" smtClean="0"/>
              <a:t>গুণগত</a:t>
            </a:r>
            <a:r>
              <a:rPr lang="en-US" dirty="0" smtClean="0"/>
              <a:t> </a:t>
            </a:r>
            <a:r>
              <a:rPr lang="en-US" dirty="0" err="1" smtClean="0"/>
              <a:t>রসায়ন</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a:xfrm>
            <a:off x="1371600" y="3124200"/>
            <a:ext cx="6400800" cy="1752600"/>
          </a:xfrm>
        </p:spPr>
        <p:txBody>
          <a:bodyPr>
            <a:normAutofit/>
          </a:bodyPr>
          <a:lstStyle/>
          <a:p>
            <a:r>
              <a:rPr lang="as-IN" sz="3200" dirty="0" smtClean="0"/>
              <a:t>ড. মোহাম্মদ রেয়াজুল হক</a:t>
            </a:r>
          </a:p>
          <a:p>
            <a:r>
              <a:rPr lang="as-IN" sz="3200" dirty="0" smtClean="0"/>
              <a:t>সহযোগী অধ্যাপক, রসায়ন </a:t>
            </a:r>
          </a:p>
          <a:p>
            <a:r>
              <a:rPr lang="as-IN" sz="3200" dirty="0" smtClean="0"/>
              <a:t>চট্টগ্রাম কলেজ, চট্টগ্রাম</a:t>
            </a:r>
            <a:endParaRPr lang="en-US" sz="3200" dirty="0"/>
          </a:p>
        </p:txBody>
      </p:sp>
    </p:spTree>
    <p:extLst>
      <p:ext uri="{BB962C8B-B14F-4D97-AF65-F5344CB8AC3E}">
        <p14:creationId xmlns="" xmlns:p14="http://schemas.microsoft.com/office/powerpoint/2010/main" val="12246657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omic-emission-hydrogen-spectrum.png"/>
          <p:cNvPicPr>
            <a:picLocks noGrp="1" noChangeAspect="1"/>
          </p:cNvPicPr>
          <p:nvPr>
            <p:ph idx="1"/>
          </p:nvPr>
        </p:nvPicPr>
        <p:blipFill>
          <a:blip r:embed="rId2"/>
          <a:stretch>
            <a:fillRect/>
          </a:stretch>
        </p:blipFill>
        <p:spPr>
          <a:xfrm>
            <a:off x="2057400" y="1867709"/>
            <a:ext cx="4800600" cy="4258455"/>
          </a:xfrm>
        </p:spPr>
      </p:pic>
      <p:sp>
        <p:nvSpPr>
          <p:cNvPr id="3" name="Title 2"/>
          <p:cNvSpPr>
            <a:spLocks noGrp="1"/>
          </p:cNvSpPr>
          <p:nvPr>
            <p:ph type="title"/>
          </p:nvPr>
        </p:nvSpPr>
        <p:spPr/>
        <p:txBody>
          <a:bodyPr>
            <a:normAutofit fontScale="90000"/>
          </a:bodyPr>
          <a:lstStyle/>
          <a:p>
            <a:r>
              <a:rPr lang="as-IN" dirty="0" smtClean="0"/>
              <a:t>পারমাণবিক হাইড্রোজেনের বিকিরণ বর্ণালির সিরিজ</a:t>
            </a:r>
            <a:endParaRPr lang="en-US"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th copy.jpg"/>
          <p:cNvPicPr>
            <a:picLocks noGrp="1" noChangeAspect="1"/>
          </p:cNvPicPr>
          <p:nvPr>
            <p:ph idx="1"/>
          </p:nvPr>
        </p:nvPicPr>
        <p:blipFill>
          <a:blip r:embed="rId2"/>
          <a:stretch>
            <a:fillRect/>
          </a:stretch>
        </p:blipFill>
        <p:spPr>
          <a:xfrm>
            <a:off x="492550" y="2108776"/>
            <a:ext cx="8041850" cy="3714174"/>
          </a:xfrm>
        </p:spPr>
      </p:pic>
      <p:sp>
        <p:nvSpPr>
          <p:cNvPr id="3" name="Title 2"/>
          <p:cNvSpPr>
            <a:spLocks noGrp="1"/>
          </p:cNvSpPr>
          <p:nvPr>
            <p:ph type="title"/>
          </p:nvPr>
        </p:nvSpPr>
        <p:spPr/>
        <p:txBody>
          <a:bodyPr/>
          <a:lstStyle/>
          <a:p>
            <a:r>
              <a:rPr lang="en-US" dirty="0" smtClean="0"/>
              <a:t>Problem</a:t>
            </a: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_1.jpg"/>
          <p:cNvPicPr>
            <a:picLocks noGrp="1" noChangeAspect="1"/>
          </p:cNvPicPr>
          <p:nvPr>
            <p:ph idx="1"/>
          </p:nvPr>
        </p:nvPicPr>
        <p:blipFill>
          <a:blip r:embed="rId2"/>
          <a:stretch>
            <a:fillRect/>
          </a:stretch>
        </p:blipFill>
        <p:spPr>
          <a:xfrm>
            <a:off x="1600200" y="1829331"/>
            <a:ext cx="5333999" cy="4296833"/>
          </a:xfrm>
        </p:spPr>
      </p:pic>
      <p:sp>
        <p:nvSpPr>
          <p:cNvPr id="3" name="Title 2"/>
          <p:cNvSpPr>
            <a:spLocks noGrp="1"/>
          </p:cNvSpPr>
          <p:nvPr>
            <p:ph type="title"/>
          </p:nvPr>
        </p:nvSpPr>
        <p:spPr/>
        <p:txBody>
          <a:bodyPr/>
          <a:lstStyle/>
          <a:p>
            <a:r>
              <a:rPr lang="en-US" dirty="0" smtClean="0"/>
              <a:t>Problem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png"/>
          <p:cNvPicPr>
            <a:picLocks noGrp="1" noChangeAspect="1"/>
          </p:cNvPicPr>
          <p:nvPr>
            <p:ph idx="1"/>
          </p:nvPr>
        </p:nvPicPr>
        <p:blipFill>
          <a:blip r:embed="rId2"/>
          <a:stretch>
            <a:fillRect/>
          </a:stretch>
        </p:blipFill>
        <p:spPr>
          <a:xfrm>
            <a:off x="1143000" y="1981200"/>
            <a:ext cx="6934199" cy="4372648"/>
          </a:xfrm>
        </p:spPr>
      </p:pic>
      <p:sp>
        <p:nvSpPr>
          <p:cNvPr id="3" name="Title 2"/>
          <p:cNvSpPr>
            <a:spLocks noGrp="1"/>
          </p:cNvSpPr>
          <p:nvPr>
            <p:ph type="title"/>
          </p:nvPr>
        </p:nvSpPr>
        <p:spPr>
          <a:xfrm>
            <a:off x="457200" y="338328"/>
            <a:ext cx="8229600" cy="804672"/>
          </a:xfrm>
        </p:spPr>
        <p:txBody>
          <a:bodyPr/>
          <a:lstStyle/>
          <a:p>
            <a:r>
              <a:rPr lang="en-US" dirty="0" smtClean="0"/>
              <a:t>Critical Thinking</a:t>
            </a:r>
            <a:endParaRPr lang="en-US" dirty="0"/>
          </a:p>
        </p:txBody>
      </p:sp>
      <p:sp>
        <p:nvSpPr>
          <p:cNvPr id="7" name="Rectangle 6"/>
          <p:cNvSpPr/>
          <p:nvPr/>
        </p:nvSpPr>
        <p:spPr>
          <a:xfrm>
            <a:off x="1371600" y="4876800"/>
            <a:ext cx="6629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34290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429000" y="3581400"/>
            <a:ext cx="1371600" cy="1200329"/>
          </a:xfrm>
          <a:prstGeom prst="rect">
            <a:avLst/>
          </a:prstGeom>
          <a:noFill/>
        </p:spPr>
        <p:txBody>
          <a:bodyPr wrap="square" rtlCol="0">
            <a:spAutoFit/>
          </a:bodyPr>
          <a:lstStyle/>
          <a:p>
            <a:pPr marL="342900" indent="-342900"/>
            <a:r>
              <a:rPr lang="en-US" dirty="0" smtClean="0"/>
              <a:t>A) 0.00A</a:t>
            </a:r>
          </a:p>
          <a:p>
            <a:pPr marL="342900" indent="-342900"/>
            <a:r>
              <a:rPr lang="en-US" dirty="0" smtClean="0"/>
              <a:t>B) 0.14A</a:t>
            </a:r>
          </a:p>
          <a:p>
            <a:pPr marL="342900" indent="-342900"/>
            <a:r>
              <a:rPr lang="en-US" dirty="0" smtClean="0"/>
              <a:t>C) 1.66A</a:t>
            </a:r>
          </a:p>
          <a:p>
            <a:pPr marL="342900" indent="-342900"/>
            <a:r>
              <a:rPr lang="en-US" dirty="0" smtClean="0"/>
              <a:t>D 5.75A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19200"/>
            <a:ext cx="7408333" cy="4906963"/>
          </a:xfrm>
        </p:spPr>
        <p:txBody>
          <a:bodyPr/>
          <a:lstStyle/>
          <a:p>
            <a:pPr marL="0" indent="0" algn="ctr">
              <a:buNone/>
            </a:pPr>
            <a:r>
              <a:rPr lang="en-US" sz="3600" dirty="0" err="1" smtClean="0"/>
              <a:t>রসায়ন</a:t>
            </a:r>
            <a:r>
              <a:rPr lang="en-US" sz="3600" dirty="0" smtClean="0"/>
              <a:t> </a:t>
            </a:r>
            <a:r>
              <a:rPr lang="en-US" sz="3600" dirty="0" err="1" smtClean="0"/>
              <a:t>প্রথম</a:t>
            </a:r>
            <a:r>
              <a:rPr lang="en-US" sz="3600" dirty="0" smtClean="0"/>
              <a:t> </a:t>
            </a:r>
            <a:r>
              <a:rPr lang="en-US" sz="3600" dirty="0" err="1" smtClean="0"/>
              <a:t>পত্র</a:t>
            </a:r>
            <a:r>
              <a:rPr lang="en-US" sz="3600" dirty="0" smtClean="0"/>
              <a:t> </a:t>
            </a:r>
            <a:r>
              <a:rPr lang="en-US" dirty="0" smtClean="0"/>
              <a:t>(</a:t>
            </a:r>
            <a:r>
              <a:rPr lang="en-US" sz="3600" dirty="0" err="1" smtClean="0"/>
              <a:t>একাদশ-দ্বাদশ</a:t>
            </a:r>
            <a:r>
              <a:rPr lang="en-US" sz="3600" dirty="0" smtClean="0"/>
              <a:t> </a:t>
            </a:r>
            <a:r>
              <a:rPr lang="en-US" sz="3600" dirty="0" err="1" smtClean="0"/>
              <a:t>শ্রেণি</a:t>
            </a:r>
            <a:r>
              <a:rPr lang="en-US" dirty="0" smtClean="0"/>
              <a:t>)</a:t>
            </a:r>
          </a:p>
          <a:p>
            <a:pPr marL="0" indent="0" algn="ctr">
              <a:buNone/>
            </a:pPr>
            <a:r>
              <a:rPr lang="en-US" sz="3600" dirty="0" err="1" smtClean="0"/>
              <a:t>প্রফেসর</a:t>
            </a:r>
            <a:r>
              <a:rPr lang="en-US" sz="3600" dirty="0" smtClean="0"/>
              <a:t> ড. </a:t>
            </a:r>
            <a:r>
              <a:rPr lang="en-US" sz="3600" dirty="0" err="1" smtClean="0"/>
              <a:t>জয়নুল</a:t>
            </a:r>
            <a:r>
              <a:rPr lang="en-US" sz="3600" dirty="0" smtClean="0"/>
              <a:t> </a:t>
            </a:r>
            <a:r>
              <a:rPr lang="en-US" sz="3600" dirty="0" err="1" smtClean="0"/>
              <a:t>আবেদীন</a:t>
            </a:r>
            <a:r>
              <a:rPr lang="en-US" sz="3600" dirty="0" smtClean="0"/>
              <a:t> </a:t>
            </a:r>
            <a:r>
              <a:rPr lang="en-US" sz="3600" dirty="0" err="1" smtClean="0"/>
              <a:t>সিদ্দিকী</a:t>
            </a:r>
            <a:r>
              <a:rPr lang="en-US" sz="3600" dirty="0" smtClean="0"/>
              <a:t>, </a:t>
            </a:r>
            <a:r>
              <a:rPr lang="en-US" sz="3600" dirty="0" err="1" smtClean="0"/>
              <a:t>তোফায়েল</a:t>
            </a:r>
            <a:r>
              <a:rPr lang="en-US" sz="3600" dirty="0" smtClean="0"/>
              <a:t> </a:t>
            </a:r>
            <a:r>
              <a:rPr lang="en-US" sz="3600" dirty="0" err="1" smtClean="0"/>
              <a:t>আহাম্মদ</a:t>
            </a:r>
            <a:r>
              <a:rPr lang="en-US" dirty="0" smtClean="0"/>
              <a:t>,</a:t>
            </a:r>
            <a:r>
              <a:rPr lang="en-US" sz="3600" dirty="0" smtClean="0"/>
              <a:t> ড. </a:t>
            </a:r>
            <a:r>
              <a:rPr lang="en-US" sz="3600" dirty="0" err="1" smtClean="0"/>
              <a:t>মোহাম্মদ</a:t>
            </a:r>
            <a:r>
              <a:rPr lang="en-US" sz="3600" dirty="0" smtClean="0"/>
              <a:t> </a:t>
            </a:r>
            <a:r>
              <a:rPr lang="en-US" sz="3600" dirty="0" err="1" smtClean="0"/>
              <a:t>রেয়াজুল</a:t>
            </a:r>
            <a:r>
              <a:rPr lang="en-US" sz="3600" dirty="0" smtClean="0"/>
              <a:t> </a:t>
            </a:r>
            <a:r>
              <a:rPr lang="en-US" sz="3600" dirty="0" err="1" smtClean="0"/>
              <a:t>হক</a:t>
            </a:r>
            <a:r>
              <a:rPr lang="en-US" dirty="0" smtClean="0"/>
              <a:t>,</a:t>
            </a:r>
            <a:r>
              <a:rPr lang="en-US" sz="3600" dirty="0" smtClean="0"/>
              <a:t> ড. </a:t>
            </a:r>
            <a:r>
              <a:rPr lang="en-US" sz="3600" dirty="0" err="1" smtClean="0"/>
              <a:t>এস</a:t>
            </a:r>
            <a:r>
              <a:rPr lang="en-US" sz="3600" dirty="0" smtClean="0"/>
              <a:t> </a:t>
            </a:r>
            <a:r>
              <a:rPr lang="en-US" sz="3600" dirty="0" err="1" smtClean="0"/>
              <a:t>এম</a:t>
            </a:r>
            <a:r>
              <a:rPr lang="en-US" sz="3600" dirty="0" smtClean="0"/>
              <a:t> </a:t>
            </a:r>
            <a:r>
              <a:rPr lang="en-US" sz="3600" dirty="0" err="1" smtClean="0"/>
              <a:t>আফজল</a:t>
            </a:r>
            <a:r>
              <a:rPr lang="en-US" sz="3600" dirty="0" smtClean="0"/>
              <a:t> </a:t>
            </a:r>
            <a:r>
              <a:rPr lang="en-US" sz="3600" dirty="0" err="1" smtClean="0"/>
              <a:t>হোসেন</a:t>
            </a:r>
            <a:r>
              <a:rPr lang="en-US" dirty="0" smtClean="0"/>
              <a:t>,</a:t>
            </a:r>
            <a:r>
              <a:rPr lang="en-US" sz="3600" dirty="0" smtClean="0"/>
              <a:t> </a:t>
            </a:r>
            <a:r>
              <a:rPr lang="en-US" sz="3600" dirty="0" err="1" smtClean="0"/>
              <a:t>কবির</a:t>
            </a:r>
            <a:r>
              <a:rPr lang="en-US" sz="3600" dirty="0" smtClean="0"/>
              <a:t> </a:t>
            </a:r>
            <a:r>
              <a:rPr lang="en-US" sz="3600" dirty="0" err="1" smtClean="0"/>
              <a:t>পাবলিকেসন্স</a:t>
            </a:r>
            <a:r>
              <a:rPr lang="en-US" dirty="0" smtClean="0"/>
              <a:t>,</a:t>
            </a:r>
            <a:r>
              <a:rPr lang="en-US" sz="3600" dirty="0" smtClean="0"/>
              <a:t> </a:t>
            </a:r>
            <a:r>
              <a:rPr lang="en-US" sz="3600" dirty="0" err="1" smtClean="0"/>
              <a:t>বাংলাবাজার</a:t>
            </a:r>
            <a:r>
              <a:rPr lang="en-US" dirty="0" smtClean="0"/>
              <a:t>,</a:t>
            </a:r>
            <a:r>
              <a:rPr lang="en-US" sz="3600" dirty="0" smtClean="0"/>
              <a:t> </a:t>
            </a:r>
            <a:r>
              <a:rPr lang="en-US" sz="3600" dirty="0" err="1" smtClean="0"/>
              <a:t>ঢাকা</a:t>
            </a:r>
            <a:endParaRPr lang="en-US" sz="3600" dirty="0" smtClean="0"/>
          </a:p>
          <a:p>
            <a:endParaRPr lang="en-US" sz="3600" dirty="0" smtClean="0"/>
          </a:p>
          <a:p>
            <a:endParaRPr lang="en-US" dirty="0"/>
          </a:p>
        </p:txBody>
      </p:sp>
      <p:sp>
        <p:nvSpPr>
          <p:cNvPr id="3" name="Title 2"/>
          <p:cNvSpPr>
            <a:spLocks noGrp="1"/>
          </p:cNvSpPr>
          <p:nvPr>
            <p:ph type="title"/>
          </p:nvPr>
        </p:nvSpPr>
        <p:spPr>
          <a:xfrm>
            <a:off x="457200" y="338328"/>
            <a:ext cx="8229600" cy="880872"/>
          </a:xfrm>
        </p:spPr>
        <p:txBody>
          <a:bodyPr/>
          <a:lstStyle/>
          <a:p>
            <a:r>
              <a:rPr lang="en-US" dirty="0" smtClean="0"/>
              <a:t>Reference</a:t>
            </a:r>
            <a:endParaRPr lang="en-US" dirty="0"/>
          </a:p>
        </p:txBody>
      </p:sp>
    </p:spTree>
    <p:extLst>
      <p:ext uri="{BB962C8B-B14F-4D97-AF65-F5344CB8AC3E}">
        <p14:creationId xmlns="" xmlns:p14="http://schemas.microsoft.com/office/powerpoint/2010/main" val="6513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42988" y="1600200"/>
            <a:ext cx="6777037" cy="3212315"/>
          </a:xfrm>
        </p:spPr>
      </p:pic>
    </p:spTree>
    <p:extLst>
      <p:ext uri="{BB962C8B-B14F-4D97-AF65-F5344CB8AC3E}">
        <p14:creationId xmlns="" xmlns:p14="http://schemas.microsoft.com/office/powerpoint/2010/main" val="7099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4876800"/>
          </a:xfrm>
        </p:spPr>
        <p:txBody>
          <a:bodyPr>
            <a:normAutofit/>
          </a:bodyPr>
          <a:lstStyle/>
          <a:p>
            <a:endParaRPr lang="en-US" dirty="0" smtClean="0"/>
          </a:p>
          <a:p>
            <a:endParaRPr lang="en-US" dirty="0"/>
          </a:p>
          <a:p>
            <a:endParaRPr lang="en-US" dirty="0" smtClean="0"/>
          </a:p>
          <a:p>
            <a:r>
              <a:rPr lang="as-IN" dirty="0" smtClean="0"/>
              <a:t>বোর পরমাণু মডেল অনুসারে হাইড্রোজেন পরমাণুর বর্ণালি ব্যাখ্যা করতে পারবে। </a:t>
            </a:r>
            <a:endParaRPr lang="en-US" dirty="0" smtClean="0"/>
          </a:p>
          <a:p>
            <a:pPr>
              <a:buNone/>
            </a:pPr>
            <a:endParaRPr lang="en-US" dirty="0"/>
          </a:p>
          <a:p>
            <a:endParaRPr lang="as-IN" dirty="0" smtClean="0"/>
          </a:p>
        </p:txBody>
      </p:sp>
      <p:sp>
        <p:nvSpPr>
          <p:cNvPr id="2" name="Title 1"/>
          <p:cNvSpPr>
            <a:spLocks noGrp="1"/>
          </p:cNvSpPr>
          <p:nvPr>
            <p:ph type="title"/>
          </p:nvPr>
        </p:nvSpPr>
        <p:spPr>
          <a:xfrm>
            <a:off x="457200" y="338328"/>
            <a:ext cx="8229600" cy="1109472"/>
          </a:xfrm>
        </p:spPr>
        <p:txBody>
          <a:bodyPr>
            <a:normAutofit/>
          </a:bodyPr>
          <a:lstStyle/>
          <a:p>
            <a:pPr algn="ctr"/>
            <a:r>
              <a:rPr lang="as-IN" dirty="0" smtClean="0"/>
              <a:t>শিখন ফল</a:t>
            </a:r>
            <a:endParaRPr lang="en-US" dirty="0"/>
          </a:p>
        </p:txBody>
      </p:sp>
    </p:spTree>
    <p:extLst>
      <p:ext uri="{BB962C8B-B14F-4D97-AF65-F5344CB8AC3E}">
        <p14:creationId xmlns="" xmlns:p14="http://schemas.microsoft.com/office/powerpoint/2010/main" val="861595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normAutofit/>
          </a:bodyPr>
          <a:lstStyle/>
          <a:p>
            <a:pPr algn="just">
              <a:lnSpc>
                <a:spcPct val="150000"/>
              </a:lnSpc>
            </a:pPr>
            <a:r>
              <a:rPr lang="as-IN" dirty="0" smtClean="0"/>
              <a:t>একটি </a:t>
            </a:r>
            <a:r>
              <a:rPr lang="as-IN" dirty="0" smtClean="0"/>
              <a:t>কাচনলে নিম্ন চাপে রাখা হাইড্রোজেন গ্যাসের ভেতর উচ্চ শক্তির বিদ্যুৎ চালনা করলে ঐ গ্যাসের ভেতর থেকে গোলাপি বর্ণের আলোর বিকিরণ হয়। এই বিকিরিত আলোকে স্পেকট্রোস্কোপের প্রিজমের মধ্যে দিয়ে ফটোগ্রাফিক প্লেটের উপর ফেললে কতগুলো সুস্পষ্ট রঙ্গীন আলোক রেখা দেখা যায়। এইসব উজ্জ্বল আলোক রেখার সমাহারকে হাইড্রোজেন-এর রেখা বর্ণালি </a:t>
            </a:r>
            <a:r>
              <a:rPr lang="as-IN" dirty="0" smtClean="0"/>
              <a:t>(</a:t>
            </a:r>
            <a:r>
              <a:rPr lang="en-US" dirty="0" smtClean="0"/>
              <a:t>line spectra</a:t>
            </a:r>
            <a:r>
              <a:rPr lang="as-IN" dirty="0" smtClean="0"/>
              <a:t>) </a:t>
            </a:r>
            <a:r>
              <a:rPr lang="as-IN" dirty="0" smtClean="0"/>
              <a:t>বা পারমাণবিক বর্ণালি বলে। </a:t>
            </a:r>
            <a:endParaRPr lang="en-US" dirty="0"/>
          </a:p>
        </p:txBody>
      </p:sp>
      <p:sp>
        <p:nvSpPr>
          <p:cNvPr id="3" name="Title 2"/>
          <p:cNvSpPr>
            <a:spLocks noGrp="1"/>
          </p:cNvSpPr>
          <p:nvPr>
            <p:ph type="title"/>
          </p:nvPr>
        </p:nvSpPr>
        <p:spPr/>
        <p:txBody>
          <a:bodyPr>
            <a:normAutofit/>
          </a:bodyPr>
          <a:lstStyle/>
          <a:p>
            <a:r>
              <a:rPr lang="as-IN" dirty="0" smtClean="0"/>
              <a:t>হাইড্রোজেন </a:t>
            </a:r>
            <a:r>
              <a:rPr lang="as-IN" dirty="0" smtClean="0"/>
              <a:t>পরমাণুর </a:t>
            </a:r>
            <a:r>
              <a:rPr lang="as-IN" dirty="0" smtClean="0"/>
              <a:t>বর্ণালি</a:t>
            </a:r>
            <a:endParaRPr lang="en-US" dirty="0"/>
          </a:p>
        </p:txBody>
      </p:sp>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ydrogen_spectrum copy.jpg"/>
          <p:cNvPicPr>
            <a:picLocks noGrp="1" noChangeAspect="1"/>
          </p:cNvPicPr>
          <p:nvPr>
            <p:ph idx="1"/>
          </p:nvPr>
        </p:nvPicPr>
        <p:blipFill>
          <a:blip r:embed="rId2"/>
          <a:stretch>
            <a:fillRect/>
          </a:stretch>
        </p:blipFill>
        <p:spPr>
          <a:xfrm>
            <a:off x="1143000" y="2133600"/>
            <a:ext cx="6798310" cy="3028950"/>
          </a:xfrm>
        </p:spPr>
      </p:pic>
      <p:sp>
        <p:nvSpPr>
          <p:cNvPr id="3" name="Title 2"/>
          <p:cNvSpPr>
            <a:spLocks noGrp="1"/>
          </p:cNvSpPr>
          <p:nvPr>
            <p:ph type="title"/>
          </p:nvPr>
        </p:nvSpPr>
        <p:spPr/>
        <p:txBody>
          <a:bodyPr/>
          <a:lstStyle/>
          <a:p>
            <a:r>
              <a:rPr lang="as-IN" dirty="0" smtClean="0"/>
              <a:t>হাইড্রোজেন পরমাণুর বর্ণালি</a:t>
            </a:r>
            <a:endParaRPr lang="en-US" dirty="0"/>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charge tube.jpg"/>
          <p:cNvPicPr>
            <a:picLocks noGrp="1" noChangeAspect="1"/>
          </p:cNvPicPr>
          <p:nvPr>
            <p:ph idx="1"/>
          </p:nvPr>
        </p:nvPicPr>
        <p:blipFill>
          <a:blip r:embed="rId2"/>
          <a:stretch>
            <a:fillRect/>
          </a:stretch>
        </p:blipFill>
        <p:spPr>
          <a:xfrm>
            <a:off x="1532560" y="2674938"/>
            <a:ext cx="6086817" cy="3451225"/>
          </a:xfrm>
        </p:spPr>
      </p:pic>
      <p:sp>
        <p:nvSpPr>
          <p:cNvPr id="3" name="Title 2"/>
          <p:cNvSpPr>
            <a:spLocks noGrp="1"/>
          </p:cNvSpPr>
          <p:nvPr>
            <p:ph type="title"/>
          </p:nvPr>
        </p:nvSpPr>
        <p:spPr/>
        <p:txBody>
          <a:bodyPr/>
          <a:lstStyle/>
          <a:p>
            <a:r>
              <a:rPr lang="as-IN" dirty="0" smtClean="0"/>
              <a:t>হাইড্রোজেন পরমাণুর বর্ণালি</a:t>
            </a:r>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normAutofit fontScale="92500" lnSpcReduction="10000"/>
          </a:bodyPr>
          <a:lstStyle/>
          <a:p>
            <a:pPr algn="just"/>
            <a:r>
              <a:rPr lang="as-IN" dirty="0" smtClean="0"/>
              <a:t>প্ল্যাঙ্ক </a:t>
            </a:r>
            <a:r>
              <a:rPr lang="as-IN" dirty="0" smtClean="0"/>
              <a:t>তত্তে¡র উপর ভিত্তি করে হাইড্রোজেন এর পারমাণবিক বর্ণালি ব্যাখ্যায় বলেন যে, হাইড্রোজেন অণু </a:t>
            </a:r>
            <a:r>
              <a:rPr lang="as-IN" dirty="0" smtClean="0"/>
              <a:t>(</a:t>
            </a:r>
            <a:r>
              <a:rPr lang="en-US" dirty="0" smtClean="0"/>
              <a:t>H</a:t>
            </a:r>
            <a:r>
              <a:rPr lang="en-US" baseline="-25000" dirty="0" smtClean="0"/>
              <a:t>2</a:t>
            </a:r>
            <a:r>
              <a:rPr lang="as-IN" dirty="0" smtClean="0"/>
              <a:t>) </a:t>
            </a:r>
            <a:r>
              <a:rPr lang="as-IN" dirty="0" smtClean="0"/>
              <a:t>উচ্চশক্তির প্রভাবে হাইড্রোজেন পরমাণুতে </a:t>
            </a:r>
            <a:r>
              <a:rPr lang="as-IN" dirty="0" smtClean="0"/>
              <a:t>(</a:t>
            </a:r>
            <a:r>
              <a:rPr lang="en-US" dirty="0" smtClean="0"/>
              <a:t>H</a:t>
            </a:r>
            <a:r>
              <a:rPr lang="as-IN" dirty="0" smtClean="0"/>
              <a:t>) </a:t>
            </a:r>
            <a:r>
              <a:rPr lang="as-IN" dirty="0" smtClean="0"/>
              <a:t>পরিণত হয়। </a:t>
            </a:r>
            <a:endParaRPr lang="en-US" dirty="0" smtClean="0"/>
          </a:p>
          <a:p>
            <a:pPr algn="just"/>
            <a:r>
              <a:rPr lang="as-IN" dirty="0" smtClean="0"/>
              <a:t>অত:পর </a:t>
            </a:r>
            <a:r>
              <a:rPr lang="as-IN" dirty="0" smtClean="0"/>
              <a:t>হাইড্রোজেনের অসংখ্য পরমাণুর ইলেকট্রন ভিন্ন ভিন্ন পরিমাণ শক্তি শোষণ করে উত্তেজিত হয়ে তাদের ভিন্ন ভিন্ন উচ্চতর শক্তিস্তরে ক্রমান্বয়ে স্থানান্তরিত হয়। </a:t>
            </a:r>
            <a:endParaRPr lang="en-US" dirty="0" smtClean="0"/>
          </a:p>
          <a:p>
            <a:pPr algn="just"/>
            <a:r>
              <a:rPr lang="as-IN" dirty="0" smtClean="0"/>
              <a:t>শক্তির </a:t>
            </a:r>
            <a:r>
              <a:rPr lang="as-IN" dirty="0" smtClean="0"/>
              <a:t>উৎস সরিয়ে নিলে (বা শক্তি নি:শেষ হলে) উত্তেজিত ইলেকট্রনগুলো ক্রমান্বয়ে শক্তির বিকিরণ ঘটিয়ে নিম্নতর শক্তিস্তরে ফিরে আসে। </a:t>
            </a:r>
            <a:endParaRPr lang="en-US" dirty="0" smtClean="0"/>
          </a:p>
          <a:p>
            <a:pPr algn="just"/>
            <a:r>
              <a:rPr lang="as-IN" dirty="0" smtClean="0"/>
              <a:t>তখন </a:t>
            </a:r>
            <a:r>
              <a:rPr lang="as-IN" dirty="0" smtClean="0"/>
              <a:t>অসংখ্য </a:t>
            </a:r>
            <a:r>
              <a:rPr lang="en-US" dirty="0" smtClean="0"/>
              <a:t>H</a:t>
            </a:r>
            <a:r>
              <a:rPr lang="as-IN" dirty="0" smtClean="0"/>
              <a:t> </a:t>
            </a:r>
            <a:r>
              <a:rPr lang="as-IN" dirty="0" smtClean="0"/>
              <a:t>পরমাণুর বিভিন্ন উচ্চ শক্তিস্তরের ইলেকট্রনগুলো একই নিম্ন শক্তিস্তরে ফিরে আসে। ফলে উদ্ভূত রেখা বর্ণালির পাশাপাশি রেখাগুলো বিভিন্ন তরঙ্গদৈর্ঘ্যরে হয়। </a:t>
            </a:r>
            <a:endParaRPr lang="en-US" dirty="0"/>
          </a:p>
        </p:txBody>
      </p:sp>
      <p:sp>
        <p:nvSpPr>
          <p:cNvPr id="3" name="Title 2"/>
          <p:cNvSpPr>
            <a:spLocks noGrp="1"/>
          </p:cNvSpPr>
          <p:nvPr>
            <p:ph type="title"/>
          </p:nvPr>
        </p:nvSpPr>
        <p:spPr/>
        <p:txBody>
          <a:bodyPr/>
          <a:lstStyle/>
          <a:p>
            <a:r>
              <a:rPr lang="as-IN" dirty="0" smtClean="0"/>
              <a:t>বিজ্ঞানী নীলস </a:t>
            </a:r>
            <a:r>
              <a:rPr lang="as-IN" dirty="0" smtClean="0"/>
              <a:t>বোর</a:t>
            </a:r>
            <a:r>
              <a:rPr lang="en-US" dirty="0" smtClean="0"/>
              <a:t>-</a:t>
            </a:r>
            <a:r>
              <a:rPr lang="as-IN" dirty="0" smtClean="0"/>
              <a:t> এর</a:t>
            </a:r>
            <a:r>
              <a:rPr lang="en-US" dirty="0" smtClean="0"/>
              <a:t> </a:t>
            </a:r>
            <a:r>
              <a:rPr lang="as-IN" dirty="0" smtClean="0"/>
              <a:t>ব্যাখ্যা</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normAutofit lnSpcReduction="10000"/>
          </a:bodyPr>
          <a:lstStyle/>
          <a:p>
            <a:r>
              <a:rPr lang="as-IN" dirty="0" smtClean="0"/>
              <a:t>বিভিন্ন বিজ্ঞানী হাইড্রোজেনের রেখা বর্ণালির চিত্র আবিষ্কার করেন। তাঁদের নামানুসারে হাইড্রোজেনের রেখা বর্ণালির বিভিন্ন নামকরণ করা হয়েছে। </a:t>
            </a:r>
            <a:endParaRPr lang="en-US" dirty="0" smtClean="0"/>
          </a:p>
          <a:p>
            <a:r>
              <a:rPr lang="as-IN" dirty="0" smtClean="0"/>
              <a:t>যেমন </a:t>
            </a:r>
            <a:r>
              <a:rPr lang="as-IN" dirty="0" smtClean="0"/>
              <a:t>উত্তেজিত ইলেকট্রন শক্তি হারিয়ে বা বিকিরিত হয়ে ১ম শক্তিস্তরে </a:t>
            </a:r>
            <a:r>
              <a:rPr lang="as-IN" dirty="0" smtClean="0"/>
              <a:t>(</a:t>
            </a:r>
            <a:r>
              <a:rPr lang="en-US" dirty="0" smtClean="0"/>
              <a:t>n=1</a:t>
            </a:r>
            <a:r>
              <a:rPr lang="as-IN" dirty="0" smtClean="0"/>
              <a:t>) </a:t>
            </a:r>
            <a:r>
              <a:rPr lang="as-IN" dirty="0" smtClean="0"/>
              <a:t>ফিরে আসলে তখন </a:t>
            </a:r>
            <a:r>
              <a:rPr lang="en-US" dirty="0" smtClean="0">
                <a:latin typeface="Arial" pitchFamily="34" charset="0"/>
              </a:rPr>
              <a:t>H</a:t>
            </a:r>
            <a:r>
              <a:rPr lang="as-IN" dirty="0" smtClean="0"/>
              <a:t>- </a:t>
            </a:r>
            <a:r>
              <a:rPr lang="as-IN" dirty="0" smtClean="0"/>
              <a:t>বর্ণালিতে যে রেখাসমূহ পাওয়া যায় তাদের সমাহারকে </a:t>
            </a:r>
            <a:r>
              <a:rPr lang="as-IN" dirty="0" smtClean="0"/>
              <a:t>(</a:t>
            </a:r>
            <a:r>
              <a:rPr lang="en-US" dirty="0" err="1" smtClean="0"/>
              <a:t>i</a:t>
            </a:r>
            <a:r>
              <a:rPr lang="as-IN" dirty="0" smtClean="0"/>
              <a:t>) </a:t>
            </a:r>
            <a:r>
              <a:rPr lang="as-IN" dirty="0" smtClean="0"/>
              <a:t>লাইমেন </a:t>
            </a:r>
            <a:r>
              <a:rPr lang="as-IN" dirty="0" smtClean="0"/>
              <a:t>(</a:t>
            </a:r>
            <a:r>
              <a:rPr lang="en-US" dirty="0" err="1" smtClean="0"/>
              <a:t>Lymen</a:t>
            </a:r>
            <a:r>
              <a:rPr lang="as-IN" dirty="0" smtClean="0"/>
              <a:t>) </a:t>
            </a:r>
            <a:r>
              <a:rPr lang="as-IN" dirty="0" smtClean="0"/>
              <a:t>সিরিজ বলে। </a:t>
            </a:r>
            <a:endParaRPr lang="en-US" dirty="0" smtClean="0"/>
          </a:p>
          <a:p>
            <a:r>
              <a:rPr lang="as-IN" dirty="0" smtClean="0"/>
              <a:t>অনুরূপভাবে</a:t>
            </a:r>
            <a:r>
              <a:rPr lang="as-IN" dirty="0" smtClean="0"/>
              <a:t>, উচ্চ শক্তিস্তর থেকে ইলেকট্রনসমূহ ক্রমান্বয়ে ২য়, ৩য়, ৪র্থ, ও ৫ম শক্তিস্তরে ফিরে আসার ফলে সৃষ্ট বর্ণালিকে যথাক্রমে </a:t>
            </a:r>
            <a:r>
              <a:rPr lang="as-IN" dirty="0" smtClean="0"/>
              <a:t>(</a:t>
            </a:r>
            <a:r>
              <a:rPr lang="en-US" dirty="0" smtClean="0"/>
              <a:t>ii</a:t>
            </a:r>
            <a:r>
              <a:rPr lang="as-IN" dirty="0" smtClean="0"/>
              <a:t>) </a:t>
            </a:r>
            <a:r>
              <a:rPr lang="as-IN" dirty="0" smtClean="0"/>
              <a:t>বামার </a:t>
            </a:r>
            <a:r>
              <a:rPr lang="as-IN" dirty="0" smtClean="0"/>
              <a:t>(</a:t>
            </a:r>
            <a:r>
              <a:rPr lang="en-US" dirty="0" err="1" smtClean="0"/>
              <a:t>Balmer</a:t>
            </a:r>
            <a:r>
              <a:rPr lang="as-IN" dirty="0" smtClean="0"/>
              <a:t>) </a:t>
            </a:r>
            <a:r>
              <a:rPr lang="as-IN" dirty="0" smtClean="0"/>
              <a:t>সিরিজ, </a:t>
            </a:r>
            <a:r>
              <a:rPr lang="as-IN" dirty="0" smtClean="0"/>
              <a:t>(</a:t>
            </a:r>
            <a:r>
              <a:rPr lang="en-US" dirty="0" smtClean="0"/>
              <a:t>iii</a:t>
            </a:r>
            <a:r>
              <a:rPr lang="as-IN" dirty="0" smtClean="0"/>
              <a:t>) </a:t>
            </a:r>
            <a:r>
              <a:rPr lang="as-IN" dirty="0" smtClean="0"/>
              <a:t>প্যাশেন </a:t>
            </a:r>
            <a:r>
              <a:rPr lang="as-IN" dirty="0" smtClean="0"/>
              <a:t>(</a:t>
            </a:r>
            <a:r>
              <a:rPr lang="en-US" dirty="0" err="1" smtClean="0"/>
              <a:t>Paschen</a:t>
            </a:r>
            <a:r>
              <a:rPr lang="as-IN" dirty="0" smtClean="0"/>
              <a:t>) </a:t>
            </a:r>
            <a:r>
              <a:rPr lang="as-IN" dirty="0" smtClean="0"/>
              <a:t>সিরিজ, </a:t>
            </a:r>
            <a:r>
              <a:rPr lang="as-IN" dirty="0" smtClean="0"/>
              <a:t>(</a:t>
            </a:r>
            <a:r>
              <a:rPr lang="en-US" dirty="0" smtClean="0"/>
              <a:t>iv</a:t>
            </a:r>
            <a:r>
              <a:rPr lang="as-IN" dirty="0" smtClean="0"/>
              <a:t>) </a:t>
            </a:r>
            <a:r>
              <a:rPr lang="as-IN" dirty="0" smtClean="0"/>
              <a:t>ব্রাকেট </a:t>
            </a:r>
            <a:r>
              <a:rPr lang="as-IN" dirty="0" smtClean="0"/>
              <a:t>(</a:t>
            </a:r>
            <a:r>
              <a:rPr lang="en-US" dirty="0" smtClean="0"/>
              <a:t>Bracket</a:t>
            </a:r>
            <a:r>
              <a:rPr lang="as-IN" dirty="0" smtClean="0"/>
              <a:t>) </a:t>
            </a:r>
            <a:r>
              <a:rPr lang="as-IN" dirty="0" smtClean="0"/>
              <a:t>সিরিজ ও </a:t>
            </a:r>
            <a:r>
              <a:rPr lang="as-IN" dirty="0" smtClean="0"/>
              <a:t>(</a:t>
            </a:r>
            <a:r>
              <a:rPr lang="en-US" dirty="0" smtClean="0"/>
              <a:t>v</a:t>
            </a:r>
            <a:r>
              <a:rPr lang="as-IN" dirty="0" smtClean="0"/>
              <a:t> </a:t>
            </a:r>
            <a:r>
              <a:rPr lang="as-IN" dirty="0" smtClean="0"/>
              <a:t>ফুনড </a:t>
            </a:r>
            <a:r>
              <a:rPr lang="as-IN" dirty="0" smtClean="0"/>
              <a:t>(</a:t>
            </a:r>
            <a:r>
              <a:rPr lang="en-US" dirty="0" err="1" smtClean="0"/>
              <a:t>Pfund</a:t>
            </a:r>
            <a:r>
              <a:rPr lang="as-IN" dirty="0" smtClean="0"/>
              <a:t>) </a:t>
            </a:r>
            <a:r>
              <a:rPr lang="as-IN" dirty="0" smtClean="0"/>
              <a:t>সিরিজ বলা হয়।</a:t>
            </a:r>
            <a:endParaRPr lang="en-US" dirty="0"/>
          </a:p>
        </p:txBody>
      </p:sp>
      <p:sp>
        <p:nvSpPr>
          <p:cNvPr id="3" name="Title 2"/>
          <p:cNvSpPr>
            <a:spLocks noGrp="1"/>
          </p:cNvSpPr>
          <p:nvPr>
            <p:ph type="title"/>
          </p:nvPr>
        </p:nvSpPr>
        <p:spPr/>
        <p:txBody>
          <a:bodyPr/>
          <a:lstStyle/>
          <a:p>
            <a:r>
              <a:rPr lang="as-IN" dirty="0" smtClean="0"/>
              <a:t>হাইড্রোজেনের রেখা </a:t>
            </a:r>
            <a:r>
              <a:rPr lang="as-IN" dirty="0" smtClean="0"/>
              <a:t>বর্ণালি</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dberg copy.jpg"/>
          <p:cNvPicPr>
            <a:picLocks noGrp="1" noChangeAspect="1"/>
          </p:cNvPicPr>
          <p:nvPr>
            <p:ph idx="1"/>
          </p:nvPr>
        </p:nvPicPr>
        <p:blipFill>
          <a:blip r:embed="rId2"/>
          <a:stretch>
            <a:fillRect/>
          </a:stretch>
        </p:blipFill>
        <p:spPr>
          <a:xfrm>
            <a:off x="381000" y="2895600"/>
            <a:ext cx="8420189" cy="2413000"/>
          </a:xfrm>
        </p:spPr>
      </p:pic>
      <p:sp>
        <p:nvSpPr>
          <p:cNvPr id="3" name="Title 2"/>
          <p:cNvSpPr>
            <a:spLocks noGrp="1"/>
          </p:cNvSpPr>
          <p:nvPr>
            <p:ph type="title"/>
          </p:nvPr>
        </p:nvSpPr>
        <p:spPr/>
        <p:txBody>
          <a:bodyPr>
            <a:normAutofit fontScale="90000"/>
          </a:bodyPr>
          <a:lstStyle/>
          <a:p>
            <a:r>
              <a:rPr lang="as-IN" dirty="0" smtClean="0"/>
              <a:t>হাইড্রোজেন পরমাণুর ইলেকট্রনের </a:t>
            </a:r>
            <a:r>
              <a:rPr lang="as-IN" dirty="0" smtClean="0"/>
              <a:t>শক্তি</a:t>
            </a:r>
            <a:endParaRPr lang="en-US"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1433</TotalTime>
  <Words>720</Words>
  <Application>Microsoft Office PowerPoint</Application>
  <PresentationFormat>On-screen Show (4:3)</PresentationFormat>
  <Paragraphs>52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Slide 1</vt:lpstr>
      <vt:lpstr>দ্বিতীয় অধ্যায় গুণগত রসায়ন </vt:lpstr>
      <vt:lpstr>শিখন ফল</vt:lpstr>
      <vt:lpstr>হাইড্রোজেন পরমাণুর বর্ণালি</vt:lpstr>
      <vt:lpstr>হাইড্রোজেন পরমাণুর বর্ণালি</vt:lpstr>
      <vt:lpstr>হাইড্রোজেন পরমাণুর বর্ণালি</vt:lpstr>
      <vt:lpstr>বিজ্ঞানী নীলস বোর- এর ব্যাখ্যা</vt:lpstr>
      <vt:lpstr>হাইড্রোজেনের রেখা বর্ণালি</vt:lpstr>
      <vt:lpstr>হাইড্রোজেন পরমাণুর ইলেকট্রনের শক্তি</vt:lpstr>
      <vt:lpstr>Slide 10</vt:lpstr>
      <vt:lpstr>Slide 11</vt:lpstr>
      <vt:lpstr>Energy Levels</vt:lpstr>
      <vt:lpstr>পরমাণুস্থ ইলেক্ট্রনের শক্তি</vt:lpstr>
      <vt:lpstr>বোর তত্তে¡র মাধ্যমে হাইড্রোজেন পরমাণুর বর্ণালি রেখা ব্যাখ্যা</vt:lpstr>
      <vt:lpstr>Slide 15</vt:lpstr>
      <vt:lpstr>Slide 16</vt:lpstr>
      <vt:lpstr>পরমাণুস্থ ইলেক্ট্রনের শক্তি</vt:lpstr>
      <vt:lpstr>পারমাণবিক হাইড্রোজেনের বিকিরণ বর্ণালির সিরিজ</vt:lpstr>
      <vt:lpstr>পারমাণবিক হাইড্রোজেনের বিকিরণ বর্ণালির সিরিজ</vt:lpstr>
      <vt:lpstr>পারমাণবিক হাইড্রোজেনের বিকিরণ বর্ণালির সিরিজ</vt:lpstr>
      <vt:lpstr>Problem</vt:lpstr>
      <vt:lpstr>Problem</vt:lpstr>
      <vt:lpstr>Critical Thinking</vt:lpstr>
      <vt:lpstr>Reference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অধ্যায়: রাসায়নিক পরিবর্তন</dc:title>
  <dc:creator>Windows User</dc:creator>
  <cp:lastModifiedBy>asus</cp:lastModifiedBy>
  <cp:revision>175</cp:revision>
  <dcterms:created xsi:type="dcterms:W3CDTF">2020-04-05T13:24:20Z</dcterms:created>
  <dcterms:modified xsi:type="dcterms:W3CDTF">2020-11-10T05:13:57Z</dcterms:modified>
</cp:coreProperties>
</file>