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67" r:id="rId2"/>
    <p:sldId id="257" r:id="rId3"/>
    <p:sldId id="258" r:id="rId4"/>
    <p:sldId id="268" r:id="rId5"/>
    <p:sldId id="272" r:id="rId6"/>
    <p:sldId id="259" r:id="rId7"/>
    <p:sldId id="260" r:id="rId8"/>
    <p:sldId id="276" r:id="rId9"/>
    <p:sldId id="269" r:id="rId10"/>
    <p:sldId id="263" r:id="rId11"/>
    <p:sldId id="270" r:id="rId12"/>
    <p:sldId id="264" r:id="rId13"/>
    <p:sldId id="265" r:id="rId14"/>
    <p:sldId id="261" r:id="rId15"/>
    <p:sldId id="266" r:id="rId16"/>
    <p:sldId id="277" r:id="rId17"/>
    <p:sldId id="271" r:id="rId18"/>
    <p:sldId id="273" r:id="rId19"/>
    <p:sldId id="275" r:id="rId20"/>
    <p:sldId id="274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CA89"/>
    <a:srgbClr val="B1B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FBEBB-EEA2-4CF1-A978-3286751DCFC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40DCCE8D-9180-4812-BB87-63EA0CF0742C}" type="pres">
      <dgm:prSet presAssocID="{F1AFBEBB-EEA2-4CF1-A978-3286751DCF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30528CC-D48C-4D29-9BD6-D8991B98E418}" type="presOf" srcId="{F1AFBEBB-EEA2-4CF1-A978-3286751DCFC6}" destId="{40DCCE8D-9180-4812-BB87-63EA0CF0742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4814-C7A8-4BA9-ABA0-C6E5D3BF941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883-5660-4447-91D1-926DC3DE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52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4814-C7A8-4BA9-ABA0-C6E5D3BF941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883-5660-4447-91D1-926DC3DE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44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4814-C7A8-4BA9-ABA0-C6E5D3BF941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883-5660-4447-91D1-926DC3DE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81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4814-C7A8-4BA9-ABA0-C6E5D3BF941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883-5660-4447-91D1-926DC3DE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18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4814-C7A8-4BA9-ABA0-C6E5D3BF941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883-5660-4447-91D1-926DC3DE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31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4814-C7A8-4BA9-ABA0-C6E5D3BF941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883-5660-4447-91D1-926DC3DE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83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4814-C7A8-4BA9-ABA0-C6E5D3BF941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883-5660-4447-91D1-926DC3DE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32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4814-C7A8-4BA9-ABA0-C6E5D3BF941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883-5660-4447-91D1-926DC3DE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70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4814-C7A8-4BA9-ABA0-C6E5D3BF941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883-5660-4447-91D1-926DC3DE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96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4814-C7A8-4BA9-ABA0-C6E5D3BF941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883-5660-4447-91D1-926DC3DE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94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4814-C7A8-4BA9-ABA0-C6E5D3BF941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883-5660-4447-91D1-926DC3DE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89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4814-C7A8-4BA9-ABA0-C6E5D3BF941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C883-5660-4447-91D1-926DC3DE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4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606674376314962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YjWEnIDoW8&amp;t=8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52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7785" y="4630101"/>
            <a:ext cx="78512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আদিতে অ-কারের পর ঋ-কার যুক্ত ব্যঞ্জনবর্ণ থাকলে অ-কার সাধারণত ও-কারের মতো উচ্চারিত হয়। যেমন-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যকৃত (জোক্‌কৃত্‌), কর্তৃ (কোর্‌তৃ), বক্তৃতা (বোক্‌তৃতা)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03565" y="544719"/>
            <a:ext cx="3749040" cy="3017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6580" y="3562239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মসৃণ (মোস্‌সৃন্‌)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92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5380" y="3305056"/>
            <a:ext cx="6168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আদিতে অবস্থিত ‘অ’ কিংবা ‘অ-কার’ যুক্ত বর্ণের পর ‘য-ফলা’ যুক্ত ব্যঞ্জন থাকলে আদ্য ‘অ’ ‘ও-কারের’ মতো উচ্চারিত হয়।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5381" y="4697394"/>
            <a:ext cx="6168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যেমন: অন্য&gt;ওন্‌নো, অব্যয়&gt;ওব্‌বোয়, অত্যধিক&gt;ওত্‌তোধিক্‌, কন্যা&gt;কোন্‌না, অদ্য&gt;ওদ্‌দো, পদ্য&gt;পোদ্‌দো ইত্যাদি।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46229" y="858129"/>
            <a:ext cx="3017520" cy="173736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692" y="858129"/>
            <a:ext cx="3017520" cy="1737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1874" y="2537656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বন্য&gt;বোন্‌নো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7092" y="2569739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পণ্য&gt;পোন্‌নো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3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1" y="4611078"/>
            <a:ext cx="7981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আদিতে অ-যুক্ত র-ফলা থাকলে অ-এর উচ্চারণ ও-কারের মতো হয়। যেমন- প্রকার (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প্রোকার্‌), ব্রত (ব্রোতো), প্রকাশ (প্রোকাশ্‌), ক্রমশ (ক্রোমোশো), প্রমাণ (প্রোমান্‌), ভ্রমণ (ভ্রোমোন্‌) প্রমুখ (প্রোমুখো) ইত্যাদি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38309" y="400069"/>
            <a:ext cx="4246174" cy="2933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7967" y="3571271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 (প্রোচর্‌)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2671" y="3571271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 (গ্রোন্‌থো)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075" y="400069"/>
            <a:ext cx="4237160" cy="293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7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1117" y="4622340"/>
            <a:ext cx="79572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রেফ-এর পর য থাকলে এবং এদের পূর্বে শব্দের আদিতে অ-কার থাকলে তা ও-কারের মতো উচ্চারিত হয়। যেমন- পর্যন্ত (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পোর্‌জোন্‌তো),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মর্যাদা (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মোর্‌জাদা) পর্যায় (পোর্‌জায়) ইত্যাদি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12" y="656822"/>
            <a:ext cx="4420905" cy="2807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4902" y="3581713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চর্যাপদ (চোর্‌জাপদ্‌)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60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E258CC14-EF76-412C-B723-84E412EADD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663808"/>
              </p:ext>
            </p:extLst>
          </p:nvPr>
        </p:nvGraphicFramePr>
        <p:xfrm>
          <a:off x="2813538" y="4479235"/>
          <a:ext cx="7534706" cy="182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654103" y="4490973"/>
            <a:ext cx="68275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আদিতে ‘অ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’ বা অ-কারের পরে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জ্ঞ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থাকলে আদ্য ‘অ’ ও-এর মত উচ্চারিত হয়। উদাহরণ-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অক্ষ (ওক্‌খো), দক্ষ (দোক্‌খো), লক্ষণ (লোক্‌খোন্‌), পক্ষ (পোক্‌খো), রক্ষা (রোক্‌খা), তক্ষক (তোক্‌খোক্‌) যজ্ঞ (জোগ্‌গোঁ)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 </a:t>
            </a:r>
            <a:endParaRPr lang="en-US" sz="2400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031" y="924887"/>
            <a:ext cx="2926080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604824" y="924887"/>
            <a:ext cx="2926080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617" y="924887"/>
            <a:ext cx="2926080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40751" y="3126138"/>
            <a:ext cx="164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কক্ষ (কোক্‌খো)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6504" y="3126138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 (বোক্‌খো)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97069" y="3126138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ভক্ষণ (ভোক্‌খোন্‌)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67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9253" y="4182706"/>
            <a:ext cx="7676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একাক্ষর শব্দের আদিতে ব্যঞ্জনে যুক্ত অ-কারের পর দন্ত্য-ন থাকলে কখনো কখনো অ-কারের উচ্চারণ ও-কারের মতো হয়। যেমন-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 (মোন্‌),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বন (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বোন্‌)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তবে ‘দন্ত্য-ন’ স্থলে ‘মূর্ধন্য-ণ’ থাকলে ‘অ-ধ্বনির উচ্চারণ অবিকৃত থাকে। যেমন- রণ (রন্‌), শণ (শন্‌) পণ (পন্‌), ক্ষণ (খন্‌) ইত্যাদি।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543" y="570810"/>
            <a:ext cx="4114800" cy="246888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04496" y="570810"/>
            <a:ext cx="4114800" cy="2468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8525" y="3069246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 (বোন্‌)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7209" y="3069246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 (গন্‌)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76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1958" y="4110182"/>
            <a:ext cx="7697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আদ্য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‘অ’ শব্দটির না-বোধক অর্থ প্রকাশ করলে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অ-এর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উচ্চারণ অবিকৃত থাকে। যেমন- অজ্ঞ = অগ্‌গোঁ, অজ্ঞান = অগ্‌গ্যাঁন্‌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অজ্ঞাত (অগ্‌গ্যাঁতো), অসীম (অশিম্‌), অনিয়ম (অনিয়োম্‌)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ইত্যাদি।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এছাড়াও সহ বা সহিত অর্থে ‘স’-য়ে যুক্ত আদ্য ‘অ’ অবিকৃত থাকে। যেমন- সচিত্র (শচিত্‌ত্রো) সবিনয় (শবিনয়্‌), সসীম (শশিম্‌), সব্যয় (শব্‌ব্যায়্‌) ইত্যাদি।  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88890" y="797268"/>
            <a:ext cx="3291840" cy="2377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8114" y="3262722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অবিজ্ঞ (অবিগ্‌গোঁ)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93249" y="797268"/>
            <a:ext cx="3291840" cy="2377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11638" y="3262721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সমূল (শমুল্‌)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46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1603" y="566671"/>
            <a:ext cx="171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94" y="1700013"/>
            <a:ext cx="4714875" cy="3533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6989" y="3206683"/>
            <a:ext cx="4837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 উদাহরণসহ আদ্য ‘অ’ উচ্চারণের একটি করে নিয়ম লেখ।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81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6288" y="379087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724" y="1821412"/>
            <a:ext cx="4362450" cy="2924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5805" y="3130928"/>
            <a:ext cx="4649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কর্তৃত্ব, মর্যাদা,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অভিজ্ঞ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অজ্ঞাত, তক্ষক, সবিনয়, অত্যধিক, অনূদিত, নবীন, অনু।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5805" y="2386046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শব্দগুলোর উচ্চারণ লেখি: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96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0373" y="348491"/>
            <a:ext cx="1636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81" y="1790162"/>
            <a:ext cx="4897693" cy="3129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8867" y="2939447"/>
            <a:ext cx="5948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 (বাংলা সাহিত্য পাঠ) থেকে এমন ১০টি শব্দ খুঁজে বের কর, যাদের আদ্য ‘অ’-এর উচ্চারণ সংবৃত অর্থাৎ ‘ও-কারের’ মতো এবং এদের উচ্চারণ লেখ।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407140" y="5108896"/>
            <a:ext cx="5147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পাঠাও আমাদের কলেজের ফেসবুক গ্রুপে গিয়ে গুগল ক্লাসরুমে।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08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0913" y="2863241"/>
            <a:ext cx="438453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ক্লাসে </a:t>
            </a:r>
          </a:p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32" y="360982"/>
            <a:ext cx="4072481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33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6724" y="1513269"/>
            <a:ext cx="4046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 ক্লাস আলোচনা ও উপকরণ প্রদান।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034" y="2952206"/>
            <a:ext cx="5055326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49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5119" y="1780524"/>
            <a:ext cx="830192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4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84028" y="372345"/>
            <a:ext cx="1675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5414" y="4322785"/>
            <a:ext cx="33914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মোসা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জান্নাতুল ফেরদৌস</a:t>
            </a:r>
          </a:p>
          <a:p>
            <a:pPr lvl="0" algn="ctr"/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(বাংলা)</a:t>
            </a:r>
          </a:p>
          <a:p>
            <a:pPr lvl="0" algn="ctr"/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গোবরচাঁপাহাট 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 কলেজ,</a:t>
            </a:r>
          </a:p>
          <a:p>
            <a:pPr lvl="0" algn="ctr"/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বদলগাছী,নওগাঁ।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4697" y="3331112"/>
            <a:ext cx="2760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দ্বাদশ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পত্র</a:t>
            </a:r>
          </a:p>
          <a:p>
            <a:pPr lvl="0"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52" y="1259341"/>
            <a:ext cx="2499360" cy="28651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54" y="1749220"/>
            <a:ext cx="1634439" cy="510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56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65366" y="642021"/>
            <a:ext cx="3749040" cy="2651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85" y="3779261"/>
            <a:ext cx="2349305" cy="2717443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34090" y="642021"/>
            <a:ext cx="3749040" cy="2651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9052" y="1525919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9052" y="1987584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ঘোড়ি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21102" y="1525918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21102" y="1987584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মোধু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9066" y="468216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অভিধান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1890" y="5137982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ওভিধান্‌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64842" y="4676321"/>
            <a:ext cx="2075249" cy="461666"/>
            <a:chOff x="5564842" y="4676321"/>
            <a:chExt cx="2075249" cy="461666"/>
          </a:xfrm>
        </p:grpSpPr>
        <p:sp>
          <p:nvSpPr>
            <p:cNvPr id="12" name="TextBox 11"/>
            <p:cNvSpPr txBox="1"/>
            <p:nvPr/>
          </p:nvSpPr>
          <p:spPr>
            <a:xfrm>
              <a:off x="5564842" y="4676322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ঘড়ি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27817" y="4676322"/>
              <a:ext cx="479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মধু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90792" y="4676321"/>
              <a:ext cx="949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অভিধান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61114" y="5137984"/>
            <a:ext cx="2155921" cy="461666"/>
            <a:chOff x="5561114" y="5137984"/>
            <a:chExt cx="2155921" cy="461666"/>
          </a:xfrm>
        </p:grpSpPr>
        <p:sp>
          <p:nvSpPr>
            <p:cNvPr id="13" name="TextBox 12"/>
            <p:cNvSpPr txBox="1"/>
            <p:nvPr/>
          </p:nvSpPr>
          <p:spPr>
            <a:xfrm>
              <a:off x="5561114" y="5137985"/>
              <a:ext cx="7104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ঘোড়ি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07445" y="5137984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মোধু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80560" y="5137984"/>
              <a:ext cx="9364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ওভিধান্‌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728416" y="4676320"/>
            <a:ext cx="217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শব্দের বানান।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29859" y="5137983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শব্দের উচ্চারণ।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6393" y="5824635"/>
            <a:ext cx="8047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শব্দের উচ্চারণের এই পরিবর্তন দেখতে পাচ্ছি শব্দের আদিতে এবং আদ্য ‘অ’-তে।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765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4855335" y="3155323"/>
            <a:ext cx="248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35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8541" y="1802489"/>
            <a:ext cx="30380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66095" y="4109563"/>
            <a:ext cx="4222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‘অ’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উচ্চারণের নিয়ম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07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1580" y="1090358"/>
            <a:ext cx="17700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3" name="Rectangle 2"/>
          <p:cNvSpPr/>
          <p:nvPr/>
        </p:nvSpPr>
        <p:spPr>
          <a:xfrm>
            <a:off x="2691580" y="2124216"/>
            <a:ext cx="4873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 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691580" y="3237825"/>
            <a:ext cx="4963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 আদ্য ‘অ’ উচ্চারণের নিয়ম বলতে পারবে;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691580" y="3763852"/>
            <a:ext cx="4075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২. নিয়মগুলো ব্যাখ্যা করতে পারবে;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691580" y="4289879"/>
            <a:ext cx="6096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৩. নিয়ম সংক্রান্ত শব্দের সঠিক উচ্চারণ লিখতে পারবে।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3792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3631475" y="252842"/>
            <a:ext cx="4792545" cy="695459"/>
          </a:xfrm>
          <a:prstGeom prst="snip2Diag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 শিখন কৌশল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2429504" y="1643760"/>
            <a:ext cx="7628896" cy="695459"/>
          </a:xfrm>
          <a:prstGeom prst="snip2Diag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 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ci </a:t>
            </a:r>
            <a:r>
              <a:rPr lang="bn-BD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 / C / D / E ( w / x / y / ~ )</a:t>
            </a:r>
            <a:endParaRPr lang="en-US" sz="40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2429504" y="2512913"/>
            <a:ext cx="7628896" cy="695459"/>
          </a:xfrm>
          <a:prstGeom prst="snip2Diag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8CA89"/>
                </a:solidFill>
                <a:latin typeface="SutonnyMJ" pitchFamily="2" charset="0"/>
                <a:cs typeface="SutonnyMJ" pitchFamily="2" charset="0"/>
              </a:rPr>
              <a:t>A </a:t>
            </a:r>
            <a:r>
              <a:rPr lang="en-US" sz="4000" b="1" dirty="0" err="1" smtClean="0">
                <a:solidFill>
                  <a:srgbClr val="08CA89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b="1" dirty="0" smtClean="0">
                <a:solidFill>
                  <a:srgbClr val="08CA89"/>
                </a:solidFill>
                <a:latin typeface="SutonnyMJ" pitchFamily="2" charset="0"/>
                <a:cs typeface="SutonnyMJ" pitchFamily="2" charset="0"/>
              </a:rPr>
              <a:t> ci </a:t>
            </a:r>
            <a:r>
              <a:rPr lang="bn-BD" sz="4000" b="1" dirty="0" smtClean="0">
                <a:solidFill>
                  <a:srgbClr val="08CA89"/>
                </a:solidFill>
                <a:latin typeface="SutonnyMJ" pitchFamily="2" charset="0"/>
                <a:cs typeface="SutonnyMJ" pitchFamily="2" charset="0"/>
              </a:rPr>
              <a:t>F-Kvi (  „ )</a:t>
            </a:r>
            <a:endParaRPr lang="en-US" sz="4000" b="1" dirty="0">
              <a:solidFill>
                <a:srgbClr val="08CA89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2442382" y="4205632"/>
            <a:ext cx="7609192" cy="695459"/>
          </a:xfrm>
          <a:prstGeom prst="snip2Diag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 + i-djv (   ª )</a:t>
            </a:r>
            <a:endParaRPr lang="en-US" sz="40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2442382" y="5076200"/>
            <a:ext cx="7609192" cy="695459"/>
          </a:xfrm>
          <a:prstGeom prst="snip2Diag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000" b="1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 Gi ci †id ( © )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2442382" y="3360180"/>
            <a:ext cx="7609192" cy="695459"/>
          </a:xfrm>
          <a:prstGeom prst="snip2Diag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 </a:t>
            </a:r>
            <a:r>
              <a:rPr lang="bn-BD" sz="4000" b="1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Gi ci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000" b="1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h-djv ( </a:t>
            </a:r>
            <a:r>
              <a:rPr lang="bn-BD" sz="4000" b="1" dirty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bn-BD" sz="4000" b="1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)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429504" y="5946768"/>
            <a:ext cx="7609192" cy="695459"/>
          </a:xfrm>
          <a:prstGeom prst="snip2Diag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 </a:t>
            </a:r>
            <a:r>
              <a:rPr lang="bn-BD" sz="40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Gi ci ÿ </a:t>
            </a:r>
            <a:r>
              <a:rPr lang="bn-BD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/ </a:t>
            </a:r>
            <a:r>
              <a:rPr lang="en-US" sz="40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Á</a:t>
            </a:r>
          </a:p>
        </p:txBody>
      </p:sp>
    </p:spTree>
    <p:extLst>
      <p:ext uri="{BB962C8B-B14F-4D97-AF65-F5344CB8AC3E}">
        <p14:creationId xmlns:p14="http://schemas.microsoft.com/office/powerpoint/2010/main" val="2097403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3019" y="3086362"/>
            <a:ext cx="7302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শব্দের আদিতে ‘অ’  থাকলে বা অন্য ব্যঞ্জনের সাথে ‘অ-কার’ হিসেবে যুক্ত থাকলে এবং এর পরই ‘ই/ঈ, উ/ঊ কিংবা এদের কার চিহ্ন’ থাকলে আদ্য ‘অ’-এর উচ্চারণ ‘ও’ বা ‘ও-কারের’ মতো উচ্চারিত হয়।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6914" y="4615206"/>
            <a:ext cx="8363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যেমন: অ + ই : অভিমান&gt;ওভিমান, যদি&gt;যোদি, অধিকার&gt;ওধিকার, মতি&gt; মোতি, অলি&gt;ওলি,</a:t>
            </a: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 + ঈ : অতীত&gt;ওতিত, অধীন&gt;ওধিন, সতি&gt;সোতি, গভীর&gt;গোভির, নবীন&gt;নোবিন্‌,</a:t>
            </a: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 + উ : অনু&gt;ওনু, অনুদান&gt;ওনুদান, বউ&gt;বোউ, সরু&gt;সোরু, গরু&gt;গোরু, বকুল&gt;বোকুল, করুণ&gt;কোরুন্‌,</a:t>
            </a: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 + ঊ : অকূল&gt;ওকুল্‌, অদূর&gt;ওদুর্‌, বধূ&gt;বোধু, ময়ূর&gt;মোয়ুর্‌, অনূদিত&gt;ওনুদিত এরূপ আরও অনেক শব্দ।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018" y="178905"/>
            <a:ext cx="2377440" cy="18288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958" y="167426"/>
            <a:ext cx="2377440" cy="18288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289" y="178905"/>
            <a:ext cx="237744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3841" y="1996226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ঘড়ি&gt;ঘোড়ি</a:t>
            </a:r>
            <a:endParaRPr lang="en-US" sz="2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3222" y="1996226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দধি&gt;দোধি</a:t>
            </a:r>
            <a:endParaRPr lang="en-US" sz="2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2686" y="1996226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মহিষ&gt;মোহিশ্‌</a:t>
            </a:r>
            <a:endParaRPr lang="en-US" sz="2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04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</TotalTime>
  <Words>785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Microsoft account</cp:lastModifiedBy>
  <cp:revision>157</cp:revision>
  <dcterms:created xsi:type="dcterms:W3CDTF">2020-07-14T03:22:29Z</dcterms:created>
  <dcterms:modified xsi:type="dcterms:W3CDTF">2023-05-22T09:40:31Z</dcterms:modified>
</cp:coreProperties>
</file>