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1"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146"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C0437FEC-4827-4D0A-9F27-6F8F6241DF95}" type="datetimeFigureOut">
              <a:rPr lang="en-US" smtClean="0"/>
              <a:t>18-Nov-23</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08026D5-D08A-4F6C-91FB-14C2E1769AEE}"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8026D5-D08A-4F6C-91FB-14C2E1769A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8026D5-D08A-4F6C-91FB-14C2E1769A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8026D5-D08A-4F6C-91FB-14C2E1769A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C0437FEC-4827-4D0A-9F27-6F8F6241DF95}" type="datetimeFigureOut">
              <a:rPr lang="en-US" smtClean="0"/>
              <a:t>18-Nov-23</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08026D5-D08A-4F6C-91FB-14C2E1769AEE}"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708026D5-D08A-4F6C-91FB-14C2E1769AEE}"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708026D5-D08A-4F6C-91FB-14C2E1769A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08026D5-D08A-4F6C-91FB-14C2E1769AEE}"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0437FEC-4827-4D0A-9F27-6F8F6241DF95}" type="datetimeFigureOut">
              <a:rPr lang="en-US" smtClean="0"/>
              <a:t>18-Nov-23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08026D5-D08A-4F6C-91FB-14C2E1769A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C0437FEC-4827-4D0A-9F27-6F8F6241DF95}" type="datetimeFigureOut">
              <a:rPr lang="en-US" smtClean="0"/>
              <a:t>18-Nov-23</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08026D5-D08A-4F6C-91FB-14C2E1769AEE}"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C0437FEC-4827-4D0A-9F27-6F8F6241DF95}" type="datetimeFigureOut">
              <a:rPr lang="en-US" smtClean="0"/>
              <a:t>18-Nov-23</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08026D5-D08A-4F6C-91FB-14C2E1769AEE}"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0437FEC-4827-4D0A-9F27-6F8F6241DF95}" type="datetimeFigureOut">
              <a:rPr lang="en-US" smtClean="0"/>
              <a:t>18-Nov-23</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08026D5-D08A-4F6C-91FB-14C2E1769AEE}"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bn.wikipedia.org/wiki/%E0%A6%8F%E0%A6%AE%E0%A6%BF%E0%A6%B2%E0%A6%BF_%E0%A6%A6%E0%A7%8D%E0%A6%AF%E0%A7%81_%E0%A6%B6%E0%A6%BE%E0%A6%A4%E0%A6%B2%E0%A7%8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8229600" cy="2209800"/>
          </a:xfrm>
        </p:spPr>
        <p:txBody>
          <a:bodyPr>
            <a:normAutofit/>
          </a:bodyPr>
          <a:lstStyle/>
          <a:p>
            <a:pPr algn="l"/>
            <a:r>
              <a:rPr lang="en-US" dirty="0" err="1" smtClean="0">
                <a:solidFill>
                  <a:srgbClr val="FFFF00"/>
                </a:solidFill>
              </a:rPr>
              <a:t>শক্তির</a:t>
            </a:r>
            <a:r>
              <a:rPr lang="en-US" dirty="0" smtClean="0">
                <a:solidFill>
                  <a:srgbClr val="FFFF00"/>
                </a:solidFill>
              </a:rPr>
              <a:t> </a:t>
            </a:r>
            <a:r>
              <a:rPr lang="en-US" dirty="0" err="1" smtClean="0">
                <a:solidFill>
                  <a:srgbClr val="FFFF00"/>
                </a:solidFill>
              </a:rPr>
              <a:t>নিত্যতা</a:t>
            </a:r>
            <a:r>
              <a:rPr lang="en-US" dirty="0" smtClean="0">
                <a:solidFill>
                  <a:srgbClr val="FFFF00"/>
                </a:solidFill>
              </a:rPr>
              <a:t> </a:t>
            </a:r>
            <a:r>
              <a:rPr lang="en-US" dirty="0" err="1" smtClean="0">
                <a:solidFill>
                  <a:srgbClr val="FFFF00"/>
                </a:solidFill>
              </a:rPr>
              <a:t>সূত্র</a:t>
            </a:r>
            <a:r>
              <a:rPr lang="en-US" dirty="0" smtClean="0">
                <a:solidFill>
                  <a:srgbClr val="FFFF00"/>
                </a:solidFill>
              </a:rPr>
              <a:t> </a:t>
            </a:r>
            <a:r>
              <a:rPr lang="en-US" dirty="0" err="1" smtClean="0">
                <a:solidFill>
                  <a:srgbClr val="FFFF00"/>
                </a:solidFill>
              </a:rPr>
              <a:t>নিয়ে</a:t>
            </a:r>
            <a:r>
              <a:rPr lang="en-US" dirty="0" smtClean="0">
                <a:solidFill>
                  <a:srgbClr val="FFFF00"/>
                </a:solidFill>
              </a:rPr>
              <a:t> </a:t>
            </a:r>
            <a:r>
              <a:rPr lang="en-US" dirty="0" err="1" smtClean="0">
                <a:solidFill>
                  <a:srgbClr val="FFFF00"/>
                </a:solidFill>
              </a:rPr>
              <a:t>সংক্ষিপ্ত</a:t>
            </a:r>
            <a:r>
              <a:rPr lang="en-US" dirty="0" smtClean="0">
                <a:solidFill>
                  <a:srgbClr val="FFFF00"/>
                </a:solidFill>
              </a:rPr>
              <a:t> </a:t>
            </a:r>
            <a:r>
              <a:rPr lang="en-US" dirty="0" err="1" smtClean="0">
                <a:solidFill>
                  <a:srgbClr val="FFFF00"/>
                </a:solidFill>
              </a:rPr>
              <a:t>আলোচনা</a:t>
            </a:r>
            <a:r>
              <a:rPr lang="en-US" dirty="0" smtClean="0">
                <a:solidFill>
                  <a:srgbClr val="FFFF00"/>
                </a:solidFill>
              </a:rPr>
              <a:t>…</a:t>
            </a:r>
            <a:endParaRPr lang="en-US" dirty="0">
              <a:solidFill>
                <a:srgbClr val="FFFF00"/>
              </a:solidFill>
            </a:endParaRPr>
          </a:p>
        </p:txBody>
      </p:sp>
      <p:sp>
        <p:nvSpPr>
          <p:cNvPr id="3" name="Subtitle 2"/>
          <p:cNvSpPr>
            <a:spLocks noGrp="1"/>
          </p:cNvSpPr>
          <p:nvPr>
            <p:ph type="subTitle" idx="1"/>
          </p:nvPr>
        </p:nvSpPr>
        <p:spPr>
          <a:xfrm>
            <a:off x="609600" y="3962400"/>
            <a:ext cx="6560234" cy="1752600"/>
          </a:xfrm>
        </p:spPr>
        <p:txBody>
          <a:bodyPr>
            <a:noAutofit/>
          </a:bodyPr>
          <a:lstStyle/>
          <a:p>
            <a:pPr algn="l"/>
            <a:r>
              <a:rPr lang="en-US" sz="2400" dirty="0" err="1" smtClean="0">
                <a:solidFill>
                  <a:srgbClr val="FF0000"/>
                </a:solidFill>
              </a:rPr>
              <a:t>শিক্ষক</a:t>
            </a:r>
            <a:r>
              <a:rPr lang="en-US" sz="2400" dirty="0" smtClean="0">
                <a:solidFill>
                  <a:srgbClr val="FF0000"/>
                </a:solidFill>
              </a:rPr>
              <a:t> </a:t>
            </a:r>
            <a:r>
              <a:rPr lang="en-US" sz="2400" dirty="0" err="1" smtClean="0">
                <a:solidFill>
                  <a:srgbClr val="FF0000"/>
                </a:solidFill>
              </a:rPr>
              <a:t>পরিচিতি</a:t>
            </a:r>
            <a:endParaRPr lang="en-US" sz="2400" dirty="0" smtClean="0">
              <a:solidFill>
                <a:srgbClr val="FF0000"/>
              </a:solidFill>
            </a:endParaRPr>
          </a:p>
          <a:p>
            <a:pPr algn="l"/>
            <a:endParaRPr lang="en-US" sz="2000" dirty="0" smtClean="0">
              <a:solidFill>
                <a:srgbClr val="FFFF00"/>
              </a:solidFill>
            </a:endParaRPr>
          </a:p>
          <a:p>
            <a:pPr algn="l">
              <a:lnSpc>
                <a:spcPct val="150000"/>
              </a:lnSpc>
            </a:pPr>
            <a:r>
              <a:rPr lang="en-US" sz="2000" dirty="0" err="1" smtClean="0">
                <a:solidFill>
                  <a:srgbClr val="FFFF00"/>
                </a:solidFill>
              </a:rPr>
              <a:t>মো</a:t>
            </a:r>
            <a:r>
              <a:rPr lang="en-US" sz="2000" dirty="0" smtClean="0">
                <a:solidFill>
                  <a:srgbClr val="FFFF00"/>
                </a:solidFill>
              </a:rPr>
              <a:t>: </a:t>
            </a:r>
            <a:r>
              <a:rPr lang="en-US" sz="2000" dirty="0" err="1" smtClean="0">
                <a:solidFill>
                  <a:srgbClr val="FFFF00"/>
                </a:solidFill>
              </a:rPr>
              <a:t>মনিরুল</a:t>
            </a:r>
            <a:r>
              <a:rPr lang="en-US" sz="2000" dirty="0" smtClean="0">
                <a:solidFill>
                  <a:srgbClr val="FFFF00"/>
                </a:solidFill>
              </a:rPr>
              <a:t> </a:t>
            </a:r>
            <a:r>
              <a:rPr lang="en-US" sz="2000" dirty="0" err="1" smtClean="0">
                <a:solidFill>
                  <a:srgbClr val="FFFF00"/>
                </a:solidFill>
              </a:rPr>
              <a:t>ইসলাম</a:t>
            </a:r>
            <a:r>
              <a:rPr lang="en-US" sz="2000" dirty="0" smtClean="0">
                <a:solidFill>
                  <a:srgbClr val="FFFF00"/>
                </a:solidFill>
              </a:rPr>
              <a:t> </a:t>
            </a:r>
          </a:p>
          <a:p>
            <a:pPr algn="l">
              <a:lnSpc>
                <a:spcPct val="150000"/>
              </a:lnSpc>
            </a:pPr>
            <a:r>
              <a:rPr lang="en-US" sz="2000" dirty="0" err="1" smtClean="0">
                <a:solidFill>
                  <a:srgbClr val="FFFF00"/>
                </a:solidFill>
              </a:rPr>
              <a:t>সহকারী</a:t>
            </a:r>
            <a:r>
              <a:rPr lang="en-US" sz="2000" dirty="0" smtClean="0">
                <a:solidFill>
                  <a:srgbClr val="FFFF00"/>
                </a:solidFill>
              </a:rPr>
              <a:t> </a:t>
            </a:r>
            <a:r>
              <a:rPr lang="en-US" sz="2000" dirty="0" err="1" smtClean="0">
                <a:solidFill>
                  <a:srgbClr val="FFFF00"/>
                </a:solidFill>
              </a:rPr>
              <a:t>শিক্ষক</a:t>
            </a:r>
            <a:r>
              <a:rPr lang="en-US" sz="2000" dirty="0" smtClean="0">
                <a:solidFill>
                  <a:srgbClr val="FFFF00"/>
                </a:solidFill>
              </a:rPr>
              <a:t> (</a:t>
            </a:r>
            <a:r>
              <a:rPr lang="en-US" sz="2000" dirty="0" err="1" smtClean="0">
                <a:solidFill>
                  <a:srgbClr val="FFFF00"/>
                </a:solidFill>
              </a:rPr>
              <a:t>ভৌত</a:t>
            </a:r>
            <a:r>
              <a:rPr lang="en-US" sz="2000" dirty="0" smtClean="0">
                <a:solidFill>
                  <a:srgbClr val="FFFF00"/>
                </a:solidFill>
              </a:rPr>
              <a:t> </a:t>
            </a:r>
            <a:r>
              <a:rPr lang="en-US" sz="2000" dirty="0" err="1" smtClean="0">
                <a:solidFill>
                  <a:srgbClr val="FFFF00"/>
                </a:solidFill>
              </a:rPr>
              <a:t>বিজ্ঞান</a:t>
            </a:r>
            <a:r>
              <a:rPr lang="en-US" sz="2000" dirty="0" smtClean="0">
                <a:solidFill>
                  <a:srgbClr val="FFFF00"/>
                </a:solidFill>
              </a:rPr>
              <a:t>)</a:t>
            </a:r>
          </a:p>
          <a:p>
            <a:pPr algn="l">
              <a:lnSpc>
                <a:spcPct val="150000"/>
              </a:lnSpc>
            </a:pPr>
            <a:r>
              <a:rPr lang="en-US" sz="2000" dirty="0" err="1" smtClean="0">
                <a:solidFill>
                  <a:srgbClr val="FFFF00"/>
                </a:solidFill>
              </a:rPr>
              <a:t>হাজী</a:t>
            </a:r>
            <a:r>
              <a:rPr lang="en-US" sz="2000" dirty="0" smtClean="0">
                <a:solidFill>
                  <a:srgbClr val="FFFF00"/>
                </a:solidFill>
              </a:rPr>
              <a:t> </a:t>
            </a:r>
            <a:r>
              <a:rPr lang="en-US" sz="2000" dirty="0" err="1" smtClean="0">
                <a:solidFill>
                  <a:srgbClr val="FFFF00"/>
                </a:solidFill>
              </a:rPr>
              <a:t>ছায়েম</a:t>
            </a:r>
            <a:r>
              <a:rPr lang="en-US" sz="2000" dirty="0" smtClean="0">
                <a:solidFill>
                  <a:srgbClr val="FFFF00"/>
                </a:solidFill>
              </a:rPr>
              <a:t> </a:t>
            </a:r>
            <a:r>
              <a:rPr lang="en-US" sz="2000" dirty="0" err="1" smtClean="0">
                <a:solidFill>
                  <a:srgbClr val="FFFF00"/>
                </a:solidFill>
              </a:rPr>
              <a:t>উদ্দিন</a:t>
            </a:r>
            <a:r>
              <a:rPr lang="en-US" sz="2000" dirty="0" smtClean="0">
                <a:solidFill>
                  <a:srgbClr val="FFFF00"/>
                </a:solidFill>
              </a:rPr>
              <a:t> </a:t>
            </a:r>
            <a:r>
              <a:rPr lang="en-US" sz="2000" dirty="0" err="1" smtClean="0">
                <a:solidFill>
                  <a:srgbClr val="FFFF00"/>
                </a:solidFill>
              </a:rPr>
              <a:t>মা</a:t>
            </a:r>
            <a:r>
              <a:rPr lang="en-US" sz="2000" dirty="0" smtClean="0">
                <a:solidFill>
                  <a:srgbClr val="FFFF00"/>
                </a:solidFill>
              </a:rPr>
              <a:t>: </a:t>
            </a:r>
            <a:r>
              <a:rPr lang="en-US" sz="2000" dirty="0" err="1" smtClean="0">
                <a:solidFill>
                  <a:srgbClr val="FFFF00"/>
                </a:solidFill>
              </a:rPr>
              <a:t>বিদ্যালয়</a:t>
            </a:r>
            <a:endParaRPr lang="en-US" sz="2000" dirty="0" smtClean="0">
              <a:solidFill>
                <a:srgbClr val="FFFF00"/>
              </a:solidFill>
            </a:endParaRPr>
          </a:p>
          <a:p>
            <a:pPr algn="l">
              <a:lnSpc>
                <a:spcPct val="150000"/>
              </a:lnSpc>
            </a:pPr>
            <a:r>
              <a:rPr lang="en-US" sz="2000" dirty="0" err="1" smtClean="0">
                <a:solidFill>
                  <a:srgbClr val="FFFF00"/>
                </a:solidFill>
              </a:rPr>
              <a:t>দিঘলিয়া</a:t>
            </a:r>
            <a:r>
              <a:rPr lang="en-US" sz="2000" dirty="0" smtClean="0">
                <a:solidFill>
                  <a:srgbClr val="FFFF00"/>
                </a:solidFill>
              </a:rPr>
              <a:t>, </a:t>
            </a:r>
            <a:r>
              <a:rPr lang="en-US" sz="2000" dirty="0" err="1" smtClean="0">
                <a:solidFill>
                  <a:srgbClr val="FFFF00"/>
                </a:solidFill>
              </a:rPr>
              <a:t>খুলনা</a:t>
            </a:r>
            <a:r>
              <a:rPr lang="en-US" sz="2000" dirty="0" smtClean="0">
                <a:solidFill>
                  <a:srgbClr val="FFFF00"/>
                </a:solidFill>
              </a:rPr>
              <a:t>।</a:t>
            </a:r>
            <a:endParaRPr lang="en-US" sz="2000" dirty="0">
              <a:solidFill>
                <a:srgbClr val="FFFF00"/>
              </a:solidFill>
            </a:endParaRPr>
          </a:p>
        </p:txBody>
      </p:sp>
    </p:spTree>
    <p:extLst>
      <p:ext uri="{BB962C8B-B14F-4D97-AF65-F5344CB8AC3E}">
        <p14:creationId xmlns:p14="http://schemas.microsoft.com/office/powerpoint/2010/main" val="1002239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as-IN" dirty="0">
                <a:solidFill>
                  <a:srgbClr val="FF0000"/>
                </a:solidFill>
              </a:rPr>
              <a:t>শক্তির নিত্যতা সূত্র </a:t>
            </a:r>
            <a:r>
              <a:rPr lang="as-IN" dirty="0" smtClean="0">
                <a:solidFill>
                  <a:srgbClr val="FF0000"/>
                </a:solidFill>
              </a:rPr>
              <a:t>ব্যাখ্যা</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57200" y="1828800"/>
            <a:ext cx="8229600" cy="4526280"/>
          </a:xfrm>
        </p:spPr>
        <p:txBody>
          <a:bodyPr>
            <a:normAutofit fontScale="92500" lnSpcReduction="20000"/>
          </a:bodyPr>
          <a:lstStyle/>
          <a:p>
            <a:pPr marL="0" indent="0">
              <a:buNone/>
            </a:pPr>
            <a:r>
              <a:rPr lang="as-IN" dirty="0"/>
              <a:t>এই সূত্রটি সর্বপ্রথম প্রস্তাব এবং পরীক্ষা করেন </a:t>
            </a:r>
            <a:r>
              <a:rPr lang="as-IN" u="sng" dirty="0">
                <a:hlinkClick r:id="rId2"/>
              </a:rPr>
              <a:t>এমিলি দ্যু </a:t>
            </a:r>
            <a:r>
              <a:rPr lang="as-IN" u="sng" dirty="0" smtClean="0">
                <a:hlinkClick r:id="rId2"/>
              </a:rPr>
              <a:t>শাতলে</a:t>
            </a:r>
            <a:r>
              <a:rPr lang="en-US" u="sng" dirty="0" smtClean="0"/>
              <a:t>।</a:t>
            </a:r>
          </a:p>
          <a:p>
            <a:pPr marL="0" indent="0">
              <a:buNone/>
            </a:pPr>
            <a:r>
              <a:rPr lang="en-US" u="sng" dirty="0" smtClean="0">
                <a:solidFill>
                  <a:srgbClr val="FFFF00"/>
                </a:solidFill>
              </a:rPr>
              <a:t> </a:t>
            </a:r>
          </a:p>
          <a:p>
            <a:pPr marL="0" indent="0">
              <a:buNone/>
            </a:pPr>
            <a:r>
              <a:rPr lang="en-US" u="sng" dirty="0" err="1" smtClean="0">
                <a:solidFill>
                  <a:srgbClr val="FFFF00"/>
                </a:solidFill>
              </a:rPr>
              <a:t>সূত্রটি</a:t>
            </a:r>
            <a:r>
              <a:rPr lang="en-US" u="sng" dirty="0" smtClean="0">
                <a:solidFill>
                  <a:srgbClr val="FFFF00"/>
                </a:solidFill>
              </a:rPr>
              <a:t> </a:t>
            </a:r>
            <a:r>
              <a:rPr lang="en-US" u="sng" dirty="0" err="1" smtClean="0">
                <a:solidFill>
                  <a:srgbClr val="FFFF00"/>
                </a:solidFill>
              </a:rPr>
              <a:t>নিম্নরূপ</a:t>
            </a:r>
            <a:r>
              <a:rPr lang="en-US" u="sng" dirty="0" smtClean="0">
                <a:solidFill>
                  <a:srgbClr val="FFFF00"/>
                </a:solidFill>
              </a:rPr>
              <a:t>:</a:t>
            </a:r>
          </a:p>
          <a:p>
            <a:pPr marL="0" indent="0">
              <a:buNone/>
            </a:pPr>
            <a:endParaRPr lang="en-US" dirty="0" smtClean="0"/>
          </a:p>
          <a:p>
            <a:pPr marL="0" indent="0">
              <a:buNone/>
            </a:pPr>
            <a:r>
              <a:rPr lang="as-IN" sz="2800" dirty="0" smtClean="0">
                <a:solidFill>
                  <a:srgbClr val="FFFF00"/>
                </a:solidFill>
              </a:rPr>
              <a:t>শক্তির </a:t>
            </a:r>
            <a:r>
              <a:rPr lang="as-IN" sz="2800" dirty="0">
                <a:solidFill>
                  <a:srgbClr val="FFFF00"/>
                </a:solidFill>
              </a:rPr>
              <a:t>সৃষ্টি বা বিনাশ নেই, শক্তি কেবল এক রূপ থেকে এক বা একাধিক রূপে রূপান্তরিত বা পরিবর্তন হতে পারে। মহাবিশ্বের মোট শক্তির পরিমাণ নির্দিষ্ট ও অপরিবর্তনীয়।”অর্থাৎ, শক্তি এক রূপ থেকে অন্য এক বা একাধিক রূপে রূপান্তরিত হলে শক্তির </a:t>
            </a:r>
            <a:r>
              <a:rPr lang="as-IN" sz="2800" dirty="0" smtClean="0">
                <a:solidFill>
                  <a:srgbClr val="FFFF00"/>
                </a:solidFill>
              </a:rPr>
              <a:t>বি</a:t>
            </a:r>
            <a:r>
              <a:rPr lang="en-US" sz="2800" dirty="0" err="1" smtClean="0">
                <a:solidFill>
                  <a:srgbClr val="FFFF00"/>
                </a:solidFill>
              </a:rPr>
              <a:t>না</a:t>
            </a:r>
            <a:r>
              <a:rPr lang="as-IN" sz="2800" dirty="0" smtClean="0">
                <a:solidFill>
                  <a:srgbClr val="FFFF00"/>
                </a:solidFill>
              </a:rPr>
              <a:t>স </a:t>
            </a:r>
            <a:r>
              <a:rPr lang="en-US" sz="2800" dirty="0" err="1" smtClean="0">
                <a:solidFill>
                  <a:srgbClr val="FFFF00"/>
                </a:solidFill>
              </a:rPr>
              <a:t>বা</a:t>
            </a:r>
            <a:r>
              <a:rPr lang="as-IN" sz="2800" dirty="0" smtClean="0">
                <a:solidFill>
                  <a:srgbClr val="FFFF00"/>
                </a:solidFill>
              </a:rPr>
              <a:t> </a:t>
            </a:r>
            <a:r>
              <a:rPr lang="as-IN" sz="2800" dirty="0">
                <a:solidFill>
                  <a:srgbClr val="FFFF00"/>
                </a:solidFill>
              </a:rPr>
              <a:t>নতুন কোন শক্তি সৃষ্টি হয় না। একরূপে শক্তি হারালে অন্য রূপে শক্তি লাভ করে। এটিই শক্তির নিত্যতা সূত্র।</a:t>
            </a:r>
            <a:endParaRPr lang="en-US" sz="2800" u="sng" dirty="0" smtClean="0">
              <a:solidFill>
                <a:srgbClr val="FFFF00"/>
              </a:solidFill>
            </a:endParaRPr>
          </a:p>
        </p:txBody>
      </p:sp>
    </p:spTree>
    <p:extLst>
      <p:ext uri="{BB962C8B-B14F-4D97-AF65-F5344CB8AC3E}">
        <p14:creationId xmlns:p14="http://schemas.microsoft.com/office/powerpoint/2010/main" val="26609636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924800" cy="762000"/>
          </a:xfrm>
        </p:spPr>
        <p:txBody>
          <a:bodyPr>
            <a:normAutofit fontScale="90000"/>
          </a:bodyPr>
          <a:lstStyle/>
          <a:p>
            <a:pPr algn="l"/>
            <a:r>
              <a:rPr lang="as-IN" dirty="0">
                <a:solidFill>
                  <a:srgbClr val="FF0000"/>
                </a:solidFill>
              </a:rPr>
              <a:t>উদাহরণসহ ব্যাখ্যাঃ</a:t>
            </a:r>
            <a:r>
              <a:rPr lang="as-IN" dirty="0"/>
              <a:t/>
            </a:r>
            <a:br>
              <a:rPr lang="as-IN" dirty="0"/>
            </a:br>
            <a:endParaRPr lang="en-US" dirty="0"/>
          </a:p>
        </p:txBody>
      </p:sp>
      <p:sp>
        <p:nvSpPr>
          <p:cNvPr id="3" name="Content Placeholder 2"/>
          <p:cNvSpPr>
            <a:spLocks noGrp="1"/>
          </p:cNvSpPr>
          <p:nvPr>
            <p:ph idx="1"/>
          </p:nvPr>
        </p:nvSpPr>
        <p:spPr/>
        <p:txBody>
          <a:bodyPr>
            <a:normAutofit/>
          </a:bodyPr>
          <a:lstStyle/>
          <a:p>
            <a:pPr marL="0" indent="0" algn="just">
              <a:buNone/>
            </a:pPr>
            <a:r>
              <a:rPr lang="as-IN" sz="2800" dirty="0" smtClean="0">
                <a:solidFill>
                  <a:srgbClr val="FFFF00"/>
                </a:solidFill>
              </a:rPr>
              <a:t>একটি </a:t>
            </a:r>
            <a:r>
              <a:rPr lang="as-IN" sz="2800" dirty="0">
                <a:solidFill>
                  <a:srgbClr val="FFFF00"/>
                </a:solidFill>
              </a:rPr>
              <a:t>বল উপরের দিকে ছুরে মারলে একটি নির্দিষ্ট উচ্চতায় পৌছানোর পর বলটি আবার নিচে নামতে থাকে। এ ক্ষেত্রে বলটি উপরে ওঠার সময় গতিশক্তি কমতে কমতে যখন শূন্য হয়ে যায় তখন বলটি আবার নিচের </a:t>
            </a:r>
            <a:r>
              <a:rPr lang="as-IN" sz="2800" dirty="0" smtClean="0">
                <a:solidFill>
                  <a:srgbClr val="FFFF00"/>
                </a:solidFill>
              </a:rPr>
              <a:t>দিকে</a:t>
            </a:r>
            <a:r>
              <a:rPr lang="en-US" sz="2800" dirty="0" smtClean="0">
                <a:solidFill>
                  <a:srgbClr val="FFFF00"/>
                </a:solidFill>
              </a:rPr>
              <a:t> </a:t>
            </a:r>
            <a:r>
              <a:rPr lang="en-US" sz="2800" dirty="0" err="1" smtClean="0">
                <a:solidFill>
                  <a:srgbClr val="FFFF00"/>
                </a:solidFill>
              </a:rPr>
              <a:t>নামতে</a:t>
            </a:r>
            <a:r>
              <a:rPr lang="as-IN" sz="2800" dirty="0" smtClean="0">
                <a:solidFill>
                  <a:srgbClr val="FFFF00"/>
                </a:solidFill>
              </a:rPr>
              <a:t> </a:t>
            </a:r>
            <a:r>
              <a:rPr lang="as-IN" sz="2800" dirty="0">
                <a:solidFill>
                  <a:srgbClr val="FFFF00"/>
                </a:solidFill>
              </a:rPr>
              <a:t>শুরু করে। নিচের দিকে নামার সময় বলে সঞ্চিত স্থিতিশক্তি গতিশক্তিতে রূপান্তরিত হতে থাকে। এভাবে বলটি যখন মাটি স্পর্শ করে এবং স্থির হয় তখন তার সমস্ত গতিশক্তি স্থিতিশক্তি, শব্দ, তাপ, আলোক ইত্যাদি বিভিন্ন শক্তিতে পরিণত হয়।</a:t>
            </a:r>
          </a:p>
          <a:p>
            <a:pPr marL="0" indent="0">
              <a:buNone/>
            </a:pPr>
            <a:endParaRPr lang="en-US" dirty="0"/>
          </a:p>
        </p:txBody>
      </p:sp>
      <p:sp>
        <p:nvSpPr>
          <p:cNvPr id="4" name="TextBox 3"/>
          <p:cNvSpPr txBox="1"/>
          <p:nvPr/>
        </p:nvSpPr>
        <p:spPr>
          <a:xfrm>
            <a:off x="6705600" y="6096000"/>
            <a:ext cx="1423788" cy="369332"/>
          </a:xfrm>
          <a:prstGeom prst="rect">
            <a:avLst/>
          </a:prstGeom>
          <a:noFill/>
        </p:spPr>
        <p:txBody>
          <a:bodyPr wrap="none" rtlCol="0">
            <a:spAutoFit/>
          </a:bodyPr>
          <a:lstStyle/>
          <a:p>
            <a:r>
              <a:rPr lang="en-US" dirty="0" err="1" smtClean="0">
                <a:solidFill>
                  <a:srgbClr val="FF0000"/>
                </a:solidFill>
              </a:rPr>
              <a:t>অপর</a:t>
            </a:r>
            <a:r>
              <a:rPr lang="en-US" dirty="0" smtClean="0">
                <a:solidFill>
                  <a:srgbClr val="FF0000"/>
                </a:solidFill>
              </a:rPr>
              <a:t> </a:t>
            </a:r>
            <a:r>
              <a:rPr lang="en-US" dirty="0" err="1" smtClean="0">
                <a:solidFill>
                  <a:srgbClr val="FF0000"/>
                </a:solidFill>
              </a:rPr>
              <a:t>পাতায়</a:t>
            </a:r>
            <a:endParaRPr lang="en-US" dirty="0">
              <a:solidFill>
                <a:srgbClr val="FF0000"/>
              </a:solidFill>
            </a:endParaRPr>
          </a:p>
        </p:txBody>
      </p:sp>
    </p:spTree>
    <p:extLst>
      <p:ext uri="{BB962C8B-B14F-4D97-AF65-F5344CB8AC3E}">
        <p14:creationId xmlns:p14="http://schemas.microsoft.com/office/powerpoint/2010/main" val="20065782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990600"/>
            <a:ext cx="8001000" cy="1015663"/>
          </a:xfrm>
          <a:prstGeom prst="rect">
            <a:avLst/>
          </a:prstGeom>
        </p:spPr>
        <p:txBody>
          <a:bodyPr wrap="square">
            <a:spAutoFit/>
          </a:bodyPr>
          <a:lstStyle/>
          <a:p>
            <a:pPr algn="just"/>
            <a:r>
              <a:rPr lang="as-IN" sz="2000" dirty="0">
                <a:solidFill>
                  <a:srgbClr val="FFFF00"/>
                </a:solidFill>
              </a:rPr>
              <a:t>এভাবেই সকল শক্তি এক অবস্থা থেকে অন্য অবস্থায় রূপান্তরিত হয়; কিন্তু যেকোনো নির্দিষ্ট সময়ের জন্য মোট শক্তির পরিমাণ অপরিবর্তিত থাকে। এটাই হলো শক্তির নিত্যতা বা সংরক্ষণশীলতার বিধি।</a:t>
            </a:r>
            <a:endParaRPr lang="as-IN" sz="2000" dirty="0">
              <a:solidFill>
                <a:srgbClr val="FFFF00"/>
              </a:solidFill>
            </a:endParaRPr>
          </a:p>
        </p:txBody>
      </p:sp>
    </p:spTree>
    <p:extLst>
      <p:ext uri="{BB962C8B-B14F-4D97-AF65-F5344CB8AC3E}">
        <p14:creationId xmlns:p14="http://schemas.microsoft.com/office/powerpoint/2010/main" val="1262029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903664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70</TotalTime>
  <Words>152</Words>
  <Application>Microsoft Office PowerPoint</Application>
  <PresentationFormat>On-screen Show (4:3)</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Foundry</vt:lpstr>
      <vt:lpstr>শক্তির নিত্যতা সূত্র নিয়ে সংক্ষিপ্ত আলোচনা…</vt:lpstr>
      <vt:lpstr>শক্তির নিত্যতা সূত্র ব্যাখ্যা:</vt:lpstr>
      <vt:lpstr>উদাহরণসহ ব্যাখ্যাঃ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পাঠ টিকা বিষয়: শক্তির নিত্যতা সূত্র</dc:title>
  <dc:creator>PC</dc:creator>
  <cp:lastModifiedBy>PC</cp:lastModifiedBy>
  <cp:revision>8</cp:revision>
  <dcterms:created xsi:type="dcterms:W3CDTF">2023-11-17T18:11:51Z</dcterms:created>
  <dcterms:modified xsi:type="dcterms:W3CDTF">2023-11-18T15:28:23Z</dcterms:modified>
</cp:coreProperties>
</file>